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8" r:id="rId1"/>
  </p:sldMasterIdLst>
  <p:sldIdLst>
    <p:sldId id="285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5" r:id="rId11"/>
    <p:sldId id="294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fania Lombardi" initials="SL" lastIdx="2" clrIdx="0">
    <p:extLst>
      <p:ext uri="{19B8F6BF-5375-455C-9EA6-DF929625EA0E}">
        <p15:presenceInfo xmlns:p15="http://schemas.microsoft.com/office/powerpoint/2012/main" userId="S::stefania.lombardi@cnr.it::82d8d4af-6caa-430e-a245-29a8b52a05a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035"/>
    <p:restoredTop sz="95755"/>
  </p:normalViewPr>
  <p:slideViewPr>
    <p:cSldViewPr snapToGrid="0" snapToObjects="1">
      <p:cViewPr varScale="1">
        <p:scale>
          <a:sx n="76" d="100"/>
          <a:sy n="76" d="100"/>
        </p:scale>
        <p:origin x="216" y="9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DA377C-C4B3-D34D-B9EF-3C5E75640A5F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B21DB232-B4B7-264B-99C3-8F9DDE336000}">
      <dgm:prSet phldrT="[Testo]" custT="1"/>
      <dgm:spPr/>
      <dgm:t>
        <a:bodyPr/>
        <a:lstStyle/>
        <a:p>
          <a:r>
            <a:rPr lang="it-IT" sz="10600" dirty="0">
              <a:solidFill>
                <a:srgbClr val="C00000"/>
              </a:solidFill>
            </a:rPr>
            <a:t>17</a:t>
          </a:r>
        </a:p>
      </dgm:t>
    </dgm:pt>
    <dgm:pt modelId="{DDA73449-5065-0B46-997F-2AE1DE16A547}" type="parTrans" cxnId="{9AFB7F79-2CA8-A84E-8952-D48577CD3F4A}">
      <dgm:prSet/>
      <dgm:spPr/>
      <dgm:t>
        <a:bodyPr/>
        <a:lstStyle/>
        <a:p>
          <a:endParaRPr lang="it-IT"/>
        </a:p>
      </dgm:t>
    </dgm:pt>
    <dgm:pt modelId="{8365540E-1C93-A146-BB45-67E62AAD8F79}" type="sibTrans" cxnId="{9AFB7F79-2CA8-A84E-8952-D48577CD3F4A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  <dgm:t>
        <a:bodyPr/>
        <a:lstStyle/>
        <a:p>
          <a:endParaRPr lang="it-IT">
            <a:highlight>
              <a:srgbClr val="FFFF00"/>
            </a:highlight>
          </a:endParaRPr>
        </a:p>
      </dgm:t>
    </dgm:pt>
    <dgm:pt modelId="{D7E78424-365E-0C44-8FE1-A4B4DA4AA061}">
      <dgm:prSet phldrT="[Testo]"/>
      <dgm:spPr/>
      <dgm:t>
        <a:bodyPr/>
        <a:lstStyle/>
        <a:p>
          <a:r>
            <a:rPr lang="it-IT" dirty="0"/>
            <a:t>UN 2030 Agenda</a:t>
          </a:r>
        </a:p>
      </dgm:t>
    </dgm:pt>
    <dgm:pt modelId="{90484561-ED32-F745-9665-1C54FED4724F}" type="parTrans" cxnId="{4445C34C-8024-3A4D-9144-E937725300F0}">
      <dgm:prSet/>
      <dgm:spPr/>
      <dgm:t>
        <a:bodyPr/>
        <a:lstStyle/>
        <a:p>
          <a:endParaRPr lang="it-IT"/>
        </a:p>
      </dgm:t>
    </dgm:pt>
    <dgm:pt modelId="{9DE8810A-7388-6142-8FD4-8640FF2F2D8E}" type="sibTrans" cxnId="{4445C34C-8024-3A4D-9144-E937725300F0}">
      <dgm:prSet/>
      <dgm:spPr/>
      <dgm:t>
        <a:bodyPr/>
        <a:lstStyle/>
        <a:p>
          <a:endParaRPr lang="it-IT"/>
        </a:p>
      </dgm:t>
    </dgm:pt>
    <dgm:pt modelId="{D4583558-C08D-8748-90A4-F86DEE44DD80}">
      <dgm:prSet phldrT="[Testo]"/>
      <dgm:spPr/>
      <dgm:t>
        <a:bodyPr/>
        <a:lstStyle/>
        <a:p>
          <a:r>
            <a:rPr lang="it-IT" dirty="0"/>
            <a:t>17</a:t>
          </a:r>
        </a:p>
      </dgm:t>
    </dgm:pt>
    <dgm:pt modelId="{1E6D5AA8-05CB-8545-976D-F745E7082B52}" type="parTrans" cxnId="{5DB2A423-AA73-B140-91A9-4853215F09E0}">
      <dgm:prSet/>
      <dgm:spPr/>
      <dgm:t>
        <a:bodyPr/>
        <a:lstStyle/>
        <a:p>
          <a:endParaRPr lang="it-IT"/>
        </a:p>
      </dgm:t>
    </dgm:pt>
    <dgm:pt modelId="{AAAED432-12D1-FB47-8BB2-DF0D979E2C01}" type="sibTrans" cxnId="{5DB2A423-AA73-B140-91A9-4853215F09E0}">
      <dgm:prSet/>
      <dgm:spPr/>
      <dgm:t>
        <a:bodyPr/>
        <a:lstStyle/>
        <a:p>
          <a:endParaRPr lang="it-IT"/>
        </a:p>
      </dgm:t>
    </dgm:pt>
    <dgm:pt modelId="{CC8142DE-0C8F-344C-A029-A19552FB56B9}">
      <dgm:prSet phldrT="[Testo]" custT="1"/>
      <dgm:spPr/>
      <dgm:t>
        <a:bodyPr/>
        <a:lstStyle/>
        <a:p>
          <a:r>
            <a:rPr lang="en-GB" sz="500" noProof="0" dirty="0"/>
            <a:t>Objectives</a:t>
          </a:r>
        </a:p>
      </dgm:t>
    </dgm:pt>
    <dgm:pt modelId="{66470485-5B80-9543-B8AB-69437ABFA255}" type="sibTrans" cxnId="{FF1921C3-CA00-124D-9CF2-077A79F3CF18}">
      <dgm:prSet/>
      <dgm:spPr/>
      <dgm:t>
        <a:bodyPr/>
        <a:lstStyle/>
        <a:p>
          <a:endParaRPr lang="it-IT"/>
        </a:p>
      </dgm:t>
    </dgm:pt>
    <dgm:pt modelId="{7CD563A1-8747-3948-90E6-5CF3C16C139D}" type="parTrans" cxnId="{FF1921C3-CA00-124D-9CF2-077A79F3CF18}">
      <dgm:prSet/>
      <dgm:spPr/>
      <dgm:t>
        <a:bodyPr/>
        <a:lstStyle/>
        <a:p>
          <a:endParaRPr lang="it-IT"/>
        </a:p>
      </dgm:t>
    </dgm:pt>
    <dgm:pt modelId="{3DAC9AFA-901E-BC49-B920-AA2888039947}" type="pres">
      <dgm:prSet presAssocID="{93DA377C-C4B3-D34D-B9EF-3C5E75640A5F}" presName="Name0" presStyleCnt="0">
        <dgm:presLayoutVars>
          <dgm:dir/>
        </dgm:presLayoutVars>
      </dgm:prSet>
      <dgm:spPr/>
    </dgm:pt>
    <dgm:pt modelId="{B4D1C7C7-41A8-4543-A8AE-A4C910F1AB6D}" type="pres">
      <dgm:prSet presAssocID="{8365540E-1C93-A146-BB45-67E62AAD8F79}" presName="picture_1" presStyleLbl="bgImgPlace1" presStyleIdx="0" presStyleCnt="1" custLinFactNeighborX="33934" custLinFactNeighborY="-11779"/>
      <dgm:spPr/>
    </dgm:pt>
    <dgm:pt modelId="{D402F67A-EE6F-214A-A9E9-3F290629CDF4}" type="pres">
      <dgm:prSet presAssocID="{B21DB232-B4B7-264B-99C3-8F9DDE336000}" presName="text_1" presStyleLbl="node1" presStyleIdx="0" presStyleCnt="0" custScaleX="250073" custScaleY="183352" custLinFactNeighborX="13729" custLinFactNeighborY="-44751">
        <dgm:presLayoutVars>
          <dgm:bulletEnabled val="1"/>
        </dgm:presLayoutVars>
      </dgm:prSet>
      <dgm:spPr/>
    </dgm:pt>
    <dgm:pt modelId="{359F295D-EB28-C046-B535-A60EA308A421}" type="pres">
      <dgm:prSet presAssocID="{93DA377C-C4B3-D34D-B9EF-3C5E75640A5F}" presName="linV" presStyleCnt="0"/>
      <dgm:spPr/>
    </dgm:pt>
    <dgm:pt modelId="{0B88D4EC-C642-4C4A-BE25-3A1551E7C5DE}" type="pres">
      <dgm:prSet presAssocID="{D7E78424-365E-0C44-8FE1-A4B4DA4AA061}" presName="pair" presStyleCnt="0"/>
      <dgm:spPr/>
    </dgm:pt>
    <dgm:pt modelId="{5712A3F1-9BEC-0243-B485-A0BE3AF05E4F}" type="pres">
      <dgm:prSet presAssocID="{D7E78424-365E-0C44-8FE1-A4B4DA4AA061}" presName="spaceH" presStyleLbl="node1" presStyleIdx="0" presStyleCnt="0"/>
      <dgm:spPr/>
    </dgm:pt>
    <dgm:pt modelId="{2A8A3258-2A0E-BD45-93F6-E4F30B89F8F4}" type="pres">
      <dgm:prSet presAssocID="{D7E78424-365E-0C44-8FE1-A4B4DA4AA061}" presName="desPictures" presStyleLbl="alignImgPlace1" presStyleIdx="0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CFD0C30-5E1F-B848-8592-347A5A2D29A8}" type="pres">
      <dgm:prSet presAssocID="{D7E78424-365E-0C44-8FE1-A4B4DA4AA061}" presName="desTextWrapper" presStyleCnt="0"/>
      <dgm:spPr/>
    </dgm:pt>
    <dgm:pt modelId="{D25804C2-3D85-A245-96E3-22A159AB050E}" type="pres">
      <dgm:prSet presAssocID="{D7E78424-365E-0C44-8FE1-A4B4DA4AA061}" presName="desText" presStyleLbl="revTx" presStyleIdx="0" presStyleCnt="3" custScaleX="2000000" custScaleY="264548">
        <dgm:presLayoutVars>
          <dgm:bulletEnabled val="1"/>
        </dgm:presLayoutVars>
      </dgm:prSet>
      <dgm:spPr/>
    </dgm:pt>
    <dgm:pt modelId="{C9339A6B-5289-8043-8D23-696697118D93}" type="pres">
      <dgm:prSet presAssocID="{9DE8810A-7388-6142-8FD4-8640FF2F2D8E}" presName="spaceV" presStyleCnt="0"/>
      <dgm:spPr/>
    </dgm:pt>
    <dgm:pt modelId="{52408FCF-7F1E-2D4E-90F2-8053AF7858C4}" type="pres">
      <dgm:prSet presAssocID="{D4583558-C08D-8748-90A4-F86DEE44DD80}" presName="pair" presStyleCnt="0"/>
      <dgm:spPr/>
    </dgm:pt>
    <dgm:pt modelId="{44439D8B-473C-5346-913D-C671DEC07021}" type="pres">
      <dgm:prSet presAssocID="{D4583558-C08D-8748-90A4-F86DEE44DD80}" presName="spaceH" presStyleLbl="node1" presStyleIdx="0" presStyleCnt="0"/>
      <dgm:spPr/>
    </dgm:pt>
    <dgm:pt modelId="{006F3DF3-4908-C849-987E-32450E452976}" type="pres">
      <dgm:prSet presAssocID="{D4583558-C08D-8748-90A4-F86DEE44DD80}" presName="desPictures" presStyleLbl="alignImgPlace1" presStyleIdx="1" presStyleCnt="3" custLinFactNeighborX="-50356" custLinFactNeighborY="-8679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6000" r="-46000"/>
          </a:stretch>
        </a:blipFill>
      </dgm:spPr>
    </dgm:pt>
    <dgm:pt modelId="{861AC808-61A7-4448-B3F6-39589A990588}" type="pres">
      <dgm:prSet presAssocID="{D4583558-C08D-8748-90A4-F86DEE44DD80}" presName="desTextWrapper" presStyleCnt="0"/>
      <dgm:spPr/>
    </dgm:pt>
    <dgm:pt modelId="{8939178E-7BF0-E94F-AE07-D4D5F557F591}" type="pres">
      <dgm:prSet presAssocID="{D4583558-C08D-8748-90A4-F86DEE44DD80}" presName="desText" presStyleLbl="revTx" presStyleIdx="1" presStyleCnt="3">
        <dgm:presLayoutVars>
          <dgm:bulletEnabled val="1"/>
        </dgm:presLayoutVars>
      </dgm:prSet>
      <dgm:spPr/>
    </dgm:pt>
    <dgm:pt modelId="{ED609CA9-C59D-AB4E-9EC6-3E1FB41C462B}" type="pres">
      <dgm:prSet presAssocID="{AAAED432-12D1-FB47-8BB2-DF0D979E2C01}" presName="spaceV" presStyleCnt="0"/>
      <dgm:spPr/>
    </dgm:pt>
    <dgm:pt modelId="{A00C21CD-4F89-8844-8733-58EB81628023}" type="pres">
      <dgm:prSet presAssocID="{CC8142DE-0C8F-344C-A029-A19552FB56B9}" presName="pair" presStyleCnt="0"/>
      <dgm:spPr/>
    </dgm:pt>
    <dgm:pt modelId="{8137A5B6-48A3-3F4B-B447-F2E56DA3F01A}" type="pres">
      <dgm:prSet presAssocID="{CC8142DE-0C8F-344C-A029-A19552FB56B9}" presName="spaceH" presStyleLbl="node1" presStyleIdx="0" presStyleCnt="0"/>
      <dgm:spPr/>
    </dgm:pt>
    <dgm:pt modelId="{3CC8C906-A660-0D42-8FA2-28619C290EBC}" type="pres">
      <dgm:prSet presAssocID="{CC8142DE-0C8F-344C-A029-A19552FB56B9}" presName="desPictures" presStyleLbl="alignImgPlace1" presStyleIdx="2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8474566-A81F-3243-899D-A6C26FCA6759}" type="pres">
      <dgm:prSet presAssocID="{CC8142DE-0C8F-344C-A029-A19552FB56B9}" presName="desTextWrapper" presStyleCnt="0"/>
      <dgm:spPr/>
    </dgm:pt>
    <dgm:pt modelId="{7B3D6FE2-7132-5E49-BE8D-413E016E5109}" type="pres">
      <dgm:prSet presAssocID="{CC8142DE-0C8F-344C-A029-A19552FB56B9}" presName="desText" presStyleLbl="revTx" presStyleIdx="2" presStyleCnt="3" custFlipVert="0" custFlipHor="1" custScaleX="2000000" custScaleY="159726" custLinFactNeighborY="-27624">
        <dgm:presLayoutVars>
          <dgm:bulletEnabled val="1"/>
        </dgm:presLayoutVars>
      </dgm:prSet>
      <dgm:spPr/>
    </dgm:pt>
    <dgm:pt modelId="{19AAE7E1-4AE6-4B41-8646-7276594057EB}" type="pres">
      <dgm:prSet presAssocID="{93DA377C-C4B3-D34D-B9EF-3C5E75640A5F}" presName="maxNode" presStyleCnt="0"/>
      <dgm:spPr/>
    </dgm:pt>
    <dgm:pt modelId="{6DE2E1CD-9EF7-9D4E-B572-54663906B81C}" type="pres">
      <dgm:prSet presAssocID="{93DA377C-C4B3-D34D-B9EF-3C5E75640A5F}" presName="Name33" presStyleCnt="0"/>
      <dgm:spPr/>
    </dgm:pt>
  </dgm:ptLst>
  <dgm:cxnLst>
    <dgm:cxn modelId="{3CD27A20-4BF0-C041-9837-1C3437A23DD1}" type="presOf" srcId="{D7E78424-365E-0C44-8FE1-A4B4DA4AA061}" destId="{D25804C2-3D85-A245-96E3-22A159AB050E}" srcOrd="0" destOrd="0" presId="urn:microsoft.com/office/officeart/2008/layout/AccentedPicture"/>
    <dgm:cxn modelId="{5DB2A423-AA73-B140-91A9-4853215F09E0}" srcId="{93DA377C-C4B3-D34D-B9EF-3C5E75640A5F}" destId="{D4583558-C08D-8748-90A4-F86DEE44DD80}" srcOrd="2" destOrd="0" parTransId="{1E6D5AA8-05CB-8545-976D-F745E7082B52}" sibTransId="{AAAED432-12D1-FB47-8BB2-DF0D979E2C01}"/>
    <dgm:cxn modelId="{4445C34C-8024-3A4D-9144-E937725300F0}" srcId="{93DA377C-C4B3-D34D-B9EF-3C5E75640A5F}" destId="{D7E78424-365E-0C44-8FE1-A4B4DA4AA061}" srcOrd="1" destOrd="0" parTransId="{90484561-ED32-F745-9665-1C54FED4724F}" sibTransId="{9DE8810A-7388-6142-8FD4-8640FF2F2D8E}"/>
    <dgm:cxn modelId="{16E51069-F6BB-5045-BE8B-AA19C96EAD0A}" type="presOf" srcId="{D4583558-C08D-8748-90A4-F86DEE44DD80}" destId="{8939178E-7BF0-E94F-AE07-D4D5F557F591}" srcOrd="0" destOrd="0" presId="urn:microsoft.com/office/officeart/2008/layout/AccentedPicture"/>
    <dgm:cxn modelId="{9AFB7F79-2CA8-A84E-8952-D48577CD3F4A}" srcId="{93DA377C-C4B3-D34D-B9EF-3C5E75640A5F}" destId="{B21DB232-B4B7-264B-99C3-8F9DDE336000}" srcOrd="0" destOrd="0" parTransId="{DDA73449-5065-0B46-997F-2AE1DE16A547}" sibTransId="{8365540E-1C93-A146-BB45-67E62AAD8F79}"/>
    <dgm:cxn modelId="{7484BBB2-3B80-A046-985B-1DB55B9FBFF8}" type="presOf" srcId="{B21DB232-B4B7-264B-99C3-8F9DDE336000}" destId="{D402F67A-EE6F-214A-A9E9-3F290629CDF4}" srcOrd="0" destOrd="0" presId="urn:microsoft.com/office/officeart/2008/layout/AccentedPicture"/>
    <dgm:cxn modelId="{FF1921C3-CA00-124D-9CF2-077A79F3CF18}" srcId="{93DA377C-C4B3-D34D-B9EF-3C5E75640A5F}" destId="{CC8142DE-0C8F-344C-A029-A19552FB56B9}" srcOrd="3" destOrd="0" parTransId="{7CD563A1-8747-3948-90E6-5CF3C16C139D}" sibTransId="{66470485-5B80-9543-B8AB-69437ABFA255}"/>
    <dgm:cxn modelId="{1B8C0ECA-42C3-EF45-93C1-B8BBB457F30C}" type="presOf" srcId="{8365540E-1C93-A146-BB45-67E62AAD8F79}" destId="{B4D1C7C7-41A8-4543-A8AE-A4C910F1AB6D}" srcOrd="0" destOrd="0" presId="urn:microsoft.com/office/officeart/2008/layout/AccentedPicture"/>
    <dgm:cxn modelId="{6D0CC3D9-A601-D64F-8F88-F5E76447836F}" type="presOf" srcId="{CC8142DE-0C8F-344C-A029-A19552FB56B9}" destId="{7B3D6FE2-7132-5E49-BE8D-413E016E5109}" srcOrd="0" destOrd="0" presId="urn:microsoft.com/office/officeart/2008/layout/AccentedPicture"/>
    <dgm:cxn modelId="{413E1DDD-F81F-4241-8CB7-29F48EEAB68C}" type="presOf" srcId="{93DA377C-C4B3-D34D-B9EF-3C5E75640A5F}" destId="{3DAC9AFA-901E-BC49-B920-AA2888039947}" srcOrd="0" destOrd="0" presId="urn:microsoft.com/office/officeart/2008/layout/AccentedPicture"/>
    <dgm:cxn modelId="{78617DD9-7CE6-1040-BDE6-CFDC0D810025}" type="presParOf" srcId="{3DAC9AFA-901E-BC49-B920-AA2888039947}" destId="{B4D1C7C7-41A8-4543-A8AE-A4C910F1AB6D}" srcOrd="0" destOrd="0" presId="urn:microsoft.com/office/officeart/2008/layout/AccentedPicture"/>
    <dgm:cxn modelId="{724A17F6-2E69-AD4B-94F5-C5033817B6CA}" type="presParOf" srcId="{3DAC9AFA-901E-BC49-B920-AA2888039947}" destId="{D402F67A-EE6F-214A-A9E9-3F290629CDF4}" srcOrd="1" destOrd="0" presId="urn:microsoft.com/office/officeart/2008/layout/AccentedPicture"/>
    <dgm:cxn modelId="{6619467B-4CC7-9A40-B020-0EE5FF7A3C38}" type="presParOf" srcId="{3DAC9AFA-901E-BC49-B920-AA2888039947}" destId="{359F295D-EB28-C046-B535-A60EA308A421}" srcOrd="2" destOrd="0" presId="urn:microsoft.com/office/officeart/2008/layout/AccentedPicture"/>
    <dgm:cxn modelId="{509250E0-61DE-694D-8001-1AA2991B99CC}" type="presParOf" srcId="{359F295D-EB28-C046-B535-A60EA308A421}" destId="{0B88D4EC-C642-4C4A-BE25-3A1551E7C5DE}" srcOrd="0" destOrd="0" presId="urn:microsoft.com/office/officeart/2008/layout/AccentedPicture"/>
    <dgm:cxn modelId="{4ACB4415-8F2E-9143-BA0E-E6F2E40E0C33}" type="presParOf" srcId="{0B88D4EC-C642-4C4A-BE25-3A1551E7C5DE}" destId="{5712A3F1-9BEC-0243-B485-A0BE3AF05E4F}" srcOrd="0" destOrd="0" presId="urn:microsoft.com/office/officeart/2008/layout/AccentedPicture"/>
    <dgm:cxn modelId="{F8B4910C-44BF-DF4D-84F5-C8FD64FCD84A}" type="presParOf" srcId="{0B88D4EC-C642-4C4A-BE25-3A1551E7C5DE}" destId="{2A8A3258-2A0E-BD45-93F6-E4F30B89F8F4}" srcOrd="1" destOrd="0" presId="urn:microsoft.com/office/officeart/2008/layout/AccentedPicture"/>
    <dgm:cxn modelId="{2400C7A2-C9F7-6942-B64C-03B446C8ABC6}" type="presParOf" srcId="{0B88D4EC-C642-4C4A-BE25-3A1551E7C5DE}" destId="{FCFD0C30-5E1F-B848-8592-347A5A2D29A8}" srcOrd="2" destOrd="0" presId="urn:microsoft.com/office/officeart/2008/layout/AccentedPicture"/>
    <dgm:cxn modelId="{1F27CCD4-7808-A745-AF83-CEF63BF685C4}" type="presParOf" srcId="{FCFD0C30-5E1F-B848-8592-347A5A2D29A8}" destId="{D25804C2-3D85-A245-96E3-22A159AB050E}" srcOrd="0" destOrd="0" presId="urn:microsoft.com/office/officeart/2008/layout/AccentedPicture"/>
    <dgm:cxn modelId="{2CC91079-F96A-D04E-BCED-C2B3FD3ACEEE}" type="presParOf" srcId="{359F295D-EB28-C046-B535-A60EA308A421}" destId="{C9339A6B-5289-8043-8D23-696697118D93}" srcOrd="1" destOrd="0" presId="urn:microsoft.com/office/officeart/2008/layout/AccentedPicture"/>
    <dgm:cxn modelId="{5B7889D5-6D8E-5447-9F09-910345C7FE20}" type="presParOf" srcId="{359F295D-EB28-C046-B535-A60EA308A421}" destId="{52408FCF-7F1E-2D4E-90F2-8053AF7858C4}" srcOrd="2" destOrd="0" presId="urn:microsoft.com/office/officeart/2008/layout/AccentedPicture"/>
    <dgm:cxn modelId="{03E69F8B-DA64-DB43-ACBE-F1963992529E}" type="presParOf" srcId="{52408FCF-7F1E-2D4E-90F2-8053AF7858C4}" destId="{44439D8B-473C-5346-913D-C671DEC07021}" srcOrd="0" destOrd="0" presId="urn:microsoft.com/office/officeart/2008/layout/AccentedPicture"/>
    <dgm:cxn modelId="{C667AAB3-AA1E-5441-9CB7-7E6017A5871A}" type="presParOf" srcId="{52408FCF-7F1E-2D4E-90F2-8053AF7858C4}" destId="{006F3DF3-4908-C849-987E-32450E452976}" srcOrd="1" destOrd="0" presId="urn:microsoft.com/office/officeart/2008/layout/AccentedPicture"/>
    <dgm:cxn modelId="{93A71977-A65C-6B41-9251-C91947642F4E}" type="presParOf" srcId="{52408FCF-7F1E-2D4E-90F2-8053AF7858C4}" destId="{861AC808-61A7-4448-B3F6-39589A990588}" srcOrd="2" destOrd="0" presId="urn:microsoft.com/office/officeart/2008/layout/AccentedPicture"/>
    <dgm:cxn modelId="{569C191E-301E-8E4F-92EA-4DFDEAC6CD33}" type="presParOf" srcId="{861AC808-61A7-4448-B3F6-39589A990588}" destId="{8939178E-7BF0-E94F-AE07-D4D5F557F591}" srcOrd="0" destOrd="0" presId="urn:microsoft.com/office/officeart/2008/layout/AccentedPicture"/>
    <dgm:cxn modelId="{285DC356-C46E-9348-9BA3-10D216C12276}" type="presParOf" srcId="{359F295D-EB28-C046-B535-A60EA308A421}" destId="{ED609CA9-C59D-AB4E-9EC6-3E1FB41C462B}" srcOrd="3" destOrd="0" presId="urn:microsoft.com/office/officeart/2008/layout/AccentedPicture"/>
    <dgm:cxn modelId="{D125BFCD-2EB2-CA46-A671-464909BD289C}" type="presParOf" srcId="{359F295D-EB28-C046-B535-A60EA308A421}" destId="{A00C21CD-4F89-8844-8733-58EB81628023}" srcOrd="4" destOrd="0" presId="urn:microsoft.com/office/officeart/2008/layout/AccentedPicture"/>
    <dgm:cxn modelId="{84BF920D-B9BA-F345-AB49-348153B30D26}" type="presParOf" srcId="{A00C21CD-4F89-8844-8733-58EB81628023}" destId="{8137A5B6-48A3-3F4B-B447-F2E56DA3F01A}" srcOrd="0" destOrd="0" presId="urn:microsoft.com/office/officeart/2008/layout/AccentedPicture"/>
    <dgm:cxn modelId="{736FCE0B-395F-7D44-9D47-59F62DC25295}" type="presParOf" srcId="{A00C21CD-4F89-8844-8733-58EB81628023}" destId="{3CC8C906-A660-0D42-8FA2-28619C290EBC}" srcOrd="1" destOrd="0" presId="urn:microsoft.com/office/officeart/2008/layout/AccentedPicture"/>
    <dgm:cxn modelId="{2C6DB94B-4491-BC49-B1FF-8DA4763FDE5B}" type="presParOf" srcId="{A00C21CD-4F89-8844-8733-58EB81628023}" destId="{38474566-A81F-3243-899D-A6C26FCA6759}" srcOrd="2" destOrd="0" presId="urn:microsoft.com/office/officeart/2008/layout/AccentedPicture"/>
    <dgm:cxn modelId="{F1600745-3DBF-6746-9F81-D876BF76E18C}" type="presParOf" srcId="{38474566-A81F-3243-899D-A6C26FCA6759}" destId="{7B3D6FE2-7132-5E49-BE8D-413E016E5109}" srcOrd="0" destOrd="0" presId="urn:microsoft.com/office/officeart/2008/layout/AccentedPicture"/>
    <dgm:cxn modelId="{37D57EBF-7885-D143-A385-5EF71FD1B53B}" type="presParOf" srcId="{3DAC9AFA-901E-BC49-B920-AA2888039947}" destId="{19AAE7E1-4AE6-4B41-8646-7276594057EB}" srcOrd="3" destOrd="0" presId="urn:microsoft.com/office/officeart/2008/layout/AccentedPicture"/>
    <dgm:cxn modelId="{EB2391F9-109B-384A-BC75-9F98E71EBE88}" type="presParOf" srcId="{19AAE7E1-4AE6-4B41-8646-7276594057EB}" destId="{6DE2E1CD-9EF7-9D4E-B572-54663906B81C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D1C7C7-41A8-4543-A8AE-A4C910F1AB6D}">
      <dsp:nvSpPr>
        <dsp:cNvPr id="0" name=""/>
        <dsp:cNvSpPr/>
      </dsp:nvSpPr>
      <dsp:spPr>
        <a:xfrm>
          <a:off x="1311853" y="-61605"/>
          <a:ext cx="1611401" cy="2055358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02F67A-EE6F-214A-A9E9-3F290629CDF4}">
      <dsp:nvSpPr>
        <dsp:cNvPr id="0" name=""/>
        <dsp:cNvSpPr/>
      </dsp:nvSpPr>
      <dsp:spPr>
        <a:xfrm>
          <a:off x="-89799" y="0"/>
          <a:ext cx="3102853" cy="2261125"/>
        </a:xfrm>
        <a:prstGeom prst="rect">
          <a:avLst/>
        </a:prstGeom>
        <a:noFill/>
        <a:ln w="34925" cap="flat" cmpd="sng" algn="in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9240" tIns="269240" rIns="269240" bIns="269240" numCol="1" spcCol="1270" anchor="b" anchorCtr="0">
          <a:noAutofit/>
        </a:bodyPr>
        <a:lstStyle/>
        <a:p>
          <a:pPr marL="0" lvl="0" indent="0" algn="l" defTabSz="4711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600" kern="1200" dirty="0">
              <a:solidFill>
                <a:srgbClr val="C00000"/>
              </a:solidFill>
            </a:rPr>
            <a:t>17</a:t>
          </a:r>
        </a:p>
      </dsp:txBody>
      <dsp:txXfrm>
        <a:off x="-89799" y="0"/>
        <a:ext cx="3102853" cy="2261125"/>
      </dsp:txXfrm>
    </dsp:sp>
    <dsp:sp modelId="{2A8A3258-2A0E-BD45-93F6-E4F30B89F8F4}">
      <dsp:nvSpPr>
        <dsp:cNvPr id="0" name=""/>
        <dsp:cNvSpPr/>
      </dsp:nvSpPr>
      <dsp:spPr>
        <a:xfrm>
          <a:off x="2186581" y="167358"/>
          <a:ext cx="403203" cy="403203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5804C2-3D85-A245-96E3-22A159AB050E}">
      <dsp:nvSpPr>
        <dsp:cNvPr id="0" name=""/>
        <dsp:cNvSpPr/>
      </dsp:nvSpPr>
      <dsp:spPr>
        <a:xfrm>
          <a:off x="2589785" y="-164373"/>
          <a:ext cx="51706" cy="1066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12700" bIns="6350" numCol="1" spcCol="1270" anchor="ctr" anchorCtr="0">
          <a:noAutofit/>
        </a:bodyPr>
        <a:lstStyle/>
        <a:p>
          <a:pPr marL="0" lvl="0" indent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500" kern="1200" dirty="0"/>
            <a:t>UN 2030 Agenda</a:t>
          </a:r>
        </a:p>
      </dsp:txBody>
      <dsp:txXfrm>
        <a:off x="2589785" y="-164373"/>
        <a:ext cx="51706" cy="1066667"/>
      </dsp:txXfrm>
    </dsp:sp>
    <dsp:sp modelId="{006F3DF3-4908-C849-987E-32450E452976}">
      <dsp:nvSpPr>
        <dsp:cNvPr id="0" name=""/>
        <dsp:cNvSpPr/>
      </dsp:nvSpPr>
      <dsp:spPr>
        <a:xfrm>
          <a:off x="1983544" y="624918"/>
          <a:ext cx="403203" cy="403203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6000" r="-46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39178E-7BF0-E94F-AE07-D4D5F557F591}">
      <dsp:nvSpPr>
        <dsp:cNvPr id="0" name=""/>
        <dsp:cNvSpPr/>
      </dsp:nvSpPr>
      <dsp:spPr>
        <a:xfrm>
          <a:off x="2589785" y="974870"/>
          <a:ext cx="2585" cy="403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12700" bIns="6350" numCol="1" spcCol="1270" anchor="ctr" anchorCtr="0">
          <a:noAutofit/>
        </a:bodyPr>
        <a:lstStyle/>
        <a:p>
          <a:pPr marL="0" lvl="0" indent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500" kern="1200" dirty="0"/>
            <a:t>17</a:t>
          </a:r>
        </a:p>
      </dsp:txBody>
      <dsp:txXfrm>
        <a:off x="2589785" y="974870"/>
        <a:ext cx="2585" cy="403203"/>
      </dsp:txXfrm>
    </dsp:sp>
    <dsp:sp modelId="{3CC8C906-A660-0D42-8FA2-28619C290EBC}">
      <dsp:nvSpPr>
        <dsp:cNvPr id="0" name=""/>
        <dsp:cNvSpPr/>
      </dsp:nvSpPr>
      <dsp:spPr>
        <a:xfrm>
          <a:off x="2186581" y="1571059"/>
          <a:ext cx="403203" cy="403203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3D6FE2-7132-5E49-BE8D-413E016E5109}">
      <dsp:nvSpPr>
        <dsp:cNvPr id="0" name=""/>
        <dsp:cNvSpPr/>
      </dsp:nvSpPr>
      <dsp:spPr>
        <a:xfrm flipH="1">
          <a:off x="2589785" y="1339269"/>
          <a:ext cx="51706" cy="6440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12700" bIns="6350" numCol="1" spcCol="1270" anchor="ctr" anchorCtr="0">
          <a:noAutofit/>
        </a:bodyPr>
        <a:lstStyle/>
        <a:p>
          <a:pPr marL="0" lvl="0" indent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noProof="0" dirty="0"/>
            <a:t>Objectives</a:t>
          </a:r>
        </a:p>
      </dsp:txBody>
      <dsp:txXfrm>
        <a:off x="2589785" y="1339269"/>
        <a:ext cx="51706" cy="6440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589A105-0C05-4D4E-B145-526503635C2B}" type="datetimeFigureOut">
              <a:rPr lang="it-IT" smtClean="0"/>
              <a:t>30/11/21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7F7DBB4-B8EB-174F-B617-2A1B884D1E64}" type="slidenum">
              <a:rPr lang="it-IT" smtClean="0"/>
              <a:t>‹N›</a:t>
            </a:fld>
            <a:endParaRPr lang="it-IT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7305207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A105-0C05-4D4E-B145-526503635C2B}" type="datetimeFigureOut">
              <a:rPr lang="it-IT" smtClean="0"/>
              <a:t>30/11/21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7DBB4-B8EB-174F-B617-2A1B884D1E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0700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A105-0C05-4D4E-B145-526503635C2B}" type="datetimeFigureOut">
              <a:rPr lang="it-IT" smtClean="0"/>
              <a:t>30/11/21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7DBB4-B8EB-174F-B617-2A1B884D1E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1983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A105-0C05-4D4E-B145-526503635C2B}" type="datetimeFigureOut">
              <a:rPr lang="it-IT" smtClean="0"/>
              <a:t>30/11/21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7DBB4-B8EB-174F-B617-2A1B884D1E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7258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89A105-0C05-4D4E-B145-526503635C2B}" type="datetimeFigureOut">
              <a:rPr lang="it-IT" smtClean="0"/>
              <a:t>30/11/21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F7DBB4-B8EB-174F-B617-2A1B884D1E64}" type="slidenum">
              <a:rPr lang="it-IT" smtClean="0"/>
              <a:t>‹N›</a:t>
            </a:fld>
            <a:endParaRPr lang="it-IT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504015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A105-0C05-4D4E-B145-526503635C2B}" type="datetimeFigureOut">
              <a:rPr lang="it-IT" smtClean="0"/>
              <a:t>30/11/21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7DBB4-B8EB-174F-B617-2A1B884D1E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5353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A105-0C05-4D4E-B145-526503635C2B}" type="datetimeFigureOut">
              <a:rPr lang="it-IT" smtClean="0"/>
              <a:t>30/11/21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7DBB4-B8EB-174F-B617-2A1B884D1E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432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A105-0C05-4D4E-B145-526503635C2B}" type="datetimeFigureOut">
              <a:rPr lang="it-IT" smtClean="0"/>
              <a:t>30/11/21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7DBB4-B8EB-174F-B617-2A1B884D1E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574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A105-0C05-4D4E-B145-526503635C2B}" type="datetimeFigureOut">
              <a:rPr lang="it-IT" smtClean="0"/>
              <a:t>30/11/21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7DBB4-B8EB-174F-B617-2A1B884D1E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8330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89A105-0C05-4D4E-B145-526503635C2B}" type="datetimeFigureOut">
              <a:rPr lang="it-IT" smtClean="0"/>
              <a:t>30/11/21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F7DBB4-B8EB-174F-B617-2A1B884D1E64}" type="slidenum">
              <a:rPr lang="it-IT" smtClean="0"/>
              <a:t>‹N›</a:t>
            </a:fld>
            <a:endParaRPr lang="it-IT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89043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89A105-0C05-4D4E-B145-526503635C2B}" type="datetimeFigureOut">
              <a:rPr lang="it-IT" smtClean="0"/>
              <a:t>30/11/21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F7DBB4-B8EB-174F-B617-2A1B884D1E64}" type="slidenum">
              <a:rPr lang="it-IT" smtClean="0"/>
              <a:t>‹N›</a:t>
            </a:fld>
            <a:endParaRPr lang="it-IT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95443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589A105-0C05-4D4E-B145-526503635C2B}" type="datetimeFigureOut">
              <a:rPr lang="it-IT" smtClean="0"/>
              <a:t>30/11/21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37F7DBB4-B8EB-174F-B617-2A1B884D1E64}" type="slidenum">
              <a:rPr lang="it-IT" smtClean="0"/>
              <a:t>‹N›</a:t>
            </a:fld>
            <a:endParaRPr lang="it-IT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10801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jp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2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emf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emf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emf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emf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emf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emf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emf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emf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emf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jp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emf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10" Type="http://schemas.openxmlformats.org/officeDocument/2006/relationships/image" Target="../media/image5.png"/><Relationship Id="rId4" Type="http://schemas.openxmlformats.org/officeDocument/2006/relationships/image" Target="../media/image1.png"/><Relationship Id="rId9" Type="http://schemas.openxmlformats.org/officeDocument/2006/relationships/image" Target="../media/image20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jp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10" Type="http://schemas.openxmlformats.org/officeDocument/2006/relationships/image" Target="../media/image5.png"/><Relationship Id="rId4" Type="http://schemas.openxmlformats.org/officeDocument/2006/relationships/image" Target="../media/image1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microsoft.com/office/2007/relationships/diagramDrawing" Target="../diagrams/drawing1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jpg"/><Relationship Id="rId12" Type="http://schemas.openxmlformats.org/officeDocument/2006/relationships/diagramColors" Target="../diagrams/colors1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3.png"/><Relationship Id="rId11" Type="http://schemas.openxmlformats.org/officeDocument/2006/relationships/diagramQuickStyle" Target="../diagrams/quickStyle1.xml"/><Relationship Id="rId5" Type="http://schemas.openxmlformats.org/officeDocument/2006/relationships/image" Target="../media/image2.emf"/><Relationship Id="rId10" Type="http://schemas.openxmlformats.org/officeDocument/2006/relationships/diagramLayout" Target="../diagrams/layout1.xml"/><Relationship Id="rId4" Type="http://schemas.openxmlformats.org/officeDocument/2006/relationships/image" Target="../media/image1.png"/><Relationship Id="rId9" Type="http://schemas.openxmlformats.org/officeDocument/2006/relationships/diagramData" Target="../diagrams/data1.xml"/><Relationship Id="rId1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jp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jp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jp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jp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emf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954F1EB6-CD29-4C4F-83E7-F37FF3F8B8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5610" y="1125428"/>
            <a:ext cx="2616162" cy="4043162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4C240A40-A5EB-054E-990C-D0DCCCFE6695}"/>
              </a:ext>
            </a:extLst>
          </p:cNvPr>
          <p:cNvSpPr txBox="1"/>
          <p:nvPr/>
        </p:nvSpPr>
        <p:spPr>
          <a:xfrm>
            <a:off x="3761771" y="1670086"/>
            <a:ext cx="7284617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I</a:t>
            </a:r>
            <a:r>
              <a:rPr lang="en-GB" sz="3200" b="1" i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n</a:t>
            </a:r>
            <a:r>
              <a:rPr lang="en-GB" sz="3200" b="1" i="1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5 minutes:</a:t>
            </a:r>
            <a:br>
              <a:rPr lang="en-GB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</a:br>
            <a:r>
              <a:rPr lang="en-GB" sz="5400" b="1" dirty="0"/>
              <a:t> </a:t>
            </a:r>
            <a:r>
              <a:rPr lang="en-GB" sz="5400" b="1" dirty="0">
                <a:solidFill>
                  <a:srgbClr val="C00000"/>
                </a:solidFill>
              </a:rPr>
              <a:t>Survey motivation, </a:t>
            </a:r>
          </a:p>
          <a:p>
            <a:pPr algn="ctr"/>
            <a:r>
              <a:rPr lang="en-GB" sz="5400" b="1" dirty="0">
                <a:solidFill>
                  <a:srgbClr val="C00000"/>
                </a:solidFill>
              </a:rPr>
              <a:t>history and </a:t>
            </a:r>
          </a:p>
          <a:p>
            <a:pPr algn="ctr"/>
            <a:r>
              <a:rPr lang="en-GB" sz="5400" b="1" dirty="0">
                <a:solidFill>
                  <a:srgbClr val="C00000"/>
                </a:solidFill>
              </a:rPr>
              <a:t>poster presentation</a:t>
            </a:r>
            <a:endParaRPr lang="it-IT" sz="5400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pic>
        <p:nvPicPr>
          <p:cNvPr id="4" name="Audio Recording 30 nov 2021, 11:55:29" descr="Audio Recording 30 nov 2021, 11:55:29">
            <a:hlinkClick r:id="" action="ppaction://media"/>
            <a:extLst>
              <a:ext uri="{FF2B5EF4-FFF2-40B4-BE49-F238E27FC236}">
                <a16:creationId xmlns:a16="http://schemas.microsoft.com/office/drawing/2014/main" id="{C1E66CA8-8E7C-FA4B-B91B-E7A5C53CFBF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184880" y="515635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04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28"/>
    </mc:Choice>
    <mc:Fallback xmlns="">
      <p:transition spd="slow" advTm="75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6E586D2-8005-2947-913E-D732D024A4A1}"/>
              </a:ext>
            </a:extLst>
          </p:cNvPr>
          <p:cNvSpPr txBox="1"/>
          <p:nvPr/>
        </p:nvSpPr>
        <p:spPr>
          <a:xfrm>
            <a:off x="1800291" y="5020176"/>
            <a:ext cx="88948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the set «Informational resources» some respondents specified “websites” in the selection of “Other”. We can also see a predominance of «Handbook» and a minority of «green paper».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DF891481-EC8D-644F-8101-09E3E70975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77290" y="1126951"/>
            <a:ext cx="9837420" cy="3906211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E6046E57-3B8C-A940-9A07-A33BF6E6A3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95136" y="4957129"/>
            <a:ext cx="721785" cy="1115486"/>
          </a:xfrm>
          <a:prstGeom prst="rect">
            <a:avLst/>
          </a:prstGeom>
        </p:spPr>
      </p:pic>
      <p:pic>
        <p:nvPicPr>
          <p:cNvPr id="3" name="Audio Recording 30 nov 2021, 12:03:01" descr="Audio Recording 30 nov 2021, 12:03:01">
            <a:hlinkClick r:id="" action="ppaction://media"/>
            <a:extLst>
              <a:ext uri="{FF2B5EF4-FFF2-40B4-BE49-F238E27FC236}">
                <a16:creationId xmlns:a16="http://schemas.microsoft.com/office/drawing/2014/main" id="{19D6C6AF-CFBC-5044-BA30-B640DE73315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502400" y="562943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084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6E586D2-8005-2947-913E-D732D024A4A1}"/>
              </a:ext>
            </a:extLst>
          </p:cNvPr>
          <p:cNvSpPr txBox="1"/>
          <p:nvPr/>
        </p:nvSpPr>
        <p:spPr>
          <a:xfrm>
            <a:off x="1800291" y="4462726"/>
            <a:ext cx="889484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the «Scientific resources» graph we can see a predominance of «book or part of book» and a minority of «patent». It may be due for two reasons:</a:t>
            </a:r>
          </a:p>
          <a:p>
            <a:pPr marL="342900" indent="-342900">
              <a:buAutoNum type="arabicParenR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 you publish you cannot make a patent; 2) the difficulty to obtain a patent.</a:t>
            </a:r>
          </a:p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One answer that in "Other» states that “the library</a:t>
            </a:r>
          </a:p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possesses All types of materials but not all is catalogued. 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E6046E57-3B8C-A940-9A07-A33BF6E6A3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95136" y="4957129"/>
            <a:ext cx="721785" cy="1115486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F29868E9-625A-6E45-91A9-13DAADB363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90881" y="1151083"/>
            <a:ext cx="9827639" cy="3311643"/>
          </a:xfrm>
          <a:prstGeom prst="rect">
            <a:avLst/>
          </a:prstGeom>
        </p:spPr>
      </p:pic>
      <p:pic>
        <p:nvPicPr>
          <p:cNvPr id="3" name="Audio Recording 30 nov 2021, 12:04:20" descr="Audio Recording 30 nov 2021, 12:04:20">
            <a:hlinkClick r:id="" action="ppaction://media"/>
            <a:extLst>
              <a:ext uri="{FF2B5EF4-FFF2-40B4-BE49-F238E27FC236}">
                <a16:creationId xmlns:a16="http://schemas.microsoft.com/office/drawing/2014/main" id="{9EA0A517-6F41-DC41-B15C-50411D2CC74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519333" y="590029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208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99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6E586D2-8005-2947-913E-D732D024A4A1}"/>
              </a:ext>
            </a:extLst>
          </p:cNvPr>
          <p:cNvSpPr txBox="1"/>
          <p:nvPr/>
        </p:nvSpPr>
        <p:spPr>
          <a:xfrm>
            <a:off x="1800291" y="4655759"/>
            <a:ext cx="88948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the «Project materials» graph there is a predominance of «None» and no answers in «Other». Maybe all the categories were listed. We can see a predominance of «project proposal» and a minority of «Data Management Plan». Indeed, not all the projects presented are then funded. </a:t>
            </a:r>
          </a:p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Moreover, the mandatory request of a Data Management</a:t>
            </a:r>
          </a:p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Plan by many funding agencies is very recent.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E6046E57-3B8C-A940-9A07-A33BF6E6A3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95136" y="4957129"/>
            <a:ext cx="721785" cy="1115486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69CE1BB9-E242-3A4A-866A-84EE4BCFB37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2999" y="1124540"/>
            <a:ext cx="9552137" cy="3606524"/>
          </a:xfrm>
          <a:prstGeom prst="rect">
            <a:avLst/>
          </a:prstGeom>
        </p:spPr>
      </p:pic>
      <p:pic>
        <p:nvPicPr>
          <p:cNvPr id="3" name="Audio Recording 30 nov 2021, 12:05:39" descr="Audio Recording 30 nov 2021, 12:05:39">
            <a:hlinkClick r:id="" action="ppaction://media"/>
            <a:extLst>
              <a:ext uri="{FF2B5EF4-FFF2-40B4-BE49-F238E27FC236}">
                <a16:creationId xmlns:a16="http://schemas.microsoft.com/office/drawing/2014/main" id="{116ACF20-6752-8641-A6B8-5F86591D633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057883" y="591491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615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3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E6046E57-3B8C-A940-9A07-A33BF6E6A3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95136" y="4957129"/>
            <a:ext cx="721785" cy="1115486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2A95B8D-0836-D24A-B4D4-DAE20FB74787}"/>
              </a:ext>
            </a:extLst>
          </p:cNvPr>
          <p:cNvSpPr txBox="1"/>
          <p:nvPr/>
        </p:nvSpPr>
        <p:spPr>
          <a:xfrm>
            <a:off x="1174718" y="4476329"/>
            <a:ext cx="98813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the «Other types of resources» some answers in «Other» indicated a historical archive; we can see a predominance of «Catalogue» in the global answers and a minority of</a:t>
            </a:r>
          </a:p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«Trademark». That is logical for two reasons: It is strange a library without a</a:t>
            </a:r>
          </a:p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Catalogue. Trademark is not libraries main topic.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1542B26-3CAF-2243-87A9-82A8D71DA9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2031" y="1130878"/>
            <a:ext cx="9881311" cy="3303625"/>
          </a:xfrm>
          <a:prstGeom prst="rect">
            <a:avLst/>
          </a:prstGeom>
        </p:spPr>
      </p:pic>
      <p:pic>
        <p:nvPicPr>
          <p:cNvPr id="3" name="Audio Recording 30 nov 2021, 12:08:12" descr="Audio Recording 30 nov 2021, 12:08:12">
            <a:hlinkClick r:id="" action="ppaction://media"/>
            <a:extLst>
              <a:ext uri="{FF2B5EF4-FFF2-40B4-BE49-F238E27FC236}">
                <a16:creationId xmlns:a16="http://schemas.microsoft.com/office/drawing/2014/main" id="{CE099B71-641C-134E-BFBC-45265960FC6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686286" y="577436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63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5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E6046E57-3B8C-A940-9A07-A33BF6E6A3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95136" y="4957129"/>
            <a:ext cx="721785" cy="1115486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20D0ADB-A2C2-0D43-93F1-1B79F9C37608}"/>
              </a:ext>
            </a:extLst>
          </p:cNvPr>
          <p:cNvSpPr txBox="1"/>
          <p:nvPr/>
        </p:nvSpPr>
        <p:spPr>
          <a:xfrm>
            <a:off x="775080" y="4752802"/>
            <a:ext cx="106418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In the «Educational resources» graph a significant number of respondents indicated </a:t>
            </a:r>
          </a:p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«None». It may be due to the fact that the survey was not addressed to school or</a:t>
            </a:r>
          </a:p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academic libraries only. Some answers in «Other» indicated a historical legal –</a:t>
            </a:r>
          </a:p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economic material. The predominance is «Lecture notes/ </a:t>
            </a:r>
          </a:p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study materials», while only a few selected «Study plan» or «All».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C098B47-96D3-A640-9B0C-558C822E08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3295" y="1144903"/>
            <a:ext cx="9687105" cy="3679769"/>
          </a:xfrm>
          <a:prstGeom prst="rect">
            <a:avLst/>
          </a:prstGeom>
        </p:spPr>
      </p:pic>
      <p:pic>
        <p:nvPicPr>
          <p:cNvPr id="3" name="Audio Recording 30 nov 2021, 12:40:50" descr="Audio Recording 30 nov 2021, 12:40:50">
            <a:hlinkClick r:id="" action="ppaction://media"/>
            <a:extLst>
              <a:ext uri="{FF2B5EF4-FFF2-40B4-BE49-F238E27FC236}">
                <a16:creationId xmlns:a16="http://schemas.microsoft.com/office/drawing/2014/main" id="{A1C0BFD9-C6C1-5143-A617-4918A7B50F1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212546" y="593707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084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77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E6046E57-3B8C-A940-9A07-A33BF6E6A3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95136" y="4957129"/>
            <a:ext cx="721785" cy="1115486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C5E4B10-3F43-FE45-80E5-A11947B35313}"/>
              </a:ext>
            </a:extLst>
          </p:cNvPr>
          <p:cNvSpPr txBox="1"/>
          <p:nvPr/>
        </p:nvSpPr>
        <p:spPr>
          <a:xfrm>
            <a:off x="684743" y="4584043"/>
            <a:ext cx="106418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In the graph referred to the «Thesis», we can see a predominance of «Master Thesis» </a:t>
            </a: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followed by «Bachelor Thesis» and few «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Specialisation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course Thesis». Please note</a:t>
            </a: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that in Italy «Master Thesis» is referred to a highly specialized course on a specific</a:t>
            </a: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topic. In «Other» someone indicated that the </a:t>
            </a: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management of thesis is not the mission of the library; </a:t>
            </a: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they manage the few thesis that are researchers’ donations.  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9D284B9-8211-4F4F-A21A-4D0B6846E7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3160" y="1131137"/>
            <a:ext cx="7381240" cy="3531026"/>
          </a:xfrm>
          <a:prstGeom prst="rect">
            <a:avLst/>
          </a:prstGeom>
        </p:spPr>
      </p:pic>
      <p:pic>
        <p:nvPicPr>
          <p:cNvPr id="3" name="Audio Recording 30 nov 2021, 12:09:34" descr="Audio Recording 30 nov 2021, 12:09:34">
            <a:hlinkClick r:id="" action="ppaction://media"/>
            <a:extLst>
              <a:ext uri="{FF2B5EF4-FFF2-40B4-BE49-F238E27FC236}">
                <a16:creationId xmlns:a16="http://schemas.microsoft.com/office/drawing/2014/main" id="{5213514F-8592-EB43-A136-BF7BA1A062D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79616" y="318770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738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E6046E57-3B8C-A940-9A07-A33BF6E6A3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95136" y="4957129"/>
            <a:ext cx="721785" cy="1115486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BA25268-FAC9-F24F-8300-66EE078A3693}"/>
              </a:ext>
            </a:extLst>
          </p:cNvPr>
          <p:cNvSpPr txBox="1"/>
          <p:nvPr/>
        </p:nvSpPr>
        <p:spPr>
          <a:xfrm>
            <a:off x="775079" y="4662163"/>
            <a:ext cx="106418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the «Datasets» graph there is a predominance of  "None”, followed by «Survey data».  </a:t>
            </a: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Only a few respondents selected «Simulation data», probably due to the specificity</a:t>
            </a: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of this particular type of data. One answer in "Other” specified that materials</a:t>
            </a: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are stored in the Historical Archive.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68031C4-2C5F-8246-830D-572ED409A32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7986" y="1124540"/>
            <a:ext cx="9266174" cy="3516498"/>
          </a:xfrm>
          <a:prstGeom prst="rect">
            <a:avLst/>
          </a:prstGeom>
        </p:spPr>
      </p:pic>
      <p:pic>
        <p:nvPicPr>
          <p:cNvPr id="3" name="Audio Recording 30 nov 2021, 12:10:34" descr="Audio Recording 30 nov 2021, 12:10:34">
            <a:hlinkClick r:id="" action="ppaction://media"/>
            <a:extLst>
              <a:ext uri="{FF2B5EF4-FFF2-40B4-BE49-F238E27FC236}">
                <a16:creationId xmlns:a16="http://schemas.microsoft.com/office/drawing/2014/main" id="{A1188081-2A52-D440-BAD7-4D0727C2DB9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671734" y="564737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93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5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E6046E57-3B8C-A940-9A07-A33BF6E6A3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95136" y="4957129"/>
            <a:ext cx="721785" cy="1115486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5959090-BDC3-1B47-A670-B674EBF89919}"/>
              </a:ext>
            </a:extLst>
          </p:cNvPr>
          <p:cNvSpPr txBox="1"/>
          <p:nvPr/>
        </p:nvSpPr>
        <p:spPr>
          <a:xfrm>
            <a:off x="4361491" y="1793281"/>
            <a:ext cx="607441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better understand</a:t>
            </a:r>
            <a:br>
              <a:rPr lang="en-GB" sz="3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3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3600" b="1" i="1" dirty="0">
                <a:solidFill>
                  <a:srgbClr val="C00000"/>
                </a:solidFill>
              </a:rPr>
              <a:t>people engagement in GL</a:t>
            </a:r>
            <a:r>
              <a:rPr lang="en-GB" sz="3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  <a:p>
            <a:pPr algn="ctr"/>
            <a:r>
              <a:rPr lang="en-GB" sz="3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analysed some comments </a:t>
            </a:r>
          </a:p>
          <a:p>
            <a:pPr algn="ctr"/>
            <a:r>
              <a:rPr lang="en-GB" sz="3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the section related to</a:t>
            </a:r>
          </a:p>
          <a:p>
            <a:pPr algn="ctr"/>
            <a:r>
              <a:rPr lang="en-GB" sz="3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3600" b="1" i="1" dirty="0">
                <a:solidFill>
                  <a:srgbClr val="C00000"/>
                </a:solidFill>
              </a:rPr>
              <a:t>the interest in GL</a:t>
            </a:r>
            <a:endParaRPr lang="it-IT" sz="3600" dirty="0">
              <a:solidFill>
                <a:srgbClr val="C00000"/>
              </a:solidFill>
            </a:endParaRP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A64FF1EA-A0B2-2C4E-AF16-02DAFDD301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5611" y="1127954"/>
            <a:ext cx="2614528" cy="4040636"/>
          </a:xfrm>
          <a:prstGeom prst="rect">
            <a:avLst/>
          </a:prstGeom>
        </p:spPr>
      </p:pic>
      <p:pic>
        <p:nvPicPr>
          <p:cNvPr id="4" name="Audio Recording 30 nov 2021, 12:11:12" descr="Audio Recording 30 nov 2021, 12:11:12">
            <a:hlinkClick r:id="" action="ppaction://media"/>
            <a:extLst>
              <a:ext uri="{FF2B5EF4-FFF2-40B4-BE49-F238E27FC236}">
                <a16:creationId xmlns:a16="http://schemas.microsoft.com/office/drawing/2014/main" id="{27BFAAF9-BE87-A745-97B7-3E5FD233EF7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868707" y="458248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74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E6046E57-3B8C-A940-9A07-A33BF6E6A3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95136" y="4957129"/>
            <a:ext cx="721785" cy="1115486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A64FF1EA-A0B2-2C4E-AF16-02DAFDD301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5611" y="1127954"/>
            <a:ext cx="2614528" cy="4040636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74003E2-00DF-FD40-A370-2D71453FD487}"/>
              </a:ext>
            </a:extLst>
          </p:cNvPr>
          <p:cNvSpPr txBox="1"/>
          <p:nvPr/>
        </p:nvSpPr>
        <p:spPr>
          <a:xfrm>
            <a:off x="3826772" y="845069"/>
            <a:ext cx="7053509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GB" b="1" i="1" dirty="0">
                <a:solidFill>
                  <a:srgbClr val="002060"/>
                </a:solidFill>
              </a:rPr>
            </a:br>
            <a:r>
              <a:rPr lang="en-GB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Some </a:t>
            </a:r>
            <a:r>
              <a:rPr lang="en-GB" sz="2400" b="1" i="1" dirty="0">
                <a:solidFill>
                  <a:srgbClr val="C00000"/>
                </a:solidFill>
              </a:rPr>
              <a:t>comments</a:t>
            </a:r>
            <a:r>
              <a:rPr lang="en-GB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stated that the management of GL is </a:t>
            </a:r>
            <a:r>
              <a:rPr lang="en-GB" sz="2400" b="1" i="1" dirty="0">
                <a:solidFill>
                  <a:srgbClr val="C00000"/>
                </a:solidFill>
              </a:rPr>
              <a:t>not a priority </a:t>
            </a:r>
            <a:r>
              <a:rPr lang="en-GB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the institution, while others underline its importance and the interest in the topic.</a:t>
            </a:r>
          </a:p>
          <a:p>
            <a:endParaRPr lang="en-GB" sz="2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Other comments report that GL is </a:t>
            </a:r>
            <a:r>
              <a:rPr lang="en-GB" sz="2400" b="1" i="1" dirty="0">
                <a:solidFill>
                  <a:srgbClr val="C00000"/>
                </a:solidFill>
              </a:rPr>
              <a:t>managed at every level</a:t>
            </a:r>
            <a:r>
              <a:rPr lang="en-GB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while some advice for </a:t>
            </a:r>
            <a:r>
              <a:rPr lang="en-GB" sz="2400" b="1" i="1" dirty="0">
                <a:solidFill>
                  <a:srgbClr val="C00000"/>
                </a:solidFill>
              </a:rPr>
              <a:t>more public knowledge and awareness</a:t>
            </a:r>
            <a:r>
              <a:rPr lang="en-GB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also through the use of repositories. </a:t>
            </a:r>
          </a:p>
          <a:p>
            <a:r>
              <a:rPr lang="en-GB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Therefore, we identify a discordant trend.</a:t>
            </a:r>
          </a:p>
          <a:p>
            <a:endParaRPr lang="en-GB" sz="2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GL is not very well-known.</a:t>
            </a:r>
          </a:p>
          <a:p>
            <a:endParaRPr lang="en-GB" sz="2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Nevertheless, it may be interesting to know more on that regard.</a:t>
            </a:r>
            <a:br>
              <a:rPr lang="en-GB" b="1" i="1" dirty="0">
                <a:solidFill>
                  <a:srgbClr val="002060"/>
                </a:solidFill>
              </a:rPr>
            </a:br>
            <a:endParaRPr lang="en-GB" sz="2000" b="1" i="1" dirty="0">
              <a:solidFill>
                <a:srgbClr val="002060"/>
              </a:solidFill>
            </a:endParaRPr>
          </a:p>
          <a:p>
            <a:br>
              <a:rPr lang="en-GB" sz="2000" b="1" i="1" dirty="0">
                <a:solidFill>
                  <a:srgbClr val="002060"/>
                </a:solidFill>
              </a:rPr>
            </a:br>
            <a:endParaRPr lang="it-IT" dirty="0"/>
          </a:p>
        </p:txBody>
      </p:sp>
      <p:pic>
        <p:nvPicPr>
          <p:cNvPr id="4" name="Audio Recording 30 nov 2021, 12:12:31" descr="Audio Recording 30 nov 2021, 12:12:31">
            <a:hlinkClick r:id="" action="ppaction://media"/>
            <a:extLst>
              <a:ext uri="{FF2B5EF4-FFF2-40B4-BE49-F238E27FC236}">
                <a16:creationId xmlns:a16="http://schemas.microsoft.com/office/drawing/2014/main" id="{C59F55DB-7EB4-7949-ACCB-6793B172080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717722" y="414432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626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E6046E57-3B8C-A940-9A07-A33BF6E6A3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95136" y="4957129"/>
            <a:ext cx="721785" cy="1115486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A64FF1EA-A0B2-2C4E-AF16-02DAFDD301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5611" y="1127954"/>
            <a:ext cx="2614528" cy="4040636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FA77D62-E1F1-0945-9ADC-E40B10B07DD3}"/>
              </a:ext>
            </a:extLst>
          </p:cNvPr>
          <p:cNvSpPr txBox="1"/>
          <p:nvPr/>
        </p:nvSpPr>
        <p:spPr>
          <a:xfrm>
            <a:off x="3760139" y="1131733"/>
            <a:ext cx="728625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>
                <a:solidFill>
                  <a:srgbClr val="C00000"/>
                </a:solidFill>
              </a:rPr>
              <a:t>CONCLUSIONS:</a:t>
            </a:r>
          </a:p>
          <a:p>
            <a:endParaRPr lang="en-GB" sz="2800" b="1" i="1" dirty="0">
              <a:solidFill>
                <a:srgbClr val="C00000"/>
              </a:solidFill>
            </a:endParaRPr>
          </a:p>
          <a:p>
            <a:r>
              <a:rPr lang="en-GB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Italian Libraries </a:t>
            </a:r>
            <a:r>
              <a:rPr lang="en-GB" sz="2400" b="1" i="1" dirty="0">
                <a:solidFill>
                  <a:srgbClr val="C00000"/>
                </a:solidFill>
              </a:rPr>
              <a:t>do not consider </a:t>
            </a:r>
            <a:r>
              <a:rPr lang="en-GB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GL as a topic of primary interest.</a:t>
            </a:r>
          </a:p>
          <a:p>
            <a:endParaRPr lang="en-GB" sz="2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GL is </a:t>
            </a:r>
            <a:r>
              <a:rPr lang="en-GB" sz="2400" b="1" i="1" dirty="0">
                <a:solidFill>
                  <a:srgbClr val="C00000"/>
                </a:solidFill>
              </a:rPr>
              <a:t>managed</a:t>
            </a:r>
            <a:r>
              <a:rPr lang="en-GB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endParaRPr lang="en-GB" sz="2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2400" b="1" i="1" dirty="0">
                <a:solidFill>
                  <a:srgbClr val="C00000"/>
                </a:solidFill>
              </a:rPr>
              <a:t>- Need</a:t>
            </a:r>
            <a:r>
              <a:rPr lang="en-GB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for </a:t>
            </a:r>
            <a:r>
              <a:rPr lang="en-GB" sz="2400" b="1" i="1" dirty="0">
                <a:solidFill>
                  <a:srgbClr val="C00000"/>
                </a:solidFill>
              </a:rPr>
              <a:t>more education</a:t>
            </a:r>
            <a:r>
              <a:rPr lang="en-GB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on GL.</a:t>
            </a:r>
          </a:p>
          <a:p>
            <a:endParaRPr lang="en-GB" sz="2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en-GB" sz="2400" b="1" i="1" dirty="0">
                <a:solidFill>
                  <a:srgbClr val="C00000"/>
                </a:solidFill>
              </a:rPr>
              <a:t>Dedicated projects </a:t>
            </a:r>
            <a:r>
              <a:rPr lang="en-GB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could be a possible solution to </a:t>
            </a:r>
            <a:r>
              <a:rPr lang="en-GB" sz="2400" b="1" i="1" dirty="0">
                <a:solidFill>
                  <a:srgbClr val="C00000"/>
                </a:solidFill>
              </a:rPr>
              <a:t>increase</a:t>
            </a:r>
            <a:r>
              <a:rPr lang="en-GB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the interest on GL.</a:t>
            </a:r>
            <a:br>
              <a:rPr lang="en-GB" sz="2800" b="1" i="1" dirty="0">
                <a:solidFill>
                  <a:srgbClr val="C00000"/>
                </a:solidFill>
              </a:rPr>
            </a:br>
            <a:endParaRPr lang="it-IT" dirty="0"/>
          </a:p>
        </p:txBody>
      </p:sp>
      <p:pic>
        <p:nvPicPr>
          <p:cNvPr id="4" name="Audio Recording 30 nov 2021, 12:13:37" descr="Audio Recording 30 nov 2021, 12:13:37">
            <a:hlinkClick r:id="" action="ppaction://media"/>
            <a:extLst>
              <a:ext uri="{FF2B5EF4-FFF2-40B4-BE49-F238E27FC236}">
                <a16:creationId xmlns:a16="http://schemas.microsoft.com/office/drawing/2014/main" id="{9E260EC6-E9B2-5B4C-8E00-0AB317114A4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415867" y="300287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138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954F1EB6-CD29-4C4F-83E7-F37FF3F8B8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5610" y="1125428"/>
            <a:ext cx="2616162" cy="4043162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1BDDD220-A6DA-974F-926B-F5D4D26EAB5D}"/>
              </a:ext>
            </a:extLst>
          </p:cNvPr>
          <p:cNvSpPr txBox="1"/>
          <p:nvPr/>
        </p:nvSpPr>
        <p:spPr>
          <a:xfrm>
            <a:off x="3761772" y="1125428"/>
            <a:ext cx="728461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Every document born grey.</a:t>
            </a:r>
            <a:br>
              <a:rPr lang="it-I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br>
              <a:rPr lang="it-I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It may be unusual then not to have Grey Literature in an institution.</a:t>
            </a:r>
            <a:br>
              <a:rPr lang="it-I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br>
              <a:rPr lang="it-I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It is much more probable that information professionals are </a:t>
            </a:r>
            <a:r>
              <a:rPr lang="en-GB" sz="2000" b="1" dirty="0">
                <a:solidFill>
                  <a:srgbClr val="FF0000"/>
                </a:solidFill>
              </a:rPr>
              <a:t>not aware</a:t>
            </a:r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they are dealing with Grey Literature.</a:t>
            </a:r>
            <a:br>
              <a:rPr lang="it-IT" dirty="0"/>
            </a:br>
            <a:endParaRPr lang="it-IT" dirty="0"/>
          </a:p>
        </p:txBody>
      </p:sp>
      <p:pic>
        <p:nvPicPr>
          <p:cNvPr id="10" name="Immagine 9" descr="Immagine che contiene porcellana&#10;&#10;Descrizione generata automaticamente">
            <a:extLst>
              <a:ext uri="{FF2B5EF4-FFF2-40B4-BE49-F238E27FC236}">
                <a16:creationId xmlns:a16="http://schemas.microsoft.com/office/drawing/2014/main" id="{84E2B2B9-E13D-904B-9158-7D1EB545AD5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880" y="3777830"/>
            <a:ext cx="1338509" cy="1929369"/>
          </a:xfrm>
          <a:prstGeom prst="rect">
            <a:avLst/>
          </a:prstGeom>
        </p:spPr>
      </p:pic>
      <p:pic>
        <p:nvPicPr>
          <p:cNvPr id="3" name="Audio Recording 30 nov 2021, 11:56:25" descr="Audio Recording 30 nov 2021, 11:56:25">
            <a:hlinkClick r:id="" action="ppaction://media"/>
            <a:extLst>
              <a:ext uri="{FF2B5EF4-FFF2-40B4-BE49-F238E27FC236}">
                <a16:creationId xmlns:a16="http://schemas.microsoft.com/office/drawing/2014/main" id="{B1C90DE4-DD58-CD48-A17B-FCB30C351F3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922026" y="369051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47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06"/>
    </mc:Choice>
    <mc:Fallback xmlns="">
      <p:transition spd="slow" advTm="89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1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E6046E57-3B8C-A940-9A07-A33BF6E6A3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95136" y="4957129"/>
            <a:ext cx="721785" cy="1115486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A64FF1EA-A0B2-2C4E-AF16-02DAFDD301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5611" y="1127954"/>
            <a:ext cx="2614528" cy="4040636"/>
          </a:xfrm>
          <a:prstGeom prst="rect">
            <a:avLst/>
          </a:prstGeom>
        </p:spPr>
      </p:pic>
      <p:sp>
        <p:nvSpPr>
          <p:cNvPr id="15" name="Titolo 1">
            <a:extLst>
              <a:ext uri="{FF2B5EF4-FFF2-40B4-BE49-F238E27FC236}">
                <a16:creationId xmlns:a16="http://schemas.microsoft.com/office/drawing/2014/main" id="{1997425D-43E9-3F40-8F32-FE08BD8018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60139" y="1510541"/>
            <a:ext cx="7166610" cy="2118360"/>
          </a:xfrm>
        </p:spPr>
        <p:txBody>
          <a:bodyPr>
            <a:noAutofit/>
          </a:bodyPr>
          <a:lstStyle/>
          <a:p>
            <a:r>
              <a:rPr lang="en-GB" sz="9600" b="1" i="1" dirty="0">
                <a:solidFill>
                  <a:srgbClr val="C00000"/>
                </a:solidFill>
              </a:rPr>
              <a:t>Thank you</a:t>
            </a:r>
            <a:br>
              <a:rPr lang="en-GB" sz="3600" b="1" i="1" dirty="0">
                <a:solidFill>
                  <a:srgbClr val="C00000"/>
                </a:solidFill>
              </a:rPr>
            </a:br>
            <a:endParaRPr lang="it-IT" sz="2800" b="1" i="1" dirty="0">
              <a:solidFill>
                <a:srgbClr val="C00000"/>
              </a:solidFill>
            </a:endParaRPr>
          </a:p>
        </p:txBody>
      </p:sp>
      <p:pic>
        <p:nvPicPr>
          <p:cNvPr id="16" name="Immagine 15" descr="Foglie che svolazzano nel vento">
            <a:extLst>
              <a:ext uri="{FF2B5EF4-FFF2-40B4-BE49-F238E27FC236}">
                <a16:creationId xmlns:a16="http://schemas.microsoft.com/office/drawing/2014/main" id="{D31EBF01-4E97-8447-A882-37C0A589C7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65525" y="3566401"/>
            <a:ext cx="3029611" cy="211836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  <a:alpha val="16959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outerShdw blurRad="50800" dist="50800" dir="5400000" algn="ctr" rotWithShape="0">
              <a:srgbClr val="000000">
                <a:alpha val="15518"/>
              </a:srgbClr>
            </a:outerShdw>
          </a:effectLst>
        </p:spPr>
      </p:pic>
      <p:pic>
        <p:nvPicPr>
          <p:cNvPr id="4" name="Audio Recording 30 nov 2021, 12:14:40" descr="Audio Recording 30 nov 2021, 12:14:40">
            <a:hlinkClick r:id="" action="ppaction://media"/>
            <a:extLst>
              <a:ext uri="{FF2B5EF4-FFF2-40B4-BE49-F238E27FC236}">
                <a16:creationId xmlns:a16="http://schemas.microsoft.com/office/drawing/2014/main" id="{8DB617DA-484C-F346-9E69-395AA9C393D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689600" y="30226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94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954F1EB6-CD29-4C4F-83E7-F37FF3F8B8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5610" y="1125428"/>
            <a:ext cx="2616162" cy="4043162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FCD57CDA-B893-984A-A820-C8092BB19FB6}"/>
              </a:ext>
            </a:extLst>
          </p:cNvPr>
          <p:cNvSpPr txBox="1"/>
          <p:nvPr/>
        </p:nvSpPr>
        <p:spPr>
          <a:xfrm>
            <a:off x="3801776" y="1087866"/>
            <a:ext cx="458844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possibility of a lack of awareness on Grey Literature made us think about a survey on this topic.</a:t>
            </a:r>
            <a:b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b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At a first step, we imagined two separate surveys: </a:t>
            </a:r>
            <a:b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000" b="1" i="1" dirty="0">
                <a:solidFill>
                  <a:srgbClr val="C00000"/>
                </a:solidFill>
              </a:rPr>
              <a:t>- one for academic and research libraries (which more likely know Grey Literature)</a:t>
            </a:r>
            <a:br>
              <a:rPr lang="en-GB" sz="2000" b="1" i="1" dirty="0">
                <a:solidFill>
                  <a:srgbClr val="C00000"/>
                </a:solidFill>
              </a:rPr>
            </a:br>
            <a:br>
              <a:rPr lang="en-GB" sz="2000" b="1" i="1" dirty="0">
                <a:solidFill>
                  <a:srgbClr val="C00000"/>
                </a:solidFill>
              </a:rPr>
            </a:br>
            <a:r>
              <a:rPr lang="en-GB" sz="2000" b="1" i="1" dirty="0">
                <a:solidFill>
                  <a:srgbClr val="C00000"/>
                </a:solidFill>
              </a:rPr>
              <a:t>- another for all the other libraries.</a:t>
            </a:r>
            <a:b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b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Afterwards, we realized that </a:t>
            </a:r>
            <a:r>
              <a:rPr lang="en-GB" sz="2000" b="1" dirty="0">
                <a:solidFill>
                  <a:srgbClr val="C00000"/>
                </a:solidFill>
              </a:rPr>
              <a:t>a single survey </a:t>
            </a:r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might be more effective.</a:t>
            </a:r>
            <a:b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it-IT" sz="2000" dirty="0">
              <a:solidFill>
                <a:srgbClr val="C00000"/>
              </a:solidFill>
            </a:endParaRPr>
          </a:p>
        </p:txBody>
      </p:sp>
      <p:pic>
        <p:nvPicPr>
          <p:cNvPr id="10" name="Immagine 9" descr="Immagine che contiene persona, donna, interni, posando&#10;&#10;Descrizione generata automaticamente">
            <a:extLst>
              <a:ext uri="{FF2B5EF4-FFF2-40B4-BE49-F238E27FC236}">
                <a16:creationId xmlns:a16="http://schemas.microsoft.com/office/drawing/2014/main" id="{3A6A6AE3-E4D9-1E4E-8F7D-F795CCA3505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50220" y="2119782"/>
            <a:ext cx="2696170" cy="3587418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718F2AFD-E503-924F-9970-4A24963B66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50219" y="2119782"/>
            <a:ext cx="512884" cy="512884"/>
          </a:xfrm>
          <a:prstGeom prst="rect">
            <a:avLst/>
          </a:prstGeom>
        </p:spPr>
      </p:pic>
      <p:pic>
        <p:nvPicPr>
          <p:cNvPr id="3" name="Audio Recording 30 nov 2021, 11:57:36" descr="Audio Recording 30 nov 2021, 11:57:36">
            <a:hlinkClick r:id="" action="ppaction://media"/>
            <a:extLst>
              <a:ext uri="{FF2B5EF4-FFF2-40B4-BE49-F238E27FC236}">
                <a16:creationId xmlns:a16="http://schemas.microsoft.com/office/drawing/2014/main" id="{48FC891A-4CE3-084F-AA18-3636ADECB5C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010400" y="576166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68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4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954F1EB6-CD29-4C4F-83E7-F37FF3F8B8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5610" y="1125428"/>
            <a:ext cx="2616162" cy="4043162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28900FE7-707F-B64E-8660-21E5165E55CF}"/>
              </a:ext>
            </a:extLst>
          </p:cNvPr>
          <p:cNvSpPr txBox="1"/>
          <p:nvPr/>
        </p:nvSpPr>
        <p:spPr>
          <a:xfrm>
            <a:off x="3761773" y="1105939"/>
            <a:ext cx="45039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Once decided for a single survey, our concern became </a:t>
            </a:r>
            <a:r>
              <a:rPr lang="en-GB" sz="2000" b="1" dirty="0">
                <a:solidFill>
                  <a:srgbClr val="C00000"/>
                </a:solidFill>
              </a:rPr>
              <a:t>how to obtain the engagement 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b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000" b="1" dirty="0">
                <a:solidFill>
                  <a:srgbClr val="C00000"/>
                </a:solidFill>
              </a:rPr>
              <a:t>non-academic and non-research libraries.</a:t>
            </a:r>
            <a:b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b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looked for a </a:t>
            </a:r>
            <a:r>
              <a:rPr lang="en-GB" sz="2000" dirty="0">
                <a:solidFill>
                  <a:srgbClr val="FF0000"/>
                </a:solidFill>
              </a:rPr>
              <a:t>popular topic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that is </a:t>
            </a:r>
            <a:r>
              <a:rPr lang="en-GB" sz="2000" b="1" dirty="0">
                <a:solidFill>
                  <a:srgbClr val="C00000"/>
                </a:solidFill>
              </a:rPr>
              <a:t>linked to Grey Literature</a:t>
            </a:r>
            <a:r>
              <a:rPr lang="en-GB" sz="2000" dirty="0">
                <a:solidFill>
                  <a:srgbClr val="C00000"/>
                </a:solidFill>
              </a:rPr>
              <a:t>: </a:t>
            </a:r>
            <a:b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000" b="1" dirty="0">
                <a:solidFill>
                  <a:srgbClr val="C00000"/>
                </a:solidFill>
              </a:rPr>
              <a:t>the </a:t>
            </a:r>
            <a:r>
              <a:rPr lang="en-US" sz="2000" b="1" dirty="0">
                <a:solidFill>
                  <a:srgbClr val="C00000"/>
                </a:solidFill>
              </a:rPr>
              <a:t>UN 2030 Agenda for Sustainable Development </a:t>
            </a:r>
            <a:r>
              <a:rPr lang="en-GB" sz="2000" b="1" dirty="0">
                <a:solidFill>
                  <a:srgbClr val="C00000"/>
                </a:solidFill>
              </a:rPr>
              <a:t>17 objectives.</a:t>
            </a:r>
            <a:b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b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By using this big and important frame we were, finally, able to deal with Grey Literature with every kind of library.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63119E8E-9367-3448-ADD2-AEFF8DF2F6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65752" y="2915427"/>
            <a:ext cx="2614529" cy="1366302"/>
          </a:xfrm>
          <a:prstGeom prst="rect">
            <a:avLst/>
          </a:prstGeom>
        </p:spPr>
      </p:pic>
      <p:graphicFrame>
        <p:nvGraphicFramePr>
          <p:cNvPr id="13" name="Diagramma 12">
            <a:extLst>
              <a:ext uri="{FF2B5EF4-FFF2-40B4-BE49-F238E27FC236}">
                <a16:creationId xmlns:a16="http://schemas.microsoft.com/office/drawing/2014/main" id="{84972E2F-6EBD-834E-A60D-F0A89FB00E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2481151"/>
              </p:ext>
            </p:extLst>
          </p:nvPr>
        </p:nvGraphicFramePr>
        <p:xfrm>
          <a:off x="8111388" y="857106"/>
          <a:ext cx="2923255" cy="2261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3" name="Audio Recording 30 nov 2021, 11:58:52" descr="Audio Recording 30 nov 2021, 11:58:52">
            <a:hlinkClick r:id="" action="ppaction://media"/>
            <a:extLst>
              <a:ext uri="{FF2B5EF4-FFF2-40B4-BE49-F238E27FC236}">
                <a16:creationId xmlns:a16="http://schemas.microsoft.com/office/drawing/2014/main" id="{A0E40A34-E60C-A249-A7B1-B2BC64AC31D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9359647" y="467847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11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954F1EB6-CD29-4C4F-83E7-F37FF3F8B8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5610" y="1125428"/>
            <a:ext cx="2616162" cy="4043162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13E686A5-F8B1-044D-BA7D-2733453820BE}"/>
              </a:ext>
            </a:extLst>
          </p:cNvPr>
          <p:cNvSpPr txBox="1"/>
          <p:nvPr/>
        </p:nvSpPr>
        <p:spPr>
          <a:xfrm>
            <a:off x="3857795" y="1101016"/>
            <a:ext cx="718859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In our poster we declared we reached </a:t>
            </a:r>
          </a:p>
          <a:p>
            <a:r>
              <a:rPr lang="en-GB" sz="2800" b="1" i="1" dirty="0">
                <a:solidFill>
                  <a:srgbClr val="C00000"/>
                </a:solidFill>
              </a:rPr>
              <a:t>4096 </a:t>
            </a:r>
            <a:r>
              <a:rPr lang="en-GB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libraries</a:t>
            </a:r>
            <a:br>
              <a:rPr lang="en-GB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en-GB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A little adjustment: we reached </a:t>
            </a:r>
            <a:r>
              <a:rPr lang="en-GB" sz="2800" b="1" i="1" dirty="0">
                <a:solidFill>
                  <a:srgbClr val="C00000"/>
                </a:solidFill>
              </a:rPr>
              <a:t>3988 </a:t>
            </a:r>
            <a:r>
              <a:rPr lang="en-GB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libraries via email</a:t>
            </a:r>
            <a:br>
              <a:rPr lang="en-GB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en-GB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We obtained </a:t>
            </a:r>
            <a:r>
              <a:rPr lang="en-GB" sz="2800" b="1" i="1" dirty="0">
                <a:solidFill>
                  <a:srgbClr val="C00000"/>
                </a:solidFill>
              </a:rPr>
              <a:t>265</a:t>
            </a:r>
            <a:r>
              <a:rPr lang="en-GB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answers</a:t>
            </a:r>
            <a:br>
              <a:rPr lang="en-GB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en-GB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almost </a:t>
            </a:r>
            <a:r>
              <a:rPr lang="en-GB" sz="2800" b="1" i="1" dirty="0">
                <a:solidFill>
                  <a:srgbClr val="C00000"/>
                </a:solidFill>
              </a:rPr>
              <a:t>7% </a:t>
            </a:r>
            <a:r>
              <a:rPr lang="en-GB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 the total</a:t>
            </a:r>
            <a:endParaRPr lang="it-IT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Audio Recording 30 nov 2021, 11:59:55" descr="Audio Recording 30 nov 2021, 11:59:55">
            <a:hlinkClick r:id="" action="ppaction://media"/>
            <a:extLst>
              <a:ext uri="{FF2B5EF4-FFF2-40B4-BE49-F238E27FC236}">
                <a16:creationId xmlns:a16="http://schemas.microsoft.com/office/drawing/2014/main" id="{A12363F8-B530-A442-BF46-8255245DB6A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379616" y="412326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4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954F1EB6-CD29-4C4F-83E7-F37FF3F8B8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5610" y="1125428"/>
            <a:ext cx="2616162" cy="4043162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5BD8B687-0676-E44A-B687-13492B20BF97}"/>
              </a:ext>
            </a:extLst>
          </p:cNvPr>
          <p:cNvSpPr txBox="1"/>
          <p:nvPr/>
        </p:nvSpPr>
        <p:spPr>
          <a:xfrm>
            <a:off x="3761772" y="1062238"/>
            <a:ext cx="728461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the </a:t>
            </a:r>
            <a:r>
              <a:rPr lang="en-US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 2030 Agenda for Sustainable Development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b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 well as in the IFLA (</a:t>
            </a:r>
            <a:r>
              <a:rPr lang="en-US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International Federation of Library Associations and Institutions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report on </a:t>
            </a: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</a:t>
            </a:r>
            <a:r>
              <a:rPr lang="en-US" sz="2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Libraries and Sustainability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”,</a:t>
            </a:r>
            <a:b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sz="2400" b="1" dirty="0">
                <a:solidFill>
                  <a:srgbClr val="C00000"/>
                </a:solidFill>
              </a:rPr>
              <a:t>focus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on </a:t>
            </a:r>
            <a:r>
              <a:rPr lang="en-US" sz="2400" b="1" dirty="0">
                <a:solidFill>
                  <a:srgbClr val="C00000"/>
                </a:solidFill>
              </a:rPr>
              <a:t>ACCESS to information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b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through 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which MEANS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it possible to access information?</a:t>
            </a:r>
            <a:b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it-IT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linked our main question: Are the existing GREY DOCUMENTS systematized in any way?</a:t>
            </a:r>
          </a:p>
        </p:txBody>
      </p:sp>
      <p:pic>
        <p:nvPicPr>
          <p:cNvPr id="3" name="Audio Recording 30 nov 2021, 12:39:25" descr="Audio Recording 30 nov 2021, 12:39:25">
            <a:hlinkClick r:id="" action="ppaction://media"/>
            <a:extLst>
              <a:ext uri="{FF2B5EF4-FFF2-40B4-BE49-F238E27FC236}">
                <a16:creationId xmlns:a16="http://schemas.microsoft.com/office/drawing/2014/main" id="{8DD8B9A2-10FE-014B-A72F-BA57A537B09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825067" y="521722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7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954F1EB6-CD29-4C4F-83E7-F37FF3F8B8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5610" y="1125428"/>
            <a:ext cx="2616162" cy="4043162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8480E83-8F4A-584D-B1DE-F926C9390D58}"/>
              </a:ext>
            </a:extLst>
          </p:cNvPr>
          <p:cNvSpPr txBox="1"/>
          <p:nvPr/>
        </p:nvSpPr>
        <p:spPr>
          <a:xfrm>
            <a:off x="3877132" y="1181204"/>
            <a:ext cx="69837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C00000"/>
                </a:solidFill>
              </a:rPr>
              <a:t>CLICK</a:t>
            </a:r>
            <a:br>
              <a:rPr lang="en-GB" sz="3200" b="1" dirty="0">
                <a:solidFill>
                  <a:srgbClr val="C00000"/>
                </a:solidFill>
              </a:rPr>
            </a:br>
            <a:br>
              <a:rPr lang="en-GB" sz="3200" b="1" dirty="0">
                <a:solidFill>
                  <a:srgbClr val="C00000"/>
                </a:solidFill>
              </a:rPr>
            </a:br>
            <a:r>
              <a:rPr lang="en-GB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on each graph</a:t>
            </a:r>
          </a:p>
          <a:p>
            <a:pPr algn="ctr"/>
            <a:br>
              <a:rPr lang="en-GB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the poster</a:t>
            </a:r>
          </a:p>
          <a:p>
            <a:pPr algn="ctr"/>
            <a:br>
              <a:rPr lang="en-GB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 expand the image</a:t>
            </a:r>
          </a:p>
        </p:txBody>
      </p:sp>
      <p:pic>
        <p:nvPicPr>
          <p:cNvPr id="4" name="Audio Recording 30 nov 2021, 12:00:24" descr="Audio Recording 30 nov 2021, 12:00:24">
            <a:hlinkClick r:id="" action="ppaction://media"/>
            <a:extLst>
              <a:ext uri="{FF2B5EF4-FFF2-40B4-BE49-F238E27FC236}">
                <a16:creationId xmlns:a16="http://schemas.microsoft.com/office/drawing/2014/main" id="{3D9A77DE-2649-3B44-9651-BA30BAD4ADF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367867" y="494915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752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954F1EB6-CD29-4C4F-83E7-F37FF3F8B8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5610" y="1125428"/>
            <a:ext cx="2616162" cy="4043162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F9E0B41-55FB-FF46-9ACD-523185D0F1A1}"/>
              </a:ext>
            </a:extLst>
          </p:cNvPr>
          <p:cNvSpPr txBox="1"/>
          <p:nvPr/>
        </p:nvSpPr>
        <p:spPr>
          <a:xfrm>
            <a:off x="3883040" y="1594000"/>
            <a:ext cx="69837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Here we</a:t>
            </a:r>
            <a:r>
              <a:rPr lang="en-GB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800" b="1" dirty="0">
                <a:solidFill>
                  <a:srgbClr val="C00000"/>
                </a:solidFill>
              </a:rPr>
              <a:t>focus on</a:t>
            </a:r>
            <a:br>
              <a:rPr lang="en-GB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en-GB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some graphs</a:t>
            </a:r>
          </a:p>
          <a:p>
            <a:pPr algn="ctr"/>
            <a:b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that we could not insert in our poster</a:t>
            </a:r>
          </a:p>
          <a:p>
            <a:pPr algn="ctr"/>
            <a:b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reasons of space</a:t>
            </a:r>
          </a:p>
        </p:txBody>
      </p:sp>
      <p:pic>
        <p:nvPicPr>
          <p:cNvPr id="4" name="Audio Recording 30 nov 2021, 12:00:49" descr="Audio Recording 30 nov 2021, 12:00:49">
            <a:hlinkClick r:id="" action="ppaction://media"/>
            <a:extLst>
              <a:ext uri="{FF2B5EF4-FFF2-40B4-BE49-F238E27FC236}">
                <a16:creationId xmlns:a16="http://schemas.microsoft.com/office/drawing/2014/main" id="{2DCDE095-C84F-7048-A7AE-E9AFBB6D11B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180667" y="473030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1D492C91-FEA6-9E40-B07A-0E85B46C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6016" y="138755"/>
            <a:ext cx="2188530" cy="61468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BB3F08-0DA9-284B-8B02-130DB93F5BFC}"/>
              </a:ext>
            </a:extLst>
          </p:cNvPr>
          <p:cNvSpPr txBox="1"/>
          <p:nvPr/>
        </p:nvSpPr>
        <p:spPr>
          <a:xfrm>
            <a:off x="684743" y="6519446"/>
            <a:ext cx="10822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23rd International Conference on Grey Literature - </a:t>
            </a:r>
            <a:r>
              <a:rPr lang="en-GB" sz="1600" b="1" i="1" dirty="0">
                <a:solidFill>
                  <a:srgbClr val="C00000"/>
                </a:solidFill>
              </a:rPr>
              <a:t>Digital Transformation of Grey Literature: Exploring Next Generation Grey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8119032-5F8B-F446-A5CF-D75C00F07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454" y="78279"/>
            <a:ext cx="3659678" cy="59943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AA5D8D8-EBDA-B541-8744-70BCAD58130C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75079" y="5168590"/>
            <a:ext cx="1080000" cy="10800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6E586D2-8005-2947-913E-D732D024A4A1}"/>
              </a:ext>
            </a:extLst>
          </p:cNvPr>
          <p:cNvSpPr txBox="1"/>
          <p:nvPr/>
        </p:nvSpPr>
        <p:spPr>
          <a:xfrm>
            <a:off x="1800291" y="5020176"/>
            <a:ext cx="88948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this graph («Legislative and regulatory resources») there is a large number of "None”. Some answers in "Other” indicated the “European regulatory source”. In the graph we see also a predominance of «State </a:t>
            </a:r>
          </a:p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regulatory source» and a minority of «Standard».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E6046E57-3B8C-A940-9A07-A33BF6E6A3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95136" y="4957129"/>
            <a:ext cx="721785" cy="1115486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4CDD4292-3D35-EF40-978A-424E2BF4525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2032" y="1124541"/>
            <a:ext cx="9866488" cy="3719804"/>
          </a:xfrm>
          <a:prstGeom prst="rect">
            <a:avLst/>
          </a:prstGeom>
        </p:spPr>
      </p:pic>
      <p:pic>
        <p:nvPicPr>
          <p:cNvPr id="3" name="Audio Recording 30 nov 2021, 12:02:19" descr="Audio Recording 30 nov 2021, 12:02:19">
            <a:hlinkClick r:id="" action="ppaction://media"/>
            <a:extLst>
              <a:ext uri="{FF2B5EF4-FFF2-40B4-BE49-F238E27FC236}">
                <a16:creationId xmlns:a16="http://schemas.microsoft.com/office/drawing/2014/main" id="{BF0AEA92-4F60-2C4C-A52E-00ABFE1A9F5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128933" y="573345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484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Ritaglio">
  <a:themeElements>
    <a:clrScheme name="Ritaglio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Ritaglio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itaglio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{6124F2A0-F058-E840-A3A2-6D0B18C6C3C8}tf10001072</Template>
  <TotalTime>6785</TotalTime>
  <Words>1404</Words>
  <Application>Microsoft Macintosh PowerPoint</Application>
  <PresentationFormat>Widescreen</PresentationFormat>
  <Paragraphs>91</Paragraphs>
  <Slides>20</Slides>
  <Notes>0</Notes>
  <HiddenSlides>0</HiddenSlides>
  <MMClips>20</MMClips>
  <ScaleCrop>false</ScaleCrop>
  <HeadingPairs>
    <vt:vector size="6" baseType="variant">
      <vt:variant>
        <vt:lpstr>Caratteri utilizzati</vt:lpstr>
      </vt:variant>
      <vt:variant>
        <vt:i4>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2" baseType="lpstr">
      <vt:lpstr>Franklin Gothic Book</vt:lpstr>
      <vt:lpstr>Ritaglio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Thank you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Dall’accesso in senso lato all’accesso aperto alle pubblicazioni scientifiche: biblioteche fautrici del cambiamento in atto</dc:title>
  <dc:creator>Stefania Lombardi</dc:creator>
  <cp:lastModifiedBy>Stefania Lombardi</cp:lastModifiedBy>
  <cp:revision>348</cp:revision>
  <dcterms:created xsi:type="dcterms:W3CDTF">2021-10-18T08:05:24Z</dcterms:created>
  <dcterms:modified xsi:type="dcterms:W3CDTF">2021-11-30T11:41:40Z</dcterms:modified>
</cp:coreProperties>
</file>