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handoutMasterIdLst>
    <p:handoutMasterId r:id="rId85"/>
  </p:handoutMasterIdLst>
  <p:sldIdLst>
    <p:sldId id="379" r:id="rId2"/>
    <p:sldId id="821" r:id="rId3"/>
    <p:sldId id="829" r:id="rId4"/>
    <p:sldId id="824" r:id="rId5"/>
    <p:sldId id="828" r:id="rId6"/>
    <p:sldId id="825" r:id="rId7"/>
    <p:sldId id="826" r:id="rId8"/>
    <p:sldId id="827" r:id="rId9"/>
    <p:sldId id="847" r:id="rId10"/>
    <p:sldId id="830" r:id="rId11"/>
    <p:sldId id="831" r:id="rId12"/>
    <p:sldId id="832" r:id="rId13"/>
    <p:sldId id="823" r:id="rId14"/>
    <p:sldId id="654" r:id="rId15"/>
    <p:sldId id="680" r:id="rId16"/>
    <p:sldId id="670" r:id="rId17"/>
    <p:sldId id="751" r:id="rId18"/>
    <p:sldId id="752" r:id="rId19"/>
    <p:sldId id="673" r:id="rId20"/>
    <p:sldId id="674" r:id="rId21"/>
    <p:sldId id="681" r:id="rId22"/>
    <p:sldId id="803" r:id="rId23"/>
    <p:sldId id="804" r:id="rId24"/>
    <p:sldId id="805" r:id="rId25"/>
    <p:sldId id="806" r:id="rId26"/>
    <p:sldId id="682" r:id="rId27"/>
    <p:sldId id="689" r:id="rId28"/>
    <p:sldId id="683" r:id="rId29"/>
    <p:sldId id="684" r:id="rId30"/>
    <p:sldId id="723" r:id="rId31"/>
    <p:sldId id="685" r:id="rId32"/>
    <p:sldId id="686" r:id="rId33"/>
    <p:sldId id="687" r:id="rId34"/>
    <p:sldId id="671" r:id="rId35"/>
    <p:sldId id="688" r:id="rId36"/>
    <p:sldId id="690" r:id="rId37"/>
    <p:sldId id="691" r:id="rId38"/>
    <p:sldId id="692" r:id="rId39"/>
    <p:sldId id="672" r:id="rId40"/>
    <p:sldId id="653" r:id="rId41"/>
    <p:sldId id="643" r:id="rId42"/>
    <p:sldId id="722" r:id="rId43"/>
    <p:sldId id="755" r:id="rId44"/>
    <p:sldId id="730" r:id="rId45"/>
    <p:sldId id="642" r:id="rId46"/>
    <p:sldId id="647" r:id="rId47"/>
    <p:sldId id="817" r:id="rId48"/>
    <p:sldId id="818" r:id="rId49"/>
    <p:sldId id="811" r:id="rId50"/>
    <p:sldId id="810" r:id="rId51"/>
    <p:sldId id="562" r:id="rId52"/>
    <p:sldId id="819" r:id="rId53"/>
    <p:sldId id="820" r:id="rId54"/>
    <p:sldId id="526" r:id="rId55"/>
    <p:sldId id="295" r:id="rId56"/>
    <p:sldId id="511" r:id="rId57"/>
    <p:sldId id="512" r:id="rId58"/>
    <p:sldId id="656" r:id="rId59"/>
    <p:sldId id="517" r:id="rId60"/>
    <p:sldId id="798" r:id="rId61"/>
    <p:sldId id="833" r:id="rId62"/>
    <p:sldId id="799" r:id="rId63"/>
    <p:sldId id="800" r:id="rId64"/>
    <p:sldId id="834" r:id="rId65"/>
    <p:sldId id="801" r:id="rId66"/>
    <p:sldId id="259" r:id="rId67"/>
    <p:sldId id="802" r:id="rId68"/>
    <p:sldId id="835" r:id="rId69"/>
    <p:sldId id="836" r:id="rId70"/>
    <p:sldId id="664" r:id="rId71"/>
    <p:sldId id="759" r:id="rId72"/>
    <p:sldId id="837" r:id="rId73"/>
    <p:sldId id="844" r:id="rId74"/>
    <p:sldId id="845" r:id="rId75"/>
    <p:sldId id="839" r:id="rId76"/>
    <p:sldId id="840" r:id="rId77"/>
    <p:sldId id="841" r:id="rId78"/>
    <p:sldId id="842" r:id="rId79"/>
    <p:sldId id="843" r:id="rId80"/>
    <p:sldId id="846" r:id="rId81"/>
    <p:sldId id="848" r:id="rId82"/>
    <p:sldId id="737" r:id="rId83"/>
  </p:sldIdLst>
  <p:sldSz cx="16256000" cy="9144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FA00"/>
    <a:srgbClr val="D1D212"/>
    <a:srgbClr val="809E26"/>
    <a:srgbClr val="4C69FA"/>
    <a:srgbClr val="3D5F10"/>
    <a:srgbClr val="5587DF"/>
    <a:srgbClr val="003CC2"/>
    <a:srgbClr val="F2F2F2"/>
    <a:srgbClr val="E6563B"/>
    <a:srgbClr val="BB00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367"/>
    <p:restoredTop sz="95903"/>
  </p:normalViewPr>
  <p:slideViewPr>
    <p:cSldViewPr snapToGrid="0" snapToObjects="1">
      <p:cViewPr varScale="1">
        <p:scale>
          <a:sx n="65" d="100"/>
          <a:sy n="65" d="100"/>
        </p:scale>
        <p:origin x="232" y="472"/>
      </p:cViewPr>
      <p:guideLst/>
    </p:cSldViewPr>
  </p:slideViewPr>
  <p:outlineViewPr>
    <p:cViewPr>
      <p:scale>
        <a:sx n="33" d="100"/>
        <a:sy n="33" d="100"/>
      </p:scale>
      <p:origin x="0" y="-43080"/>
    </p:cViewPr>
  </p:outlineViewPr>
  <p:notesTextViewPr>
    <p:cViewPr>
      <p:scale>
        <a:sx n="1" d="1"/>
        <a:sy n="1" d="1"/>
      </p:scale>
      <p:origin x="0" y="0"/>
    </p:cViewPr>
  </p:notesTextViewPr>
  <p:sorterViewPr>
    <p:cViewPr>
      <p:scale>
        <a:sx n="110" d="100"/>
        <a:sy n="110" d="100"/>
      </p:scale>
      <p:origin x="0" y="0"/>
    </p:cViewPr>
  </p:sorterViewPr>
  <p:notesViewPr>
    <p:cSldViewPr snapToGrid="0" snapToObjects="1">
      <p:cViewPr varScale="1">
        <p:scale>
          <a:sx n="75" d="100"/>
          <a:sy n="75" d="100"/>
        </p:scale>
        <p:origin x="3504" y="16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5FACB4-8969-4C17-8EDD-A7ED2113B5A5}"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E13E2B98-0E31-4B6D-B33D-B1FF60D7C75C}">
      <dgm:prSet phldrT="[Text]" custT="1"/>
      <dgm:spPr>
        <a:xfrm>
          <a:off x="189254" y="1965935"/>
          <a:ext cx="1720708" cy="1508301"/>
        </a:xfrm>
        <a:prstGeom prst="rect">
          <a:avLst/>
        </a:prstGeom>
        <a:noFill/>
        <a:ln>
          <a:noFill/>
        </a:ln>
        <a:effectLst/>
      </dgm:spPr>
      <dgm:t>
        <a:bodyPr/>
        <a:lstStyle/>
        <a:p>
          <a:pPr>
            <a:buNone/>
          </a:pPr>
          <a:r>
            <a:rPr lang="fr-BE" sz="1400" b="1" dirty="0">
              <a:solidFill>
                <a:srgbClr val="0F5494"/>
              </a:solidFill>
              <a:latin typeface="Verdana"/>
              <a:ea typeface="+mn-ea"/>
              <a:cs typeface="+mn-cs"/>
            </a:rPr>
            <a:t>FP7</a:t>
          </a:r>
        </a:p>
        <a:p>
          <a:pPr>
            <a:buNone/>
          </a:pPr>
          <a:r>
            <a:rPr lang="fr-BE" sz="1400" dirty="0">
              <a:solidFill>
                <a:srgbClr val="0F5494"/>
              </a:solidFill>
              <a:latin typeface="Verdana"/>
              <a:ea typeface="+mn-ea"/>
              <a:cs typeface="+mn-cs"/>
            </a:rPr>
            <a:t>OA </a:t>
          </a:r>
          <a:r>
            <a:rPr lang="fr-BE" sz="1400" b="1" dirty="0">
              <a:solidFill>
                <a:srgbClr val="00B0F0"/>
              </a:solidFill>
              <a:latin typeface="Verdana"/>
              <a:ea typeface="+mn-ea"/>
              <a:cs typeface="+mn-cs"/>
            </a:rPr>
            <a:t>Pilot</a:t>
          </a:r>
        </a:p>
        <a:p>
          <a:pPr>
            <a:buNone/>
          </a:pPr>
          <a:r>
            <a:rPr lang="fr-BE" sz="1400" b="0" dirty="0">
              <a:solidFill>
                <a:srgbClr val="2D2D8A"/>
              </a:solidFill>
              <a:latin typeface="Verdana"/>
              <a:ea typeface="+mn-ea"/>
              <a:cs typeface="+mn-cs"/>
            </a:rPr>
            <a:t>Deposit and open access</a:t>
          </a:r>
          <a:endParaRPr lang="en-GB" sz="1400" b="0" dirty="0">
            <a:solidFill>
              <a:srgbClr val="2D2D8A"/>
            </a:solidFill>
            <a:latin typeface="Verdana"/>
            <a:ea typeface="+mn-ea"/>
            <a:cs typeface="+mn-cs"/>
          </a:endParaRPr>
        </a:p>
      </dgm:t>
    </dgm:pt>
    <dgm:pt modelId="{E549E5BE-149C-4823-863C-10ECA627EE3B}" type="parTrans" cxnId="{0E95B327-E65C-4C64-959F-2DF726D85328}">
      <dgm:prSet/>
      <dgm:spPr/>
      <dgm:t>
        <a:bodyPr/>
        <a:lstStyle/>
        <a:p>
          <a:endParaRPr lang="en-GB"/>
        </a:p>
      </dgm:t>
    </dgm:pt>
    <dgm:pt modelId="{9932FCC9-7EC9-4B97-A75D-11612A5D56FE}" type="sibTrans" cxnId="{0E95B327-E65C-4C64-959F-2DF726D85328}">
      <dgm:prSet/>
      <dgm:spPr/>
      <dgm:t>
        <a:bodyPr/>
        <a:lstStyle/>
        <a:p>
          <a:endParaRPr lang="en-GB"/>
        </a:p>
      </dgm:t>
    </dgm:pt>
    <dgm:pt modelId="{FBE439DE-74BE-4E8B-8EA4-946F833CA123}">
      <dgm:prSet phldrT="[Text]" custT="1"/>
      <dgm:spPr>
        <a:xfrm>
          <a:off x="2295738" y="1444684"/>
          <a:ext cx="1720708" cy="1508301"/>
        </a:xfrm>
        <a:prstGeom prst="rect">
          <a:avLst/>
        </a:prstGeom>
        <a:noFill/>
        <a:ln>
          <a:noFill/>
        </a:ln>
        <a:effectLst/>
      </dgm:spPr>
      <dgm:t>
        <a:bodyPr/>
        <a:lstStyle/>
        <a:p>
          <a:pPr>
            <a:buNone/>
          </a:pPr>
          <a:r>
            <a:rPr lang="fr-BE" sz="1400" b="1" dirty="0">
              <a:solidFill>
                <a:srgbClr val="0F5494"/>
              </a:solidFill>
              <a:latin typeface="Verdana"/>
              <a:ea typeface="+mn-ea"/>
              <a:cs typeface="+mn-cs"/>
            </a:rPr>
            <a:t>H2020</a:t>
          </a:r>
        </a:p>
        <a:p>
          <a:pPr>
            <a:buNone/>
          </a:pPr>
          <a:r>
            <a:rPr lang="fr-BE" sz="1400" dirty="0">
              <a:solidFill>
                <a:srgbClr val="0F5494"/>
              </a:solidFill>
              <a:latin typeface="Verdana"/>
              <a:ea typeface="+mn-ea"/>
              <a:cs typeface="+mn-cs"/>
            </a:rPr>
            <a:t>OA </a:t>
          </a:r>
          <a:r>
            <a:rPr lang="fr-BE" sz="1400" b="1" dirty="0">
              <a:solidFill>
                <a:srgbClr val="00B0F0"/>
              </a:solidFill>
              <a:latin typeface="Verdana"/>
              <a:ea typeface="+mn-ea"/>
              <a:cs typeface="+mn-cs"/>
            </a:rPr>
            <a:t>Mandatory</a:t>
          </a:r>
          <a:endParaRPr lang="fr-BE" sz="1400" b="1" dirty="0">
            <a:solidFill>
              <a:srgbClr val="BDDEFF"/>
            </a:solidFill>
            <a:latin typeface="Verdana"/>
            <a:ea typeface="+mn-ea"/>
            <a:cs typeface="+mn-cs"/>
          </a:endParaRPr>
        </a:p>
        <a:p>
          <a:pPr>
            <a:buNone/>
          </a:pPr>
          <a:r>
            <a:rPr lang="fr-BE" sz="1400" dirty="0">
              <a:solidFill>
                <a:srgbClr val="0F5494"/>
              </a:solidFill>
              <a:latin typeface="Verdana"/>
              <a:ea typeface="+mn-ea"/>
              <a:cs typeface="+mn-cs"/>
            </a:rPr>
            <a:t>Deposit and open access</a:t>
          </a:r>
        </a:p>
        <a:p>
          <a:pPr>
            <a:buNone/>
          </a:pPr>
          <a:endParaRPr lang="fr-BE" sz="1400" b="1" dirty="0">
            <a:solidFill>
              <a:srgbClr val="FFC000"/>
            </a:solidFill>
            <a:latin typeface="Verdana"/>
            <a:ea typeface="+mn-ea"/>
            <a:cs typeface="+mn-cs"/>
          </a:endParaRPr>
        </a:p>
        <a:p>
          <a:pPr>
            <a:buNone/>
          </a:pPr>
          <a:r>
            <a:rPr lang="fr-BE" sz="1400" dirty="0">
              <a:solidFill>
                <a:srgbClr val="0F5494"/>
              </a:solidFill>
              <a:latin typeface="Verdana"/>
              <a:ea typeface="+mn-ea"/>
              <a:cs typeface="+mn-cs"/>
            </a:rPr>
            <a:t>&amp; ORD/DMP </a:t>
          </a:r>
          <a:r>
            <a:rPr lang="fr-BE" sz="1400" b="1" dirty="0">
              <a:solidFill>
                <a:srgbClr val="00B0F0"/>
              </a:solidFill>
              <a:latin typeface="Verdana"/>
              <a:ea typeface="+mn-ea"/>
              <a:cs typeface="+mn-cs"/>
            </a:rPr>
            <a:t>Pilot</a:t>
          </a:r>
          <a:endParaRPr lang="en-GB" sz="1400" b="1" dirty="0">
            <a:solidFill>
              <a:srgbClr val="00B0F0"/>
            </a:solidFill>
            <a:latin typeface="Verdana"/>
            <a:ea typeface="+mn-ea"/>
            <a:cs typeface="+mn-cs"/>
          </a:endParaRPr>
        </a:p>
      </dgm:t>
    </dgm:pt>
    <dgm:pt modelId="{26167E22-B667-4347-A1D6-AC3D6E2611C5}" type="parTrans" cxnId="{9B095AB0-A72F-4567-A725-08B060DDD42C}">
      <dgm:prSet/>
      <dgm:spPr/>
      <dgm:t>
        <a:bodyPr/>
        <a:lstStyle/>
        <a:p>
          <a:endParaRPr lang="en-GB"/>
        </a:p>
      </dgm:t>
    </dgm:pt>
    <dgm:pt modelId="{1D9835A8-1455-4021-BF4C-4D26DD9783E0}" type="sibTrans" cxnId="{9B095AB0-A72F-4567-A725-08B060DDD42C}">
      <dgm:prSet/>
      <dgm:spPr/>
      <dgm:t>
        <a:bodyPr/>
        <a:lstStyle/>
        <a:p>
          <a:endParaRPr lang="en-GB"/>
        </a:p>
      </dgm:t>
    </dgm:pt>
    <dgm:pt modelId="{0DC698D1-0C48-4289-8DDA-6E3233970A0E}">
      <dgm:prSet phldrT="[Text]" custT="1"/>
      <dgm:spPr>
        <a:xfrm>
          <a:off x="4409801" y="1009632"/>
          <a:ext cx="1710883" cy="1508301"/>
        </a:xfrm>
        <a:prstGeom prst="rect">
          <a:avLst/>
        </a:prstGeom>
        <a:noFill/>
        <a:ln>
          <a:noFill/>
        </a:ln>
        <a:effectLst/>
      </dgm:spPr>
      <dgm:t>
        <a:bodyPr/>
        <a:lstStyle/>
        <a:p>
          <a:pPr>
            <a:spcAft>
              <a:spcPct val="35000"/>
            </a:spcAft>
            <a:buNone/>
          </a:pPr>
          <a:r>
            <a:rPr lang="fr-BE" sz="1400" b="1" dirty="0">
              <a:solidFill>
                <a:srgbClr val="0F5494"/>
              </a:solidFill>
              <a:latin typeface="Verdana"/>
              <a:ea typeface="+mn-ea"/>
              <a:cs typeface="+mn-cs"/>
            </a:rPr>
            <a:t>H2020</a:t>
          </a:r>
        </a:p>
        <a:p>
          <a:pPr>
            <a:spcAft>
              <a:spcPct val="35000"/>
            </a:spcAft>
            <a:buNone/>
          </a:pPr>
          <a:r>
            <a:rPr lang="fr-BE" sz="1400" dirty="0">
              <a:solidFill>
                <a:srgbClr val="0F5494"/>
              </a:solidFill>
              <a:latin typeface="Verdana"/>
              <a:ea typeface="+mn-ea"/>
              <a:cs typeface="+mn-cs"/>
            </a:rPr>
            <a:t>OA </a:t>
          </a:r>
          <a:r>
            <a:rPr lang="fr-BE" sz="1400" b="1" dirty="0">
              <a:solidFill>
                <a:srgbClr val="00B0F0"/>
              </a:solidFill>
              <a:latin typeface="Verdana"/>
              <a:ea typeface="+mn-ea"/>
              <a:cs typeface="+mn-cs"/>
            </a:rPr>
            <a:t>Mandatory</a:t>
          </a:r>
          <a:endParaRPr lang="fr-BE" sz="1400" b="1" dirty="0">
            <a:solidFill>
              <a:srgbClr val="BDDEFF"/>
            </a:solidFill>
            <a:latin typeface="Verdana"/>
            <a:ea typeface="+mn-ea"/>
            <a:cs typeface="+mn-cs"/>
          </a:endParaRPr>
        </a:p>
        <a:p>
          <a:pPr>
            <a:spcAft>
              <a:spcPct val="35000"/>
            </a:spcAft>
            <a:buNone/>
          </a:pPr>
          <a:r>
            <a:rPr lang="fr-BE" sz="1400" dirty="0">
              <a:solidFill>
                <a:srgbClr val="0F5494"/>
              </a:solidFill>
              <a:latin typeface="Verdana"/>
              <a:ea typeface="+mn-ea"/>
              <a:cs typeface="+mn-cs"/>
            </a:rPr>
            <a:t>Deposit and open access</a:t>
          </a:r>
        </a:p>
        <a:p>
          <a:pPr>
            <a:spcAft>
              <a:spcPct val="35000"/>
            </a:spcAft>
            <a:buNone/>
          </a:pPr>
          <a:endParaRPr lang="fr-BE" sz="1400" b="1" dirty="0">
            <a:solidFill>
              <a:srgbClr val="FFC000"/>
            </a:solidFill>
            <a:latin typeface="Verdana"/>
            <a:ea typeface="+mn-ea"/>
            <a:cs typeface="+mn-cs"/>
          </a:endParaRPr>
        </a:p>
        <a:p>
          <a:pPr>
            <a:spcAft>
              <a:spcPts val="0"/>
            </a:spcAft>
            <a:buNone/>
          </a:pPr>
          <a:r>
            <a:rPr lang="fr-BE" sz="1400" dirty="0">
              <a:solidFill>
                <a:srgbClr val="0F5494"/>
              </a:solidFill>
              <a:latin typeface="Verdana"/>
              <a:ea typeface="+mn-ea"/>
              <a:cs typeface="+mn-cs"/>
            </a:rPr>
            <a:t>&amp; ORD/DMP </a:t>
          </a:r>
          <a:r>
            <a:rPr lang="fr-BE" sz="1400" b="1" dirty="0">
              <a:solidFill>
                <a:srgbClr val="2D2D8A">
                  <a:lumMod val="60000"/>
                  <a:lumOff val="40000"/>
                </a:srgbClr>
              </a:solidFill>
              <a:latin typeface="Verdana"/>
              <a:ea typeface="+mn-ea"/>
              <a:cs typeface="+mn-cs"/>
            </a:rPr>
            <a:t>by default </a:t>
          </a:r>
        </a:p>
        <a:p>
          <a:pPr>
            <a:spcAft>
              <a:spcPts val="0"/>
            </a:spcAft>
            <a:buNone/>
          </a:pPr>
          <a:r>
            <a:rPr lang="fr-BE" sz="1400" b="1" dirty="0">
              <a:solidFill>
                <a:srgbClr val="2D2D8A">
                  <a:lumMod val="60000"/>
                  <a:lumOff val="40000"/>
                </a:srgbClr>
              </a:solidFill>
              <a:latin typeface="Verdana"/>
              <a:ea typeface="+mn-ea"/>
              <a:cs typeface="+mn-cs"/>
            </a:rPr>
            <a:t>(exceptions)</a:t>
          </a:r>
          <a:endParaRPr lang="en-GB" sz="1400" b="1" dirty="0">
            <a:solidFill>
              <a:srgbClr val="2D2D8A">
                <a:lumMod val="60000"/>
                <a:lumOff val="40000"/>
              </a:srgbClr>
            </a:solidFill>
            <a:latin typeface="Verdana"/>
            <a:ea typeface="+mn-ea"/>
            <a:cs typeface="+mn-cs"/>
          </a:endParaRPr>
        </a:p>
      </dgm:t>
    </dgm:pt>
    <dgm:pt modelId="{7B853194-41FC-444C-908B-A7E26AB2F0D4}" type="parTrans" cxnId="{551AEE50-9D93-42DC-A81F-3D7F10B8BB5D}">
      <dgm:prSet/>
      <dgm:spPr/>
      <dgm:t>
        <a:bodyPr/>
        <a:lstStyle/>
        <a:p>
          <a:endParaRPr lang="en-GB"/>
        </a:p>
      </dgm:t>
    </dgm:pt>
    <dgm:pt modelId="{3C07DC83-3848-41B0-A68D-8F962CF84C3C}" type="sibTrans" cxnId="{551AEE50-9D93-42DC-A81F-3D7F10B8BB5D}">
      <dgm:prSet/>
      <dgm:spPr/>
      <dgm:t>
        <a:bodyPr/>
        <a:lstStyle/>
        <a:p>
          <a:endParaRPr lang="en-GB"/>
        </a:p>
      </dgm:t>
    </dgm:pt>
    <dgm:pt modelId="{BABB4441-26FD-47F1-B93A-6012AE95FB53}">
      <dgm:prSet/>
      <dgm:spPr>
        <a:xfrm>
          <a:off x="6508704" y="402181"/>
          <a:ext cx="1720708" cy="1508301"/>
        </a:xfrm>
        <a:prstGeom prst="rect">
          <a:avLst/>
        </a:prstGeom>
        <a:noFill/>
        <a:ln>
          <a:noFill/>
        </a:ln>
        <a:effectLst/>
      </dgm:spPr>
      <dgm:t>
        <a:bodyPr/>
        <a:lstStyle/>
        <a:p>
          <a:pPr>
            <a:buNone/>
          </a:pPr>
          <a:endParaRPr lang="en-GB" dirty="0">
            <a:solidFill>
              <a:srgbClr val="000000">
                <a:hueOff val="0"/>
                <a:satOff val="0"/>
                <a:lumOff val="0"/>
                <a:alphaOff val="0"/>
              </a:srgbClr>
            </a:solidFill>
            <a:latin typeface="Verdana"/>
            <a:ea typeface="+mn-ea"/>
            <a:cs typeface="+mn-cs"/>
          </a:endParaRPr>
        </a:p>
      </dgm:t>
    </dgm:pt>
    <dgm:pt modelId="{A3633E0D-4FDE-4982-8DE1-62DEF3C4EA71}" type="parTrans" cxnId="{A82F7B99-D43E-441A-BEA8-9EF158CEC3A6}">
      <dgm:prSet/>
      <dgm:spPr/>
      <dgm:t>
        <a:bodyPr/>
        <a:lstStyle/>
        <a:p>
          <a:endParaRPr lang="en-GB"/>
        </a:p>
      </dgm:t>
    </dgm:pt>
    <dgm:pt modelId="{BAC21ED4-348A-4305-9E4B-7EF31588801B}" type="sibTrans" cxnId="{A82F7B99-D43E-441A-BEA8-9EF158CEC3A6}">
      <dgm:prSet/>
      <dgm:spPr/>
      <dgm:t>
        <a:bodyPr/>
        <a:lstStyle/>
        <a:p>
          <a:endParaRPr lang="en-GB"/>
        </a:p>
      </dgm:t>
    </dgm:pt>
    <dgm:pt modelId="{B1B74C23-F771-4CEB-A78E-510788D9F43F}" type="pres">
      <dgm:prSet presAssocID="{265FACB4-8969-4C17-8EDD-A7ED2113B5A5}" presName="rootnode" presStyleCnt="0">
        <dgm:presLayoutVars>
          <dgm:chMax/>
          <dgm:chPref/>
          <dgm:dir/>
          <dgm:animLvl val="lvl"/>
        </dgm:presLayoutVars>
      </dgm:prSet>
      <dgm:spPr/>
    </dgm:pt>
    <dgm:pt modelId="{D1B692B9-E15E-4CAE-83F7-3AEE4BC7CE7D}" type="pres">
      <dgm:prSet presAssocID="{E13E2B98-0E31-4B6D-B33D-B1FF60D7C75C}" presName="composite" presStyleCnt="0"/>
      <dgm:spPr/>
    </dgm:pt>
    <dgm:pt modelId="{565D68B4-403F-48A1-B4D8-98727D0D8967}" type="pres">
      <dgm:prSet presAssocID="{E13E2B98-0E31-4B6D-B33D-B1FF60D7C75C}" presName="LShape" presStyleLbl="alignNode1" presStyleIdx="0" presStyleCnt="7"/>
      <dgm:spPr>
        <a:xfrm rot="5400000">
          <a:off x="380454" y="1396465"/>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4A5C3141-D612-4D29-9C64-8E11F18AD33F}" type="pres">
      <dgm:prSet presAssocID="{E13E2B98-0E31-4B6D-B33D-B1FF60D7C75C}" presName="ParentText" presStyleLbl="revTx" presStyleIdx="0" presStyleCnt="4">
        <dgm:presLayoutVars>
          <dgm:chMax val="0"/>
          <dgm:chPref val="0"/>
          <dgm:bulletEnabled val="1"/>
        </dgm:presLayoutVars>
      </dgm:prSet>
      <dgm:spPr/>
    </dgm:pt>
    <dgm:pt modelId="{89D2BFD1-F5E2-448E-873D-BD4112695BC1}" type="pres">
      <dgm:prSet presAssocID="{E13E2B98-0E31-4B6D-B33D-B1FF60D7C75C}" presName="Triangle" presStyleLbl="alignNode1" presStyleIdx="1" presStyleCnt="7"/>
      <dgm:spPr>
        <a:xfrm>
          <a:off x="1585301" y="1256146"/>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C0F1B38D-0F91-479B-8807-0066B3829D41}" type="pres">
      <dgm:prSet presAssocID="{9932FCC9-7EC9-4B97-A75D-11612A5D56FE}" presName="sibTrans" presStyleCnt="0"/>
      <dgm:spPr/>
    </dgm:pt>
    <dgm:pt modelId="{59776241-E25D-416C-9E90-7244E667AE28}" type="pres">
      <dgm:prSet presAssocID="{9932FCC9-7EC9-4B97-A75D-11612A5D56FE}" presName="space" presStyleCnt="0"/>
      <dgm:spPr/>
    </dgm:pt>
    <dgm:pt modelId="{D2AE7E04-E772-474D-A539-B58D05AF740A}" type="pres">
      <dgm:prSet presAssocID="{FBE439DE-74BE-4E8B-8EA4-946F833CA123}" presName="composite" presStyleCnt="0"/>
      <dgm:spPr/>
    </dgm:pt>
    <dgm:pt modelId="{C19A2BD2-FDDE-45A9-9BB8-992F6CC2D038}" type="pres">
      <dgm:prSet presAssocID="{FBE439DE-74BE-4E8B-8EA4-946F833CA123}" presName="LShape" presStyleLbl="alignNode1" presStyleIdx="2" presStyleCnt="7"/>
      <dgm:spPr>
        <a:xfrm rot="5400000">
          <a:off x="2486937" y="875213"/>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C3E04CB7-442A-437E-BCD0-E51137A49033}" type="pres">
      <dgm:prSet presAssocID="{FBE439DE-74BE-4E8B-8EA4-946F833CA123}" presName="ParentText" presStyleLbl="revTx" presStyleIdx="1" presStyleCnt="4">
        <dgm:presLayoutVars>
          <dgm:chMax val="0"/>
          <dgm:chPref val="0"/>
          <dgm:bulletEnabled val="1"/>
        </dgm:presLayoutVars>
      </dgm:prSet>
      <dgm:spPr/>
    </dgm:pt>
    <dgm:pt modelId="{5BD1A5A7-DF3D-4E91-8DA0-05F43D168E80}" type="pres">
      <dgm:prSet presAssocID="{FBE439DE-74BE-4E8B-8EA4-946F833CA123}" presName="Triangle" presStyleLbl="alignNode1" presStyleIdx="3" presStyleCnt="7"/>
      <dgm:spPr>
        <a:xfrm>
          <a:off x="3691784" y="734895"/>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B71C8C35-64F7-4BF2-B9F6-5C684E2181E4}" type="pres">
      <dgm:prSet presAssocID="{1D9835A8-1455-4021-BF4C-4D26DD9783E0}" presName="sibTrans" presStyleCnt="0"/>
      <dgm:spPr/>
    </dgm:pt>
    <dgm:pt modelId="{7981E711-A535-40D7-8741-3F5E3A57363C}" type="pres">
      <dgm:prSet presAssocID="{1D9835A8-1455-4021-BF4C-4D26DD9783E0}" presName="space" presStyleCnt="0"/>
      <dgm:spPr/>
    </dgm:pt>
    <dgm:pt modelId="{597E94B1-4A86-4B26-8783-38860E6B0C5E}" type="pres">
      <dgm:prSet presAssocID="{0DC698D1-0C48-4289-8DDA-6E3233970A0E}" presName="composite" presStyleCnt="0"/>
      <dgm:spPr/>
    </dgm:pt>
    <dgm:pt modelId="{823B1718-8BCA-402D-8E35-77EBBA1D4AFE}" type="pres">
      <dgm:prSet presAssocID="{0DC698D1-0C48-4289-8DDA-6E3233970A0E}" presName="LShape" presStyleLbl="alignNode1" presStyleIdx="4" presStyleCnt="7" custLinFactNeighborX="753" custLinFactNeighborY="3721"/>
      <dgm:spPr>
        <a:xfrm rot="5400000">
          <a:off x="4607772" y="396583"/>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5B85BB5C-8F27-45F9-954D-D44A942FEC49}" type="pres">
      <dgm:prSet presAssocID="{0DC698D1-0C48-4289-8DDA-6E3233970A0E}" presName="ParentText" presStyleLbl="revTx" presStyleIdx="2" presStyleCnt="4" custScaleX="99429" custLinFactNeighborX="155" custLinFactNeighborY="5715">
        <dgm:presLayoutVars>
          <dgm:chMax val="0"/>
          <dgm:chPref val="0"/>
          <dgm:bulletEnabled val="1"/>
        </dgm:presLayoutVars>
      </dgm:prSet>
      <dgm:spPr/>
    </dgm:pt>
    <dgm:pt modelId="{DC2C18E0-A8B7-431B-9F90-885E4B4A426B}" type="pres">
      <dgm:prSet presAssocID="{0DC698D1-0C48-4289-8DDA-6E3233970A0E}" presName="Triangle" presStyleLbl="alignNode1" presStyleIdx="5" presStyleCnt="7"/>
      <dgm:spPr>
        <a:xfrm>
          <a:off x="5798267" y="213643"/>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99073267-8B78-45D4-88E6-DB05FF6E56CD}" type="pres">
      <dgm:prSet presAssocID="{3C07DC83-3848-41B0-A68D-8F962CF84C3C}" presName="sibTrans" presStyleCnt="0"/>
      <dgm:spPr/>
    </dgm:pt>
    <dgm:pt modelId="{81472A63-F552-4C7F-8CF8-C73023B9327D}" type="pres">
      <dgm:prSet presAssocID="{3C07DC83-3848-41B0-A68D-8F962CF84C3C}" presName="space" presStyleCnt="0"/>
      <dgm:spPr/>
    </dgm:pt>
    <dgm:pt modelId="{A8CEB2C6-7D55-48C7-85A9-29023DBA930C}" type="pres">
      <dgm:prSet presAssocID="{BABB4441-26FD-47F1-B93A-6012AE95FB53}" presName="composite" presStyleCnt="0"/>
      <dgm:spPr/>
    </dgm:pt>
    <dgm:pt modelId="{66795283-61C8-4927-864F-77B9DAB72824}" type="pres">
      <dgm:prSet presAssocID="{BABB4441-26FD-47F1-B93A-6012AE95FB53}" presName="LShape" presStyleLbl="alignNode1" presStyleIdx="6" presStyleCnt="7"/>
      <dgm:spPr>
        <a:xfrm rot="5400000">
          <a:off x="6699903" y="-167288"/>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gm:spPr>
    </dgm:pt>
    <dgm:pt modelId="{99B82E22-B053-4E92-876B-DF794DB4385B}" type="pres">
      <dgm:prSet presAssocID="{BABB4441-26FD-47F1-B93A-6012AE95FB53}" presName="ParentText" presStyleLbl="revTx" presStyleIdx="3" presStyleCnt="4">
        <dgm:presLayoutVars>
          <dgm:chMax val="0"/>
          <dgm:chPref val="0"/>
          <dgm:bulletEnabled val="1"/>
        </dgm:presLayoutVars>
      </dgm:prSet>
      <dgm:spPr/>
    </dgm:pt>
  </dgm:ptLst>
  <dgm:cxnLst>
    <dgm:cxn modelId="{14C6B809-FFF6-4905-905F-DCFE7265A6FA}" type="presOf" srcId="{0DC698D1-0C48-4289-8DDA-6E3233970A0E}" destId="{5B85BB5C-8F27-45F9-954D-D44A942FEC49}" srcOrd="0" destOrd="0" presId="urn:microsoft.com/office/officeart/2009/3/layout/StepUpProcess"/>
    <dgm:cxn modelId="{0657D820-6978-42A1-A787-DDEDB1955D89}" type="presOf" srcId="{BABB4441-26FD-47F1-B93A-6012AE95FB53}" destId="{99B82E22-B053-4E92-876B-DF794DB4385B}" srcOrd="0" destOrd="0" presId="urn:microsoft.com/office/officeart/2009/3/layout/StepUpProcess"/>
    <dgm:cxn modelId="{0E95B327-E65C-4C64-959F-2DF726D85328}" srcId="{265FACB4-8969-4C17-8EDD-A7ED2113B5A5}" destId="{E13E2B98-0E31-4B6D-B33D-B1FF60D7C75C}" srcOrd="0" destOrd="0" parTransId="{E549E5BE-149C-4823-863C-10ECA627EE3B}" sibTransId="{9932FCC9-7EC9-4B97-A75D-11612A5D56FE}"/>
    <dgm:cxn modelId="{551AEE50-9D93-42DC-A81F-3D7F10B8BB5D}" srcId="{265FACB4-8969-4C17-8EDD-A7ED2113B5A5}" destId="{0DC698D1-0C48-4289-8DDA-6E3233970A0E}" srcOrd="2" destOrd="0" parTransId="{7B853194-41FC-444C-908B-A7E26AB2F0D4}" sibTransId="{3C07DC83-3848-41B0-A68D-8F962CF84C3C}"/>
    <dgm:cxn modelId="{26B0B07C-EB75-4457-B987-C3CB6FBB2FE8}" type="presOf" srcId="{E13E2B98-0E31-4B6D-B33D-B1FF60D7C75C}" destId="{4A5C3141-D612-4D29-9C64-8E11F18AD33F}" srcOrd="0" destOrd="0" presId="urn:microsoft.com/office/officeart/2009/3/layout/StepUpProcess"/>
    <dgm:cxn modelId="{A82F7B99-D43E-441A-BEA8-9EF158CEC3A6}" srcId="{265FACB4-8969-4C17-8EDD-A7ED2113B5A5}" destId="{BABB4441-26FD-47F1-B93A-6012AE95FB53}" srcOrd="3" destOrd="0" parTransId="{A3633E0D-4FDE-4982-8DE1-62DEF3C4EA71}" sibTransId="{BAC21ED4-348A-4305-9E4B-7EF31588801B}"/>
    <dgm:cxn modelId="{9B095AB0-A72F-4567-A725-08B060DDD42C}" srcId="{265FACB4-8969-4C17-8EDD-A7ED2113B5A5}" destId="{FBE439DE-74BE-4E8B-8EA4-946F833CA123}" srcOrd="1" destOrd="0" parTransId="{26167E22-B667-4347-A1D6-AC3D6E2611C5}" sibTransId="{1D9835A8-1455-4021-BF4C-4D26DD9783E0}"/>
    <dgm:cxn modelId="{533C00CA-2116-4A9F-9022-E5CB38B659B7}" type="presOf" srcId="{265FACB4-8969-4C17-8EDD-A7ED2113B5A5}" destId="{B1B74C23-F771-4CEB-A78E-510788D9F43F}" srcOrd="0" destOrd="0" presId="urn:microsoft.com/office/officeart/2009/3/layout/StepUpProcess"/>
    <dgm:cxn modelId="{1BE0E4CB-FD84-44E2-9EB6-173922728603}" type="presOf" srcId="{FBE439DE-74BE-4E8B-8EA4-946F833CA123}" destId="{C3E04CB7-442A-437E-BCD0-E51137A49033}" srcOrd="0" destOrd="0" presId="urn:microsoft.com/office/officeart/2009/3/layout/StepUpProcess"/>
    <dgm:cxn modelId="{F1BDD38B-EB65-4C6E-BFC5-796B046780CF}" type="presParOf" srcId="{B1B74C23-F771-4CEB-A78E-510788D9F43F}" destId="{D1B692B9-E15E-4CAE-83F7-3AEE4BC7CE7D}" srcOrd="0" destOrd="0" presId="urn:microsoft.com/office/officeart/2009/3/layout/StepUpProcess"/>
    <dgm:cxn modelId="{232F81D5-99AF-42E7-9BCA-C0E46C6E6DD1}" type="presParOf" srcId="{D1B692B9-E15E-4CAE-83F7-3AEE4BC7CE7D}" destId="{565D68B4-403F-48A1-B4D8-98727D0D8967}" srcOrd="0" destOrd="0" presId="urn:microsoft.com/office/officeart/2009/3/layout/StepUpProcess"/>
    <dgm:cxn modelId="{E92B1982-449B-472A-9EFA-AC821EF7CA8F}" type="presParOf" srcId="{D1B692B9-E15E-4CAE-83F7-3AEE4BC7CE7D}" destId="{4A5C3141-D612-4D29-9C64-8E11F18AD33F}" srcOrd="1" destOrd="0" presId="urn:microsoft.com/office/officeart/2009/3/layout/StepUpProcess"/>
    <dgm:cxn modelId="{54246B45-B00A-493F-A24B-8F4FF5D3BFEA}" type="presParOf" srcId="{D1B692B9-E15E-4CAE-83F7-3AEE4BC7CE7D}" destId="{89D2BFD1-F5E2-448E-873D-BD4112695BC1}" srcOrd="2" destOrd="0" presId="urn:microsoft.com/office/officeart/2009/3/layout/StepUpProcess"/>
    <dgm:cxn modelId="{67473CFA-3D33-44E1-936F-B1752EE1953E}" type="presParOf" srcId="{B1B74C23-F771-4CEB-A78E-510788D9F43F}" destId="{C0F1B38D-0F91-479B-8807-0066B3829D41}" srcOrd="1" destOrd="0" presId="urn:microsoft.com/office/officeart/2009/3/layout/StepUpProcess"/>
    <dgm:cxn modelId="{32BA22C6-7980-4F90-85DD-5B65060E7A61}" type="presParOf" srcId="{C0F1B38D-0F91-479B-8807-0066B3829D41}" destId="{59776241-E25D-416C-9E90-7244E667AE28}" srcOrd="0" destOrd="0" presId="urn:microsoft.com/office/officeart/2009/3/layout/StepUpProcess"/>
    <dgm:cxn modelId="{761E1F13-3854-41FF-B22E-B9806D399358}" type="presParOf" srcId="{B1B74C23-F771-4CEB-A78E-510788D9F43F}" destId="{D2AE7E04-E772-474D-A539-B58D05AF740A}" srcOrd="2" destOrd="0" presId="urn:microsoft.com/office/officeart/2009/3/layout/StepUpProcess"/>
    <dgm:cxn modelId="{0D333E06-909C-4E31-8E9B-5E0EB40489DB}" type="presParOf" srcId="{D2AE7E04-E772-474D-A539-B58D05AF740A}" destId="{C19A2BD2-FDDE-45A9-9BB8-992F6CC2D038}" srcOrd="0" destOrd="0" presId="urn:microsoft.com/office/officeart/2009/3/layout/StepUpProcess"/>
    <dgm:cxn modelId="{1D1E240E-9BB8-4919-B6EA-F3BB1867415A}" type="presParOf" srcId="{D2AE7E04-E772-474D-A539-B58D05AF740A}" destId="{C3E04CB7-442A-437E-BCD0-E51137A49033}" srcOrd="1" destOrd="0" presId="urn:microsoft.com/office/officeart/2009/3/layout/StepUpProcess"/>
    <dgm:cxn modelId="{C4BBEC97-5B09-45EB-9ABB-9EE170CE51D3}" type="presParOf" srcId="{D2AE7E04-E772-474D-A539-B58D05AF740A}" destId="{5BD1A5A7-DF3D-4E91-8DA0-05F43D168E80}" srcOrd="2" destOrd="0" presId="urn:microsoft.com/office/officeart/2009/3/layout/StepUpProcess"/>
    <dgm:cxn modelId="{68F83972-6D08-4E8A-9BAC-35632C32949B}" type="presParOf" srcId="{B1B74C23-F771-4CEB-A78E-510788D9F43F}" destId="{B71C8C35-64F7-4BF2-B9F6-5C684E2181E4}" srcOrd="3" destOrd="0" presId="urn:microsoft.com/office/officeart/2009/3/layout/StepUpProcess"/>
    <dgm:cxn modelId="{8239B05C-98A2-429D-8482-42A61F860D28}" type="presParOf" srcId="{B71C8C35-64F7-4BF2-B9F6-5C684E2181E4}" destId="{7981E711-A535-40D7-8741-3F5E3A57363C}" srcOrd="0" destOrd="0" presId="urn:microsoft.com/office/officeart/2009/3/layout/StepUpProcess"/>
    <dgm:cxn modelId="{E506D5CD-8723-4B9A-B68F-82FCE087465A}" type="presParOf" srcId="{B1B74C23-F771-4CEB-A78E-510788D9F43F}" destId="{597E94B1-4A86-4B26-8783-38860E6B0C5E}" srcOrd="4" destOrd="0" presId="urn:microsoft.com/office/officeart/2009/3/layout/StepUpProcess"/>
    <dgm:cxn modelId="{3C33A792-ABDA-4AD8-AB09-E2B5D491B601}" type="presParOf" srcId="{597E94B1-4A86-4B26-8783-38860E6B0C5E}" destId="{823B1718-8BCA-402D-8E35-77EBBA1D4AFE}" srcOrd="0" destOrd="0" presId="urn:microsoft.com/office/officeart/2009/3/layout/StepUpProcess"/>
    <dgm:cxn modelId="{6B4AFF5D-7B12-4EE3-A263-412731FC4D90}" type="presParOf" srcId="{597E94B1-4A86-4B26-8783-38860E6B0C5E}" destId="{5B85BB5C-8F27-45F9-954D-D44A942FEC49}" srcOrd="1" destOrd="0" presId="urn:microsoft.com/office/officeart/2009/3/layout/StepUpProcess"/>
    <dgm:cxn modelId="{D9745656-A921-4744-AD51-E96B532BF2B7}" type="presParOf" srcId="{597E94B1-4A86-4B26-8783-38860E6B0C5E}" destId="{DC2C18E0-A8B7-431B-9F90-885E4B4A426B}" srcOrd="2" destOrd="0" presId="urn:microsoft.com/office/officeart/2009/3/layout/StepUpProcess"/>
    <dgm:cxn modelId="{E272FF56-3CBD-4BDA-83F4-6A1E9F8F6B03}" type="presParOf" srcId="{B1B74C23-F771-4CEB-A78E-510788D9F43F}" destId="{99073267-8B78-45D4-88E6-DB05FF6E56CD}" srcOrd="5" destOrd="0" presId="urn:microsoft.com/office/officeart/2009/3/layout/StepUpProcess"/>
    <dgm:cxn modelId="{EF656443-0BD3-4364-BB99-4CC82958FBAC}" type="presParOf" srcId="{99073267-8B78-45D4-88E6-DB05FF6E56CD}" destId="{81472A63-F552-4C7F-8CF8-C73023B9327D}" srcOrd="0" destOrd="0" presId="urn:microsoft.com/office/officeart/2009/3/layout/StepUpProcess"/>
    <dgm:cxn modelId="{1B283A18-178D-44DE-856A-DC51FDA02A2C}" type="presParOf" srcId="{B1B74C23-F771-4CEB-A78E-510788D9F43F}" destId="{A8CEB2C6-7D55-48C7-85A9-29023DBA930C}" srcOrd="6" destOrd="0" presId="urn:microsoft.com/office/officeart/2009/3/layout/StepUpProcess"/>
    <dgm:cxn modelId="{F7F0C57E-40C3-4851-8387-6E2E5D6E0B1C}" type="presParOf" srcId="{A8CEB2C6-7D55-48C7-85A9-29023DBA930C}" destId="{66795283-61C8-4927-864F-77B9DAB72824}" srcOrd="0" destOrd="0" presId="urn:microsoft.com/office/officeart/2009/3/layout/StepUpProcess"/>
    <dgm:cxn modelId="{A3F781A5-D5E2-4E90-AC24-312E909CFDB4}" type="presParOf" srcId="{A8CEB2C6-7D55-48C7-85A9-29023DBA930C}" destId="{99B82E22-B053-4E92-876B-DF794DB4385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5D68B4-403F-48A1-B4D8-98727D0D8967}">
      <dsp:nvSpPr>
        <dsp:cNvPr id="0" name=""/>
        <dsp:cNvSpPr/>
      </dsp:nvSpPr>
      <dsp:spPr>
        <a:xfrm rot="5400000">
          <a:off x="380454" y="1396465"/>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A5C3141-D612-4D29-9C64-8E11F18AD33F}">
      <dsp:nvSpPr>
        <dsp:cNvPr id="0" name=""/>
        <dsp:cNvSpPr/>
      </dsp:nvSpPr>
      <dsp:spPr>
        <a:xfrm>
          <a:off x="189254" y="1965935"/>
          <a:ext cx="1720708" cy="1508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BE" sz="1400" b="1" kern="1200" dirty="0">
              <a:solidFill>
                <a:srgbClr val="0F5494"/>
              </a:solidFill>
              <a:latin typeface="Verdana"/>
              <a:ea typeface="+mn-ea"/>
              <a:cs typeface="+mn-cs"/>
            </a:rPr>
            <a:t>FP7</a:t>
          </a: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OA </a:t>
          </a:r>
          <a:r>
            <a:rPr lang="fr-BE" sz="1400" b="1" kern="1200" dirty="0">
              <a:solidFill>
                <a:srgbClr val="00B0F0"/>
              </a:solidFill>
              <a:latin typeface="Verdana"/>
              <a:ea typeface="+mn-ea"/>
              <a:cs typeface="+mn-cs"/>
            </a:rPr>
            <a:t>Pilot</a:t>
          </a:r>
        </a:p>
        <a:p>
          <a:pPr marL="0" lvl="0" indent="0" algn="l" defTabSz="622300">
            <a:lnSpc>
              <a:spcPct val="90000"/>
            </a:lnSpc>
            <a:spcBef>
              <a:spcPct val="0"/>
            </a:spcBef>
            <a:spcAft>
              <a:spcPct val="35000"/>
            </a:spcAft>
            <a:buNone/>
          </a:pPr>
          <a:r>
            <a:rPr lang="fr-BE" sz="1400" b="0" kern="1200" dirty="0">
              <a:solidFill>
                <a:srgbClr val="2D2D8A"/>
              </a:solidFill>
              <a:latin typeface="Verdana"/>
              <a:ea typeface="+mn-ea"/>
              <a:cs typeface="+mn-cs"/>
            </a:rPr>
            <a:t>Deposit and open access</a:t>
          </a:r>
          <a:endParaRPr lang="en-GB" sz="1400" b="0" kern="1200" dirty="0">
            <a:solidFill>
              <a:srgbClr val="2D2D8A"/>
            </a:solidFill>
            <a:latin typeface="Verdana"/>
            <a:ea typeface="+mn-ea"/>
            <a:cs typeface="+mn-cs"/>
          </a:endParaRPr>
        </a:p>
      </dsp:txBody>
      <dsp:txXfrm>
        <a:off x="189254" y="1965935"/>
        <a:ext cx="1720708" cy="1508301"/>
      </dsp:txXfrm>
    </dsp:sp>
    <dsp:sp modelId="{89D2BFD1-F5E2-448E-873D-BD4112695BC1}">
      <dsp:nvSpPr>
        <dsp:cNvPr id="0" name=""/>
        <dsp:cNvSpPr/>
      </dsp:nvSpPr>
      <dsp:spPr>
        <a:xfrm>
          <a:off x="1585301" y="1256146"/>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C19A2BD2-FDDE-45A9-9BB8-992F6CC2D038}">
      <dsp:nvSpPr>
        <dsp:cNvPr id="0" name=""/>
        <dsp:cNvSpPr/>
      </dsp:nvSpPr>
      <dsp:spPr>
        <a:xfrm rot="5400000">
          <a:off x="2486937" y="875213"/>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C3E04CB7-442A-437E-BCD0-E51137A49033}">
      <dsp:nvSpPr>
        <dsp:cNvPr id="0" name=""/>
        <dsp:cNvSpPr/>
      </dsp:nvSpPr>
      <dsp:spPr>
        <a:xfrm>
          <a:off x="2295738" y="1444684"/>
          <a:ext cx="1720708" cy="1508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BE" sz="1400" b="1" kern="1200" dirty="0">
              <a:solidFill>
                <a:srgbClr val="0F5494"/>
              </a:solidFill>
              <a:latin typeface="Verdana"/>
              <a:ea typeface="+mn-ea"/>
              <a:cs typeface="+mn-cs"/>
            </a:rPr>
            <a:t>H2020</a:t>
          </a: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OA </a:t>
          </a:r>
          <a:r>
            <a:rPr lang="fr-BE" sz="1400" b="1" kern="1200" dirty="0">
              <a:solidFill>
                <a:srgbClr val="00B0F0"/>
              </a:solidFill>
              <a:latin typeface="Verdana"/>
              <a:ea typeface="+mn-ea"/>
              <a:cs typeface="+mn-cs"/>
            </a:rPr>
            <a:t>Mandatory</a:t>
          </a:r>
          <a:endParaRPr lang="fr-BE" sz="1400" b="1" kern="1200" dirty="0">
            <a:solidFill>
              <a:srgbClr val="BDDEFF"/>
            </a:solidFill>
            <a:latin typeface="Verdana"/>
            <a:ea typeface="+mn-ea"/>
            <a:cs typeface="+mn-cs"/>
          </a:endParaRP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Deposit and open access</a:t>
          </a:r>
        </a:p>
        <a:p>
          <a:pPr marL="0" lvl="0" indent="0" algn="l" defTabSz="622300">
            <a:lnSpc>
              <a:spcPct val="90000"/>
            </a:lnSpc>
            <a:spcBef>
              <a:spcPct val="0"/>
            </a:spcBef>
            <a:spcAft>
              <a:spcPct val="35000"/>
            </a:spcAft>
            <a:buNone/>
          </a:pPr>
          <a:endParaRPr lang="fr-BE" sz="1400" b="1" kern="1200" dirty="0">
            <a:solidFill>
              <a:srgbClr val="FFC000"/>
            </a:solidFill>
            <a:latin typeface="Verdana"/>
            <a:ea typeface="+mn-ea"/>
            <a:cs typeface="+mn-cs"/>
          </a:endParaRP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&amp; ORD/DMP </a:t>
          </a:r>
          <a:r>
            <a:rPr lang="fr-BE" sz="1400" b="1" kern="1200" dirty="0">
              <a:solidFill>
                <a:srgbClr val="00B0F0"/>
              </a:solidFill>
              <a:latin typeface="Verdana"/>
              <a:ea typeface="+mn-ea"/>
              <a:cs typeface="+mn-cs"/>
            </a:rPr>
            <a:t>Pilot</a:t>
          </a:r>
          <a:endParaRPr lang="en-GB" sz="1400" b="1" kern="1200" dirty="0">
            <a:solidFill>
              <a:srgbClr val="00B0F0"/>
            </a:solidFill>
            <a:latin typeface="Verdana"/>
            <a:ea typeface="+mn-ea"/>
            <a:cs typeface="+mn-cs"/>
          </a:endParaRPr>
        </a:p>
      </dsp:txBody>
      <dsp:txXfrm>
        <a:off x="2295738" y="1444684"/>
        <a:ext cx="1720708" cy="1508301"/>
      </dsp:txXfrm>
    </dsp:sp>
    <dsp:sp modelId="{5BD1A5A7-DF3D-4E91-8DA0-05F43D168E80}">
      <dsp:nvSpPr>
        <dsp:cNvPr id="0" name=""/>
        <dsp:cNvSpPr/>
      </dsp:nvSpPr>
      <dsp:spPr>
        <a:xfrm>
          <a:off x="3691784" y="734895"/>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823B1718-8BCA-402D-8E35-77EBBA1D4AFE}">
      <dsp:nvSpPr>
        <dsp:cNvPr id="0" name=""/>
        <dsp:cNvSpPr/>
      </dsp:nvSpPr>
      <dsp:spPr>
        <a:xfrm rot="5400000">
          <a:off x="4607772" y="396583"/>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5B85BB5C-8F27-45F9-954D-D44A942FEC49}">
      <dsp:nvSpPr>
        <dsp:cNvPr id="0" name=""/>
        <dsp:cNvSpPr/>
      </dsp:nvSpPr>
      <dsp:spPr>
        <a:xfrm>
          <a:off x="4409801" y="1009632"/>
          <a:ext cx="1710883" cy="1508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BE" sz="1400" b="1" kern="1200" dirty="0">
              <a:solidFill>
                <a:srgbClr val="0F5494"/>
              </a:solidFill>
              <a:latin typeface="Verdana"/>
              <a:ea typeface="+mn-ea"/>
              <a:cs typeface="+mn-cs"/>
            </a:rPr>
            <a:t>H2020</a:t>
          </a: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OA </a:t>
          </a:r>
          <a:r>
            <a:rPr lang="fr-BE" sz="1400" b="1" kern="1200" dirty="0">
              <a:solidFill>
                <a:srgbClr val="00B0F0"/>
              </a:solidFill>
              <a:latin typeface="Verdana"/>
              <a:ea typeface="+mn-ea"/>
              <a:cs typeface="+mn-cs"/>
            </a:rPr>
            <a:t>Mandatory</a:t>
          </a:r>
          <a:endParaRPr lang="fr-BE" sz="1400" b="1" kern="1200" dirty="0">
            <a:solidFill>
              <a:srgbClr val="BDDEFF"/>
            </a:solidFill>
            <a:latin typeface="Verdana"/>
            <a:ea typeface="+mn-ea"/>
            <a:cs typeface="+mn-cs"/>
          </a:endParaRPr>
        </a:p>
        <a:p>
          <a:pPr marL="0" lvl="0" indent="0" algn="l" defTabSz="622300">
            <a:lnSpc>
              <a:spcPct val="90000"/>
            </a:lnSpc>
            <a:spcBef>
              <a:spcPct val="0"/>
            </a:spcBef>
            <a:spcAft>
              <a:spcPct val="35000"/>
            </a:spcAft>
            <a:buNone/>
          </a:pPr>
          <a:r>
            <a:rPr lang="fr-BE" sz="1400" kern="1200" dirty="0">
              <a:solidFill>
                <a:srgbClr val="0F5494"/>
              </a:solidFill>
              <a:latin typeface="Verdana"/>
              <a:ea typeface="+mn-ea"/>
              <a:cs typeface="+mn-cs"/>
            </a:rPr>
            <a:t>Deposit and open access</a:t>
          </a:r>
        </a:p>
        <a:p>
          <a:pPr marL="0" lvl="0" indent="0" algn="l" defTabSz="622300">
            <a:lnSpc>
              <a:spcPct val="90000"/>
            </a:lnSpc>
            <a:spcBef>
              <a:spcPct val="0"/>
            </a:spcBef>
            <a:spcAft>
              <a:spcPct val="35000"/>
            </a:spcAft>
            <a:buNone/>
          </a:pPr>
          <a:endParaRPr lang="fr-BE" sz="1400" b="1" kern="1200" dirty="0">
            <a:solidFill>
              <a:srgbClr val="FFC000"/>
            </a:solidFill>
            <a:latin typeface="Verdana"/>
            <a:ea typeface="+mn-ea"/>
            <a:cs typeface="+mn-cs"/>
          </a:endParaRPr>
        </a:p>
        <a:p>
          <a:pPr marL="0" lvl="0" indent="0" algn="l" defTabSz="622300">
            <a:lnSpc>
              <a:spcPct val="90000"/>
            </a:lnSpc>
            <a:spcBef>
              <a:spcPct val="0"/>
            </a:spcBef>
            <a:spcAft>
              <a:spcPts val="0"/>
            </a:spcAft>
            <a:buNone/>
          </a:pPr>
          <a:r>
            <a:rPr lang="fr-BE" sz="1400" kern="1200" dirty="0">
              <a:solidFill>
                <a:srgbClr val="0F5494"/>
              </a:solidFill>
              <a:latin typeface="Verdana"/>
              <a:ea typeface="+mn-ea"/>
              <a:cs typeface="+mn-cs"/>
            </a:rPr>
            <a:t>&amp; ORD/DMP </a:t>
          </a:r>
          <a:r>
            <a:rPr lang="fr-BE" sz="1400" b="1" kern="1200" dirty="0">
              <a:solidFill>
                <a:srgbClr val="2D2D8A">
                  <a:lumMod val="60000"/>
                  <a:lumOff val="40000"/>
                </a:srgbClr>
              </a:solidFill>
              <a:latin typeface="Verdana"/>
              <a:ea typeface="+mn-ea"/>
              <a:cs typeface="+mn-cs"/>
            </a:rPr>
            <a:t>by default </a:t>
          </a:r>
        </a:p>
        <a:p>
          <a:pPr marL="0" lvl="0" indent="0" algn="l" defTabSz="622300">
            <a:lnSpc>
              <a:spcPct val="90000"/>
            </a:lnSpc>
            <a:spcBef>
              <a:spcPct val="0"/>
            </a:spcBef>
            <a:spcAft>
              <a:spcPts val="0"/>
            </a:spcAft>
            <a:buNone/>
          </a:pPr>
          <a:r>
            <a:rPr lang="fr-BE" sz="1400" b="1" kern="1200" dirty="0">
              <a:solidFill>
                <a:srgbClr val="2D2D8A">
                  <a:lumMod val="60000"/>
                  <a:lumOff val="40000"/>
                </a:srgbClr>
              </a:solidFill>
              <a:latin typeface="Verdana"/>
              <a:ea typeface="+mn-ea"/>
              <a:cs typeface="+mn-cs"/>
            </a:rPr>
            <a:t>(exceptions)</a:t>
          </a:r>
          <a:endParaRPr lang="en-GB" sz="1400" b="1" kern="1200" dirty="0">
            <a:solidFill>
              <a:srgbClr val="2D2D8A">
                <a:lumMod val="60000"/>
                <a:lumOff val="40000"/>
              </a:srgbClr>
            </a:solidFill>
            <a:latin typeface="Verdana"/>
            <a:ea typeface="+mn-ea"/>
            <a:cs typeface="+mn-cs"/>
          </a:endParaRPr>
        </a:p>
      </dsp:txBody>
      <dsp:txXfrm>
        <a:off x="4409801" y="1009632"/>
        <a:ext cx="1710883" cy="1508301"/>
      </dsp:txXfrm>
    </dsp:sp>
    <dsp:sp modelId="{DC2C18E0-A8B7-431B-9F90-885E4B4A426B}">
      <dsp:nvSpPr>
        <dsp:cNvPr id="0" name=""/>
        <dsp:cNvSpPr/>
      </dsp:nvSpPr>
      <dsp:spPr>
        <a:xfrm>
          <a:off x="5798267" y="213643"/>
          <a:ext cx="324661" cy="324661"/>
        </a:xfrm>
        <a:prstGeom prst="triangle">
          <a:avLst>
            <a:gd name="adj" fmla="val 10000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66795283-61C8-4927-864F-77B9DAB72824}">
      <dsp:nvSpPr>
        <dsp:cNvPr id="0" name=""/>
        <dsp:cNvSpPr/>
      </dsp:nvSpPr>
      <dsp:spPr>
        <a:xfrm rot="5400000">
          <a:off x="6699903" y="-167288"/>
          <a:ext cx="1145422" cy="1905956"/>
        </a:xfrm>
        <a:prstGeom prst="corner">
          <a:avLst>
            <a:gd name="adj1" fmla="val 16120"/>
            <a:gd name="adj2" fmla="val 16110"/>
          </a:avLst>
        </a:prstGeom>
        <a:solidFill>
          <a:srgbClr val="BBE0E3">
            <a:hueOff val="0"/>
            <a:satOff val="0"/>
            <a:lumOff val="0"/>
            <a:alphaOff val="0"/>
          </a:srgbClr>
        </a:solidFill>
        <a:ln w="25400" cap="flat" cmpd="sng" algn="ctr">
          <a:solidFill>
            <a:srgbClr val="BBE0E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99B82E22-B053-4E92-876B-DF794DB4385B}">
      <dsp:nvSpPr>
        <dsp:cNvPr id="0" name=""/>
        <dsp:cNvSpPr/>
      </dsp:nvSpPr>
      <dsp:spPr>
        <a:xfrm>
          <a:off x="6508704" y="402181"/>
          <a:ext cx="1720708" cy="1508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GB" sz="6500" kern="1200" dirty="0">
            <a:solidFill>
              <a:srgbClr val="000000">
                <a:hueOff val="0"/>
                <a:satOff val="0"/>
                <a:lumOff val="0"/>
                <a:alphaOff val="0"/>
              </a:srgbClr>
            </a:solidFill>
            <a:latin typeface="Verdana"/>
            <a:ea typeface="+mn-ea"/>
            <a:cs typeface="+mn-cs"/>
          </a:endParaRPr>
        </a:p>
      </dsp:txBody>
      <dsp:txXfrm>
        <a:off x="6508704" y="402181"/>
        <a:ext cx="1720708" cy="150830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F239F5-19E1-724A-8F0B-922E848C9F3F}" type="datetimeFigureOut">
              <a:rPr lang="en-US" smtClean="0"/>
              <a:t>4/29/20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4F47F3-A4D4-424B-B094-079746893914}" type="slidenum">
              <a:rPr lang="en-US" smtClean="0"/>
              <a:t>‹#›</a:t>
            </a:fld>
            <a:endParaRPr lang="en-US"/>
          </a:p>
        </p:txBody>
      </p:sp>
    </p:spTree>
    <p:extLst>
      <p:ext uri="{BB962C8B-B14F-4D97-AF65-F5344CB8AC3E}">
        <p14:creationId xmlns:p14="http://schemas.microsoft.com/office/powerpoint/2010/main" val="1761866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836997680"/>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618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44ef9e5775_0_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60" name="Google Shape;2160;g44ef9e5775_0_12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17999"/>
              </a:lnSpc>
              <a:spcBef>
                <a:spcPts val="0"/>
              </a:spcBef>
              <a:spcAft>
                <a:spcPts val="0"/>
              </a:spcAft>
              <a:buNone/>
            </a:pPr>
            <a:endParaRPr sz="2200" b="0" i="0" u="none" strike="noStrike" cap="none">
              <a:latin typeface="Helvetica Neue"/>
              <a:ea typeface="Helvetica Neue"/>
              <a:cs typeface="Helvetica Neue"/>
              <a:sym typeface="Helvetica Neue"/>
            </a:endParaRPr>
          </a:p>
        </p:txBody>
      </p:sp>
    </p:spTree>
    <p:extLst>
      <p:ext uri="{BB962C8B-B14F-4D97-AF65-F5344CB8AC3E}">
        <p14:creationId xmlns:p14="http://schemas.microsoft.com/office/powerpoint/2010/main" val="2242558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36433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6889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49402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9"/>
        <p:cNvGrpSpPr/>
        <p:nvPr/>
      </p:nvGrpSpPr>
      <p:grpSpPr>
        <a:xfrm>
          <a:off x="0" y="0"/>
          <a:ext cx="0" cy="0"/>
          <a:chOff x="0" y="0"/>
          <a:chExt cx="0" cy="0"/>
        </a:xfrm>
      </p:grpSpPr>
      <p:sp>
        <p:nvSpPr>
          <p:cNvPr id="2150" name="Google Shape;2150;g44ef9e5775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51" name="Google Shape;2151;g44ef9e5775_0_6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17999"/>
              </a:lnSpc>
              <a:spcBef>
                <a:spcPts val="0"/>
              </a:spcBef>
              <a:spcAft>
                <a:spcPts val="0"/>
              </a:spcAft>
              <a:buNone/>
            </a:pPr>
            <a:endParaRPr sz="2200" b="0" i="0" u="none" strike="noStrike" cap="none">
              <a:latin typeface="Helvetica Neue"/>
              <a:ea typeface="Helvetica Neue"/>
              <a:cs typeface="Helvetica Neue"/>
              <a:sym typeface="Helvetica Neue"/>
            </a:endParaRPr>
          </a:p>
        </p:txBody>
      </p:sp>
    </p:spTree>
    <p:extLst>
      <p:ext uri="{BB962C8B-B14F-4D97-AF65-F5344CB8AC3E}">
        <p14:creationId xmlns:p14="http://schemas.microsoft.com/office/powerpoint/2010/main" val="4030585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3.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11.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4.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5.jp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6.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46.jp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1.emf"/><Relationship Id="rId2" Type="http://schemas.openxmlformats.org/officeDocument/2006/relationships/image" Target="../media/image15.jpe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1.emf"/><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3.emf"/></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17.png"/><Relationship Id="rId7" Type="http://schemas.openxmlformats.org/officeDocument/2006/relationships/image" Target="../media/image12.emf"/><Relationship Id="rId2" Type="http://schemas.openxmlformats.org/officeDocument/2006/relationships/image" Target="../media/image15.jpeg"/><Relationship Id="rId1" Type="http://schemas.openxmlformats.org/officeDocument/2006/relationships/slideMaster" Target="../slideMasters/slideMaster1.xml"/><Relationship Id="rId6" Type="http://schemas.openxmlformats.org/officeDocument/2006/relationships/image" Target="../media/image11.emf"/><Relationship Id="rId5" Type="http://schemas.openxmlformats.org/officeDocument/2006/relationships/image" Target="../media/image10.png"/><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g"/><Relationship Id="rId1" Type="http://schemas.openxmlformats.org/officeDocument/2006/relationships/slideMaster" Target="../slideMasters/slideMaster1.xml"/><Relationship Id="rId5" Type="http://schemas.openxmlformats.org/officeDocument/2006/relationships/image" Target="../media/image11.emf"/><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pic>
        <p:nvPicPr>
          <p:cNvPr id="12" name="Picture 1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662" y="-1"/>
            <a:ext cx="16272000" cy="9144001"/>
          </a:xfrm>
          <a:prstGeom prst="rect">
            <a:avLst/>
          </a:prstGeom>
        </p:spPr>
      </p:pic>
    </p:spTree>
    <p:extLst>
      <p:ext uri="{BB962C8B-B14F-4D97-AF65-F5344CB8AC3E}">
        <p14:creationId xmlns:p14="http://schemas.microsoft.com/office/powerpoint/2010/main" val="140893605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17355" y="8247027"/>
            <a:ext cx="1165516" cy="809265"/>
          </a:xfrm>
          <a:prstGeom prst="rect">
            <a:avLst/>
          </a:prstGeom>
        </p:spPr>
      </p:pic>
      <p:pic>
        <p:nvPicPr>
          <p:cNvPr id="23" name="Picture 22"/>
          <p:cNvPicPr>
            <a:picLocks noChangeAspect="1"/>
          </p:cNvPicPr>
          <p:nvPr userDrawn="1"/>
        </p:nvPicPr>
        <p:blipFill>
          <a:blip r:embed="rId6"/>
          <a:stretch>
            <a:fillRect/>
          </a:stretch>
        </p:blipFill>
        <p:spPr>
          <a:xfrm>
            <a:off x="14724879" y="8496329"/>
            <a:ext cx="703862" cy="252000"/>
          </a:xfrm>
          <a:prstGeom prst="rect">
            <a:avLst/>
          </a:prstGeom>
        </p:spPr>
      </p:pic>
      <p:pic>
        <p:nvPicPr>
          <p:cNvPr id="7" name="Picture 6">
            <a:extLst>
              <a:ext uri="{FF2B5EF4-FFF2-40B4-BE49-F238E27FC236}">
                <a16:creationId xmlns:a16="http://schemas.microsoft.com/office/drawing/2014/main" id="{5C5F49C5-4727-AF4F-9291-29A8D46F155C}"/>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10164" r="10164"/>
          <a:stretch/>
        </p:blipFill>
        <p:spPr>
          <a:xfrm>
            <a:off x="-31439" y="-34819"/>
            <a:ext cx="16318877" cy="8139600"/>
          </a:xfrm>
          <a:prstGeom prst="rect">
            <a:avLst/>
          </a:prstGeom>
        </p:spPr>
      </p:pic>
      <p:sp>
        <p:nvSpPr>
          <p:cNvPr id="20" name="Rectangle 19"/>
          <p:cNvSpPr/>
          <p:nvPr userDrawn="1"/>
        </p:nvSpPr>
        <p:spPr>
          <a:xfrm>
            <a:off x="15438" y="-38769"/>
            <a:ext cx="16272000" cy="8136000"/>
          </a:xfrm>
          <a:prstGeom prst="rect">
            <a:avLst/>
          </a:prstGeom>
          <a:gradFill flip="none" rotWithShape="1">
            <a:gsLst>
              <a:gs pos="0">
                <a:schemeClr val="accent4">
                  <a:lumMod val="75000"/>
                </a:schemeClr>
              </a:gs>
              <a:gs pos="94000">
                <a:schemeClr val="accent3">
                  <a:lumMod val="75000"/>
                  <a:alpha val="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3702363423"/>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5">
    <p:bg>
      <p:bgPr>
        <a:gradFill>
          <a:gsLst>
            <a:gs pos="0">
              <a:schemeClr val="accent2"/>
            </a:gs>
            <a:gs pos="100000">
              <a:schemeClr val="bg1">
                <a:alpha val="0"/>
                <a:lumMod val="0"/>
                <a:lumOff val="100000"/>
              </a:schemeClr>
            </a:gs>
          </a:gsLst>
          <a:lin ang="5400000" scaled="1"/>
        </a:gradFill>
        <a:effectLst/>
      </p:bgPr>
    </p:bg>
    <p:spTree>
      <p:nvGrpSpPr>
        <p:cNvPr id="1" name=""/>
        <p:cNvGrpSpPr/>
        <p:nvPr/>
      </p:nvGrpSpPr>
      <p:grpSpPr>
        <a:xfrm>
          <a:off x="0" y="0"/>
          <a:ext cx="0" cy="0"/>
          <a:chOff x="0" y="0"/>
          <a:chExt cx="0" cy="0"/>
        </a:xfrm>
      </p:grpSpPr>
      <p:sp>
        <p:nvSpPr>
          <p:cNvPr id="28" name="Rectangle 27"/>
          <p:cNvSpPr/>
          <p:nvPr userDrawn="1"/>
        </p:nvSpPr>
        <p:spPr>
          <a:xfrm>
            <a:off x="0" y="0"/>
            <a:ext cx="16256000" cy="7561913"/>
          </a:xfrm>
          <a:prstGeom prst="rect">
            <a:avLst/>
          </a:prstGeom>
          <a:gradFill>
            <a:gsLst>
              <a:gs pos="0">
                <a:schemeClr val="accent2">
                  <a:lumMod val="100000"/>
                </a:schemeClr>
              </a:gs>
              <a:gs pos="100000">
                <a:schemeClr val="bg1">
                  <a:alpha val="0"/>
                  <a:lumMod val="0"/>
                  <a:lumOff val="100000"/>
                </a:schemeClr>
              </a:gs>
            </a:gsLst>
            <a:lin ang="5400000" scaled="1"/>
          </a:gradFill>
          <a:ln w="3175" cap="flat">
            <a:noFill/>
            <a:miter lim="400000"/>
          </a:ln>
          <a:effectLst>
            <a:outerShdw blurRad="25400" dist="12700" dir="5400000" rotWithShape="0">
              <a:schemeClr val="accent2">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0" y="0"/>
            <a:ext cx="14249366" cy="8026401"/>
          </a:xfrm>
          <a:prstGeom prst="rect">
            <a:avLst/>
          </a:prstGeom>
        </p:spPr>
      </p:pic>
      <p:sp>
        <p:nvSpPr>
          <p:cNvPr id="4" name="Text Placeholder 25"/>
          <p:cNvSpPr>
            <a:spLocks noGrp="1"/>
          </p:cNvSpPr>
          <p:nvPr>
            <p:ph type="body" sz="quarter" idx="10" hasCustomPrompt="1"/>
          </p:nvPr>
        </p:nvSpPr>
        <p:spPr>
          <a:xfrm>
            <a:off x="1502599" y="434716"/>
            <a:ext cx="13959887" cy="3576102"/>
          </a:xfrm>
          <a:prstGeom prst="rect">
            <a:avLst/>
          </a:prstGeom>
        </p:spPr>
        <p:txBody>
          <a:bodyPr wrap="square" lIns="0" tIns="0" rIns="0" bIns="72000" anchor="b" anchorCtr="0">
            <a:normAutofit/>
          </a:bodyPr>
          <a:lstStyle>
            <a:lvl1pPr marL="0" indent="0" algn="r">
              <a:lnSpc>
                <a:spcPts val="9600"/>
              </a:lnSpc>
              <a:spcBef>
                <a:spcPts val="0"/>
              </a:spcBef>
              <a:buNone/>
              <a:defRPr sz="88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2012266" y="4010818"/>
            <a:ext cx="13450220" cy="1345739"/>
          </a:xfrm>
          <a:prstGeom prst="rect">
            <a:avLst/>
          </a:prstGeom>
        </p:spPr>
        <p:txBody>
          <a:bodyPr wrap="square" lIns="0" tIns="72000" rIns="0" bIns="0" anchor="t" anchorCtr="0">
            <a:normAutofit/>
          </a:bodyPr>
          <a:lstStyle>
            <a:lvl1pPr marL="0" indent="0" algn="r">
              <a:spcBef>
                <a:spcPts val="300"/>
              </a:spcBef>
              <a:buNone/>
              <a:defRPr sz="4200" b="0" i="0" spc="-151">
                <a:solidFill>
                  <a:schemeClr val="accent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5" name="Text Placeholder 39"/>
          <p:cNvSpPr>
            <a:spLocks noGrp="1"/>
          </p:cNvSpPr>
          <p:nvPr>
            <p:ph type="body" sz="quarter" idx="16" hasCustomPrompt="1"/>
          </p:nvPr>
        </p:nvSpPr>
        <p:spPr>
          <a:xfrm>
            <a:off x="9220983" y="5919029"/>
            <a:ext cx="6241503" cy="382019"/>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p:ph type="body" sz="quarter" idx="17" hasCustomPrompt="1"/>
          </p:nvPr>
        </p:nvSpPr>
        <p:spPr>
          <a:xfrm>
            <a:off x="9220983" y="6300391"/>
            <a:ext cx="6241504" cy="405683"/>
          </a:xfrm>
          <a:prstGeom prst="rect">
            <a:avLst/>
          </a:prstGeom>
          <a:noFill/>
          <a:ln>
            <a:noFill/>
          </a:ln>
        </p:spPr>
        <p:txBody>
          <a:bodyPr vert="horz" wrap="square" lIns="0" tIns="36000" rIns="0" bIns="0" anchor="t" anchorCtr="0">
            <a:normAutofit/>
          </a:bodyPr>
          <a:lstStyle>
            <a:lvl1pPr marL="0" indent="0" algn="r">
              <a:buNone/>
              <a:defRPr sz="2400" b="0" i="0" spc="-150">
                <a:solidFill>
                  <a:srgbClr val="4687E6"/>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Footer Placeholder 9"/>
          <p:cNvSpPr>
            <a:spLocks noGrp="1"/>
          </p:cNvSpPr>
          <p:nvPr>
            <p:ph type="ftr" sz="quarter" idx="18"/>
          </p:nvPr>
        </p:nvSpPr>
        <p:spPr>
          <a:xfrm>
            <a:off x="4831589" y="8449897"/>
            <a:ext cx="6593411" cy="376237"/>
          </a:xfrm>
        </p:spPr>
        <p:txBody>
          <a:bodyPr>
            <a:normAutofit/>
          </a:bodyPr>
          <a:lstStyle>
            <a:lvl1pPr algn="ct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0" name="Picture 19"/>
          <p:cNvPicPr>
            <a:picLocks noChangeAspect="1"/>
          </p:cNvPicPr>
          <p:nvPr userDrawn="1"/>
        </p:nvPicPr>
        <p:blipFill>
          <a:blip r:embed="rId5"/>
          <a:stretch>
            <a:fillRect/>
          </a:stretch>
        </p:blipFill>
        <p:spPr>
          <a:xfrm>
            <a:off x="14724879" y="8496329"/>
            <a:ext cx="703862" cy="252000"/>
          </a:xfrm>
          <a:prstGeom prst="rect">
            <a:avLst/>
          </a:prstGeom>
        </p:spPr>
      </p:pic>
      <p:pic>
        <p:nvPicPr>
          <p:cNvPr id="21" name="Picture 2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62644239"/>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834" y="0"/>
            <a:ext cx="14210569" cy="8004547"/>
          </a:xfrm>
          <a:prstGeom prst="rect">
            <a:avLst/>
          </a:prstGeom>
          <a:effectLst>
            <a:outerShdw blurRad="50800" dist="50800" dir="5400000" algn="ctr" rotWithShape="0">
              <a:schemeClr val="bg1"/>
            </a:outerShdw>
          </a:effectLst>
        </p:spPr>
      </p:pic>
      <p:sp>
        <p:nvSpPr>
          <p:cNvPr id="17" name="Text Placeholder 25"/>
          <p:cNvSpPr>
            <a:spLocks noGrp="1"/>
          </p:cNvSpPr>
          <p:nvPr>
            <p:ph type="body" sz="quarter" idx="10" hasCustomPrompt="1"/>
          </p:nvPr>
        </p:nvSpPr>
        <p:spPr>
          <a:xfrm>
            <a:off x="2667001" y="792163"/>
            <a:ext cx="12795486" cy="850641"/>
          </a:xfrm>
          <a:prstGeom prst="rect">
            <a:avLst/>
          </a:prstGeom>
        </p:spPr>
        <p:txBody>
          <a:bodyPr wrap="square" lIns="0" tIns="0" rIns="0" bIns="0" anchor="ctr" anchorCtr="0">
            <a:normAutofit/>
          </a:bodyPr>
          <a:lstStyle>
            <a:lvl1pPr marL="0" indent="0" algn="r">
              <a:lnSpc>
                <a:spcPts val="6640"/>
              </a:lnSpc>
              <a:spcBef>
                <a:spcPts val="0"/>
              </a:spcBef>
              <a:buNone/>
              <a:defRPr sz="6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CONTENTS</a:t>
            </a:r>
          </a:p>
        </p:txBody>
      </p:sp>
      <p:sp>
        <p:nvSpPr>
          <p:cNvPr id="20" name="Text Placeholder 19"/>
          <p:cNvSpPr>
            <a:spLocks noGrp="1"/>
          </p:cNvSpPr>
          <p:nvPr>
            <p:ph type="body" sz="quarter" idx="19" hasCustomPrompt="1"/>
          </p:nvPr>
        </p:nvSpPr>
        <p:spPr>
          <a:xfrm>
            <a:off x="2667001" y="2032435"/>
            <a:ext cx="12795486" cy="5384365"/>
          </a:xfrm>
          <a:prstGeom prst="rect">
            <a:avLst/>
          </a:prstGeom>
        </p:spPr>
        <p:txBody>
          <a:bodyPr lIns="0" tIns="0" rIns="0" bIns="0">
            <a:normAutofit/>
          </a:bodyPr>
          <a:lstStyle>
            <a:lvl1pPr marL="0" marR="0" indent="0" algn="r" defTabSz="547673" rtl="0" eaLnBrk="1" fontAlgn="auto" latinLnBrk="0" hangingPunct="1">
              <a:lnSpc>
                <a:spcPct val="100000"/>
              </a:lnSpc>
              <a:spcBef>
                <a:spcPts val="300"/>
              </a:spcBef>
              <a:spcAft>
                <a:spcPts val="0"/>
              </a:spcAft>
              <a:buClrTx/>
              <a:buSzPct val="75000"/>
              <a:buFontTx/>
              <a:buNone/>
              <a:tabLst/>
              <a:defRPr sz="4000" b="0" i="0" spc="-151" baseline="0">
                <a:solidFill>
                  <a:srgbClr val="4687E6"/>
                </a:solidFill>
                <a:latin typeface="Helvetica" charset="0"/>
                <a:ea typeface="Helvetica" charset="0"/>
                <a:cs typeface="Helvetica" charset="0"/>
              </a:defRPr>
            </a:lvl1pPr>
            <a:lvl2pPr marL="444489" indent="0" algn="r">
              <a:spcBef>
                <a:spcPts val="300"/>
              </a:spcBef>
              <a:buNone/>
              <a:defRPr sz="4800" b="1" spc="-151">
                <a:latin typeface="Open Sans" charset="0"/>
                <a:ea typeface="Open Sans" charset="0"/>
                <a:cs typeface="Open Sans" charset="0"/>
              </a:defRPr>
            </a:lvl2pPr>
            <a:lvl3pPr marL="888978" indent="0" algn="r">
              <a:spcBef>
                <a:spcPts val="300"/>
              </a:spcBef>
              <a:buNone/>
              <a:defRPr sz="4800" b="1" spc="-151">
                <a:latin typeface="Open Sans" charset="0"/>
                <a:ea typeface="Open Sans" charset="0"/>
                <a:cs typeface="Open Sans" charset="0"/>
              </a:defRPr>
            </a:lvl3pPr>
            <a:lvl4pPr marL="1333467" indent="0" algn="r">
              <a:spcBef>
                <a:spcPts val="300"/>
              </a:spcBef>
              <a:buNone/>
              <a:defRPr sz="4800" b="1" spc="-151">
                <a:latin typeface="Open Sans" charset="0"/>
                <a:ea typeface="Open Sans" charset="0"/>
                <a:cs typeface="Open Sans" charset="0"/>
              </a:defRPr>
            </a:lvl4pPr>
            <a:lvl5pPr marL="1777956" indent="0" algn="r">
              <a:spcBef>
                <a:spcPts val="300"/>
              </a:spcBef>
              <a:buNone/>
              <a:defRPr sz="4800" b="1" spc="-151">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p>
          <a:p>
            <a:pPr lvl="0"/>
            <a:r>
              <a:rPr lang="en-US" dirty="0" err="1"/>
              <a:t>Lorem</a:t>
            </a:r>
            <a:r>
              <a:rPr lang="en-US" dirty="0"/>
              <a:t> </a:t>
            </a:r>
            <a:r>
              <a:rPr lang="en-US" dirty="0" err="1"/>
              <a:t>ipsum</a:t>
            </a:r>
            <a:r>
              <a:rPr lang="en-US" dirty="0"/>
              <a:t> dolor sit </a:t>
            </a:r>
            <a:r>
              <a:rPr lang="en-US" dirty="0" err="1"/>
              <a:t>amet</a:t>
            </a:r>
            <a:r>
              <a:rPr lang="en-US" dirty="0"/>
              <a:t> -</a:t>
            </a:r>
          </a:p>
          <a:p>
            <a:pPr lvl="0"/>
            <a:r>
              <a:rPr lang="en-US" dirty="0" err="1"/>
              <a:t>Consectetuer</a:t>
            </a:r>
            <a:r>
              <a:rPr lang="en-US" dirty="0"/>
              <a:t> </a:t>
            </a:r>
            <a:r>
              <a:rPr lang="en-US" dirty="0" err="1"/>
              <a:t>elit</a:t>
            </a:r>
            <a:r>
              <a:rPr lang="en-US" dirty="0"/>
              <a:t> - </a:t>
            </a:r>
          </a:p>
          <a:p>
            <a:pPr lvl="0"/>
            <a:r>
              <a:rPr lang="en-US" dirty="0" err="1"/>
              <a:t>Neque</a:t>
            </a:r>
            <a:r>
              <a:rPr lang="en-US" dirty="0"/>
              <a:t> </a:t>
            </a:r>
            <a:r>
              <a:rPr lang="en-US" dirty="0" err="1"/>
              <a:t>porro</a:t>
            </a:r>
            <a:r>
              <a:rPr lang="en-US" dirty="0"/>
              <a:t> </a:t>
            </a: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lvl="0"/>
            <a:r>
              <a:rPr lang="en-US" dirty="0" err="1"/>
              <a:t>Ut</a:t>
            </a:r>
            <a:r>
              <a:rPr lang="en-US" dirty="0"/>
              <a:t> </a:t>
            </a:r>
            <a:r>
              <a:rPr lang="en-US" dirty="0" err="1"/>
              <a:t>enim</a:t>
            </a:r>
            <a:r>
              <a:rPr lang="en-US" dirty="0"/>
              <a:t> ad minima </a:t>
            </a:r>
            <a:r>
              <a:rPr lang="en-US" dirty="0" err="1"/>
              <a:t>veniam</a:t>
            </a:r>
            <a:r>
              <a:rPr lang="en-US" dirty="0"/>
              <a:t>, </a:t>
            </a:r>
            <a:r>
              <a:rPr lang="en-US" dirty="0" err="1"/>
              <a:t>quis</a:t>
            </a:r>
            <a:r>
              <a:rPr lang="en-US" dirty="0"/>
              <a:t> nostrum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Lorem</a:t>
            </a:r>
            <a:r>
              <a:rPr lang="en-US" dirty="0"/>
              <a:t> </a:t>
            </a:r>
            <a:r>
              <a:rPr lang="en-US" dirty="0" err="1"/>
              <a:t>ipsum</a:t>
            </a:r>
            <a:r>
              <a:rPr lang="en-US" dirty="0"/>
              <a:t> dolor sit </a:t>
            </a:r>
            <a:r>
              <a:rPr lang="en-US" dirty="0" err="1"/>
              <a:t>amet</a:t>
            </a:r>
            <a:r>
              <a:rPr lang="en-US" dirty="0"/>
              <a:t> -</a:t>
            </a:r>
            <a:endParaRPr lang="el-GR" dirty="0"/>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Neque</a:t>
            </a:r>
            <a:r>
              <a:rPr lang="en-US" dirty="0"/>
              <a:t> </a:t>
            </a:r>
            <a:r>
              <a:rPr lang="en-US" dirty="0" err="1"/>
              <a:t>veniam</a:t>
            </a:r>
            <a:r>
              <a:rPr lang="en-US" dirty="0"/>
              <a:t>, </a:t>
            </a:r>
            <a:r>
              <a:rPr lang="en-US" dirty="0" err="1"/>
              <a:t>porro</a:t>
            </a:r>
            <a:r>
              <a:rPr lang="en-US" dirty="0"/>
              <a:t> </a:t>
            </a:r>
            <a:r>
              <a:rPr lang="en-US" dirty="0" err="1"/>
              <a:t>est</a:t>
            </a:r>
            <a:r>
              <a:rPr lang="en-US" dirty="0"/>
              <a:t> sit -</a:t>
            </a:r>
          </a:p>
        </p:txBody>
      </p:sp>
      <p:sp>
        <p:nvSpPr>
          <p:cNvPr id="11"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mn-lt"/>
                <a:ea typeface="Calibri" charset="0"/>
                <a:cs typeface="Calibri" charset="0"/>
              </a:defRPr>
            </a:lvl1pPr>
          </a:lstStyle>
          <a:p>
            <a:fld id="{CA77D4BE-F539-D04A-8CB9-4B543B2D7FFD}" type="slidenum">
              <a:rPr lang="en-GB" smtClean="0"/>
              <a:pPr/>
              <a:t>‹#›</a:t>
            </a:fld>
            <a:endParaRPr lang="en-GB"/>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27306834"/>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7" name="Rectangle 6"/>
          <p:cNvSpPr/>
          <p:nvPr userDrawn="1"/>
        </p:nvSpPr>
        <p:spPr>
          <a:xfrm>
            <a:off x="-1123" y="0"/>
            <a:ext cx="16256000" cy="9144000"/>
          </a:xfrm>
          <a:prstGeom prst="rect">
            <a:avLst/>
          </a:prstGeom>
          <a:gradFill flip="none" rotWithShape="1">
            <a:gsLst>
              <a:gs pos="1000">
                <a:schemeClr val="accent1"/>
              </a:gs>
              <a:gs pos="100000">
                <a:schemeClr val="accent3"/>
              </a:gs>
            </a:gsLst>
            <a:lin ang="3600000" scaled="0"/>
            <a:tileRect/>
          </a:gra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1" i="0" u="none" strike="noStrike" cap="none" spc="0" normalizeH="0" baseline="0">
              <a:ln>
                <a:noFill/>
              </a:ln>
              <a:solidFill>
                <a:srgbClr val="FFFFFF"/>
              </a:solidFill>
              <a:effectLst/>
              <a:uFillTx/>
              <a:latin typeface="Helvetica" charset="0"/>
              <a:ea typeface="Helvetica" charset="0"/>
              <a:cs typeface="Helvetica" charset="0"/>
              <a:sym typeface="Helvetica Light"/>
            </a:endParaRPr>
          </a:p>
        </p:txBody>
      </p:sp>
      <p:sp>
        <p:nvSpPr>
          <p:cNvPr id="23" name="Text Placeholder 25"/>
          <p:cNvSpPr>
            <a:spLocks noGrp="1"/>
          </p:cNvSpPr>
          <p:nvPr>
            <p:ph type="body" sz="quarter" idx="10" hasCustomPrompt="1"/>
          </p:nvPr>
        </p:nvSpPr>
        <p:spPr>
          <a:xfrm>
            <a:off x="1354655" y="1783830"/>
            <a:ext cx="13545568" cy="5576340"/>
          </a:xfrm>
          <a:prstGeom prst="rect">
            <a:avLst/>
          </a:prstGeom>
        </p:spPr>
        <p:txBody>
          <a:bodyPr wrap="square" lIns="0" tIns="0" rIns="0" bIns="0" anchor="ctr" anchorCtr="1">
            <a:normAutofit/>
          </a:bodyPr>
          <a:lstStyle>
            <a:lvl1pPr marL="0" indent="0" algn="ctr">
              <a:lnSpc>
                <a:spcPct val="100000"/>
              </a:lnSpc>
              <a:spcBef>
                <a:spcPts val="0"/>
              </a:spcBef>
              <a:buNone/>
              <a:defRPr sz="115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CHAPTER</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044484" y="4825316"/>
            <a:ext cx="2568314" cy="3852472"/>
          </a:xfrm>
          <a:prstGeom prst="rect">
            <a:avLst/>
          </a:prstGeom>
        </p:spPr>
      </p:pic>
      <p:pic>
        <p:nvPicPr>
          <p:cNvPr id="9" name="Picture 8"/>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rot="5400000">
            <a:off x="642079" y="-642079"/>
            <a:ext cx="2568314" cy="3852472"/>
          </a:xfrm>
          <a:prstGeom prst="rect">
            <a:avLst/>
          </a:prstGeom>
        </p:spPr>
      </p:pic>
      <p:sp>
        <p:nvSpPr>
          <p:cNvPr id="25" name="Rectangle 24"/>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6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2964" y="8213185"/>
            <a:ext cx="2076544" cy="741219"/>
          </a:xfrm>
          <a:prstGeom prst="rect">
            <a:avLst/>
          </a:prstGeom>
        </p:spPr>
      </p:pic>
      <p:sp>
        <p:nvSpPr>
          <p:cNvPr id="15"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Calibri" charset="0"/>
                <a:ea typeface="Calibri" charset="0"/>
                <a:cs typeface="Calibri" charset="0"/>
              </a:defRPr>
            </a:lvl1pPr>
          </a:lstStyle>
          <a:p>
            <a:fld id="{CA77D4BE-F539-D04A-8CB9-4B543B2D7FFD}" type="slidenum">
              <a:rPr lang="en-GB" smtClean="0"/>
              <a:pPr/>
              <a:t>‹#›</a:t>
            </a:fld>
            <a:endParaRPr lang="en-GB"/>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4161810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s +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2543" y="0"/>
            <a:ext cx="16233457" cy="9144000"/>
          </a:xfrm>
          <a:prstGeom prst="rect">
            <a:avLst/>
          </a:prstGeom>
        </p:spPr>
      </p:pic>
      <p:sp>
        <p:nvSpPr>
          <p:cNvPr id="30" name="Text Placeholder 15"/>
          <p:cNvSpPr>
            <a:spLocks noGrp="1"/>
          </p:cNvSpPr>
          <p:nvPr>
            <p:ph type="body" sz="quarter" idx="21" hasCustomPrompt="1"/>
          </p:nvPr>
        </p:nvSpPr>
        <p:spPr>
          <a:xfrm>
            <a:off x="723900" y="792163"/>
            <a:ext cx="12872179" cy="609600"/>
          </a:xfrm>
          <a:prstGeom prst="rect">
            <a:avLst/>
          </a:prstGeom>
        </p:spPr>
        <p:txBody>
          <a:bodyPr lIns="0" tIns="0" rIns="0" bIns="0" anchor="ctr" anchorCtr="0">
            <a:normAutofit/>
          </a:bodyPr>
          <a:lstStyle>
            <a:lvl1pPr marL="0" indent="0">
              <a:buNone/>
              <a:defRPr sz="4800" b="1" i="0" spc="-151" baseline="0">
                <a:solidFill>
                  <a:schemeClr val="accent2"/>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Light Blue Title.</a:t>
            </a:r>
          </a:p>
        </p:txBody>
      </p:sp>
      <p:sp>
        <p:nvSpPr>
          <p:cNvPr id="31" name="Text Placeholder 15"/>
          <p:cNvSpPr>
            <a:spLocks noGrp="1"/>
          </p:cNvSpPr>
          <p:nvPr>
            <p:ph type="body" sz="quarter" idx="22" hasCustomPrompt="1"/>
          </p:nvPr>
        </p:nvSpPr>
        <p:spPr>
          <a:xfrm>
            <a:off x="723900" y="1412763"/>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19" name="Text Placeholder 15"/>
          <p:cNvSpPr>
            <a:spLocks noGrp="1"/>
          </p:cNvSpPr>
          <p:nvPr>
            <p:ph type="body" sz="quarter" idx="25" hasCustomPrompt="1"/>
          </p:nvPr>
        </p:nvSpPr>
        <p:spPr>
          <a:xfrm>
            <a:off x="723900" y="2306964"/>
            <a:ext cx="12872179" cy="609600"/>
          </a:xfrm>
          <a:prstGeom prst="rect">
            <a:avLst/>
          </a:prstGeom>
        </p:spPr>
        <p:txBody>
          <a:bodyPr lIns="0" tIns="0" rIns="0" bIns="0" anchor="ctr" anchorCtr="0">
            <a:normAutofit/>
          </a:bodyPr>
          <a:lstStyle>
            <a:lvl1pPr marL="0" indent="0">
              <a:buNone/>
              <a:defRPr sz="4800" b="1" i="0" spc="-151" baseline="0">
                <a:solidFill>
                  <a:schemeClr val="accent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Dark Blue Title.</a:t>
            </a:r>
          </a:p>
        </p:txBody>
      </p:sp>
      <p:sp>
        <p:nvSpPr>
          <p:cNvPr id="20" name="Text Placeholder 15"/>
          <p:cNvSpPr>
            <a:spLocks noGrp="1"/>
          </p:cNvSpPr>
          <p:nvPr>
            <p:ph type="body" sz="quarter" idx="26" hasCustomPrompt="1"/>
          </p:nvPr>
        </p:nvSpPr>
        <p:spPr>
          <a:xfrm>
            <a:off x="723900" y="3799765"/>
            <a:ext cx="12872179" cy="609600"/>
          </a:xfrm>
          <a:prstGeom prst="rect">
            <a:avLst/>
          </a:prstGeom>
        </p:spPr>
        <p:txBody>
          <a:bodyPr lIns="0" tIns="0" rIns="0" bIns="0" anchor="ctr" anchorCtr="0">
            <a:noAutofit/>
          </a:bodyPr>
          <a:lstStyle>
            <a:lvl1pPr marL="0" indent="0">
              <a:buNone/>
              <a:defRPr sz="4800" b="1" i="0" spc="-151" baseline="0">
                <a:solidFill>
                  <a:schemeClr val="accent6"/>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Red Title.</a:t>
            </a:r>
          </a:p>
        </p:txBody>
      </p:sp>
      <p:sp>
        <p:nvSpPr>
          <p:cNvPr id="40" name="Text Placeholder 15"/>
          <p:cNvSpPr>
            <a:spLocks noGrp="1"/>
          </p:cNvSpPr>
          <p:nvPr>
            <p:ph type="body" sz="quarter" idx="27" hasCustomPrompt="1"/>
          </p:nvPr>
        </p:nvSpPr>
        <p:spPr>
          <a:xfrm>
            <a:off x="723900" y="2916564"/>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42" name="Text Placeholder 15"/>
          <p:cNvSpPr>
            <a:spLocks noGrp="1"/>
          </p:cNvSpPr>
          <p:nvPr>
            <p:ph type="body" sz="quarter" idx="28" hasCustomPrompt="1"/>
          </p:nvPr>
        </p:nvSpPr>
        <p:spPr>
          <a:xfrm>
            <a:off x="723900" y="4414127"/>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1"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4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07771263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 typeface="Arial" charset="0"/>
              <a:buChar char="•"/>
              <a:defRPr sz="4400" b="1" i="0" spc="-151">
                <a:solidFill>
                  <a:schemeClr val="tx2"/>
                </a:solidFill>
                <a:latin typeface="Helvetica" charset="0"/>
                <a:ea typeface="Helvetica" charset="0"/>
                <a:cs typeface="Helvetica" charset="0"/>
              </a:defRPr>
            </a:lvl1pPr>
            <a:lvl2pPr>
              <a:lnSpc>
                <a:spcPct val="100000"/>
              </a:lnSpc>
              <a:spcBef>
                <a:spcPts val="0"/>
              </a:spcBef>
              <a:buClr>
                <a:srgbClr val="4687E6"/>
              </a:buClr>
              <a:buSzPct val="85000"/>
              <a:defRPr sz="3200" b="0" i="0" spc="-151">
                <a:solidFill>
                  <a:schemeClr val="tx1">
                    <a:lumMod val="75000"/>
                    <a:lumOff val="25000"/>
                  </a:schemeClr>
                </a:solidFill>
                <a:latin typeface="Helvetica" charset="0"/>
                <a:ea typeface="Helvetica" charset="0"/>
                <a:cs typeface="Helvetica" charset="0"/>
              </a:defRPr>
            </a:lvl2pPr>
            <a:lvl3pPr>
              <a:lnSpc>
                <a:spcPct val="100000"/>
              </a:lnSpc>
              <a:spcBef>
                <a:spcPts val="600"/>
              </a:spcBef>
              <a:buClr>
                <a:schemeClr val="accent6"/>
              </a:buClr>
              <a:buSzPct val="85000"/>
              <a:defRPr sz="3000" b="0" i="0" spc="-51" baseline="0">
                <a:solidFill>
                  <a:srgbClr val="0070C0"/>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9"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0"/>
            <a:ext cx="16256000" cy="9156698"/>
          </a:xfrm>
          <a:prstGeom prst="rect">
            <a:avLst/>
          </a:prstGeom>
        </p:spPr>
      </p:pic>
      <p:sp>
        <p:nvSpPr>
          <p:cNvPr id="8" name="Text Placeholder 25"/>
          <p:cNvSpPr>
            <a:spLocks noGrp="1"/>
          </p:cNvSpPr>
          <p:nvPr>
            <p:ph type="body" sz="quarter" idx="11" hasCustomPrompt="1"/>
          </p:nvPr>
        </p:nvSpPr>
        <p:spPr>
          <a:xfrm>
            <a:off x="2269067" y="792163"/>
            <a:ext cx="11751733" cy="7502312"/>
          </a:xfrm>
          <a:prstGeom prst="rect">
            <a:avLst/>
          </a:prstGeom>
        </p:spPr>
        <p:txBody>
          <a:bodyPr wrap="square" lIns="0" tIns="0" rIns="0" bIns="0" anchor="ctr" anchorCtr="1">
            <a:normAutofit/>
          </a:bodyPr>
          <a:lstStyle>
            <a:lvl1pPr marL="0" indent="0" algn="ctr">
              <a:lnSpc>
                <a:spcPct val="85000"/>
              </a:lnSpc>
              <a:spcBef>
                <a:spcPts val="0"/>
              </a:spcBef>
              <a:buNone/>
              <a:defRPr sz="11500" b="1" i="0" spc="-300"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2. LOREM IPSUM CHAPTER </a:t>
            </a:r>
          </a:p>
        </p:txBody>
      </p:sp>
    </p:spTree>
    <p:extLst>
      <p:ext uri="{BB962C8B-B14F-4D97-AF65-F5344CB8AC3E}">
        <p14:creationId xmlns:p14="http://schemas.microsoft.com/office/powerpoint/2010/main" val="53926452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7373823" y="4233946"/>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8097097" y="4523343"/>
            <a:ext cx="7327781"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62893262"/>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guide id="3" orient="horz" pos="499" userDrawn="1">
          <p15:clr>
            <a:srgbClr val="FBAE40"/>
          </p15:clr>
        </p15:guide>
        <p15:guide id="4" orient="horz" pos="1111" userDrawn="1">
          <p15:clr>
            <a:srgbClr val="FBAE40"/>
          </p15:clr>
        </p15:guide>
        <p15:guide id="5" orient="horz" pos="4672" userDrawn="1">
          <p15:clr>
            <a:srgbClr val="FBAE40"/>
          </p15:clr>
        </p15:guide>
        <p15:guide id="6" pos="888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10252468" y="4415439"/>
            <a:ext cx="10269600" cy="201600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11397343" y="4492300"/>
            <a:ext cx="4681960" cy="1854195"/>
          </a:xfrm>
          <a:prstGeom prst="rect">
            <a:avLst/>
          </a:prstGeom>
        </p:spPr>
        <p:txBody>
          <a:bodyPr lIns="0" tIns="0" rIns="0" bIns="0" anchor="ctr" anchorCtr="0">
            <a:normAutofit/>
          </a:bodyPr>
          <a:lstStyle>
            <a:lvl1pPr marL="0" indent="0">
              <a:lnSpc>
                <a:spcPct val="100000"/>
              </a:lnSpc>
              <a:buNone/>
              <a:defRPr sz="40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497169020"/>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g Numb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10800000">
            <a:off x="1984089" y="0"/>
            <a:ext cx="14271911" cy="8039100"/>
          </a:xfrm>
          <a:prstGeom prst="rect">
            <a:avLst/>
          </a:prstGeom>
          <a:effectLst/>
        </p:spPr>
      </p:pic>
      <p:sp>
        <p:nvSpPr>
          <p:cNvPr id="14" name="Text Placeholder 25"/>
          <p:cNvSpPr>
            <a:spLocks noGrp="1"/>
          </p:cNvSpPr>
          <p:nvPr>
            <p:ph type="body" sz="quarter" idx="11" hasCustomPrompt="1"/>
          </p:nvPr>
        </p:nvSpPr>
        <p:spPr>
          <a:xfrm>
            <a:off x="711200" y="4584702"/>
            <a:ext cx="12888913" cy="2832098"/>
          </a:xfrm>
          <a:prstGeom prst="rect">
            <a:avLst/>
          </a:prstGeom>
        </p:spPr>
        <p:txBody>
          <a:bodyPr wrap="square" lIns="0" tIns="180000" rIns="0" bIns="0" anchor="t" anchorCtr="0">
            <a:normAutofit/>
          </a:bodyPr>
          <a:lstStyle>
            <a:lvl1pPr marL="0" indent="0" algn="l">
              <a:spcBef>
                <a:spcPts val="300"/>
              </a:spcBef>
              <a:buNone/>
              <a:defRPr sz="4400" b="0" i="0" spc="-151" baseline="0">
                <a:solidFill>
                  <a:schemeClr val="accent6"/>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Maecenas tempus, </a:t>
            </a:r>
            <a:r>
              <a:rPr lang="en-US" dirty="0" err="1"/>
              <a:t>tellus</a:t>
            </a:r>
            <a:r>
              <a:rPr lang="en-US" dirty="0"/>
              <a:t> </a:t>
            </a:r>
            <a:r>
              <a:rPr lang="en-US" dirty="0" err="1"/>
              <a:t>eget</a:t>
            </a:r>
            <a:r>
              <a:rPr lang="en-US" dirty="0"/>
              <a:t> </a:t>
            </a:r>
            <a:r>
              <a:rPr lang="en-US" dirty="0" err="1"/>
              <a:t>condimentum</a:t>
            </a:r>
            <a:r>
              <a:rPr lang="en-US" dirty="0"/>
              <a:t> </a:t>
            </a:r>
            <a:r>
              <a:rPr lang="en-US" dirty="0" err="1"/>
              <a:t>rhoncus</a:t>
            </a:r>
            <a:r>
              <a:rPr lang="en-US" dirty="0"/>
              <a:t>, </a:t>
            </a:r>
            <a:r>
              <a:rPr lang="en-US" dirty="0" err="1"/>
              <a:t>sem</a:t>
            </a:r>
            <a:r>
              <a:rPr lang="en-US" dirty="0"/>
              <a:t> quam semper libero, sit </a:t>
            </a:r>
            <a:r>
              <a:rPr lang="en-US" dirty="0" err="1"/>
              <a:t>amet</a:t>
            </a:r>
            <a:r>
              <a:rPr lang="en-US" dirty="0"/>
              <a:t> </a:t>
            </a:r>
            <a:r>
              <a:rPr lang="en-US" dirty="0" err="1"/>
              <a:t>adipiscing</a:t>
            </a:r>
            <a:r>
              <a:rPr lang="en-US" dirty="0"/>
              <a:t> </a:t>
            </a:r>
            <a:r>
              <a:rPr lang="en-US" dirty="0" err="1"/>
              <a:t>sem</a:t>
            </a:r>
            <a:r>
              <a:rPr lang="en-US" dirty="0"/>
              <a:t> </a:t>
            </a:r>
            <a:r>
              <a:rPr lang="en-US" dirty="0" err="1"/>
              <a:t>neque</a:t>
            </a:r>
            <a:r>
              <a:rPr lang="en-US" dirty="0"/>
              <a:t> </a:t>
            </a:r>
            <a:r>
              <a:rPr lang="en-US" dirty="0" err="1"/>
              <a:t>sed</a:t>
            </a:r>
            <a:r>
              <a:rPr lang="en-US" dirty="0"/>
              <a:t> </a:t>
            </a:r>
            <a:r>
              <a:rPr lang="en-US" dirty="0" err="1"/>
              <a:t>ipsum</a:t>
            </a:r>
            <a:r>
              <a:rPr lang="en-US" dirty="0"/>
              <a:t>.</a:t>
            </a:r>
          </a:p>
        </p:txBody>
      </p:sp>
      <p:sp>
        <p:nvSpPr>
          <p:cNvPr id="15" name="Text Placeholder 25"/>
          <p:cNvSpPr>
            <a:spLocks noGrp="1"/>
          </p:cNvSpPr>
          <p:nvPr>
            <p:ph type="body" sz="quarter" idx="19" hasCustomPrompt="1"/>
          </p:nvPr>
        </p:nvSpPr>
        <p:spPr>
          <a:xfrm>
            <a:off x="711198" y="2045544"/>
            <a:ext cx="12888915" cy="2539157"/>
          </a:xfrm>
          <a:prstGeom prst="rect">
            <a:avLst/>
          </a:prstGeom>
        </p:spPr>
        <p:txBody>
          <a:bodyPr wrap="square" lIns="0" tIns="0" rIns="0" bIns="0" anchor="b" anchorCtr="0">
            <a:normAutofit/>
          </a:bodyPr>
          <a:lstStyle>
            <a:lvl1pPr marL="0" indent="0" algn="l">
              <a:lnSpc>
                <a:spcPct val="75000"/>
              </a:lnSpc>
              <a:spcBef>
                <a:spcPts val="0"/>
              </a:spcBef>
              <a:buNone/>
              <a:defRPr sz="19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l-GR" dirty="0"/>
              <a:t>52</a:t>
            </a:r>
            <a:r>
              <a:rPr lang="en-US" dirty="0"/>
              <a:t>.7Mbps</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37242" y="1653863"/>
            <a:ext cx="1193305" cy="1193305"/>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82436188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71" y="-1"/>
            <a:ext cx="16272000" cy="9165712"/>
          </a:xfrm>
          <a:prstGeom prst="rect">
            <a:avLst/>
          </a:prstGeom>
        </p:spPr>
      </p:pic>
    </p:spTree>
    <p:extLst>
      <p:ext uri="{BB962C8B-B14F-4D97-AF65-F5344CB8AC3E}">
        <p14:creationId xmlns:p14="http://schemas.microsoft.com/office/powerpoint/2010/main" val="124166537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Tx/>
              <a:buBlip>
                <a:blip r:embed="rId2"/>
              </a:buBlip>
              <a:defRPr sz="4000" b="1" i="0" spc="-151">
                <a:solidFill>
                  <a:schemeClr val="tx1">
                    <a:lumMod val="65000"/>
                    <a:lumOff val="35000"/>
                  </a:schemeClr>
                </a:solidFill>
                <a:latin typeface="Helvetica" charset="0"/>
                <a:ea typeface="Helvetica" charset="0"/>
                <a:cs typeface="Helvetica" charset="0"/>
              </a:defRPr>
            </a:lvl1pPr>
            <a:lvl2pPr>
              <a:lnSpc>
                <a:spcPct val="100000"/>
              </a:lnSpc>
              <a:spcBef>
                <a:spcPts val="0"/>
              </a:spcBef>
              <a:buClr>
                <a:srgbClr val="4687E6"/>
              </a:buClr>
              <a:buSzPct val="85000"/>
              <a:defRPr sz="3600" b="0" i="0" spc="-151">
                <a:solidFill>
                  <a:srgbClr val="5B72D1"/>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bg2">
                    <a:lumMod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80782" y="8568644"/>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a:t>
            </a:fld>
            <a:endParaRPr lang="en-GB"/>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670194194"/>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ullets_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bg2">
                  <a:lumMod val="50000"/>
                </a:schemeClr>
              </a:buClr>
              <a:buSzPct val="85000"/>
              <a:buFont typeface="Arial" charset="0"/>
              <a:buChar char="•"/>
              <a:defRPr sz="4400" b="1" i="0" spc="-151">
                <a:solidFill>
                  <a:schemeClr val="tx1">
                    <a:lumMod val="65000"/>
                    <a:lumOff val="35000"/>
                  </a:schemeClr>
                </a:solidFill>
                <a:latin typeface="Helvetica" charset="0"/>
                <a:ea typeface="Helvetica" charset="0"/>
                <a:cs typeface="Helvetica" charset="0"/>
              </a:defRPr>
            </a:lvl1pPr>
            <a:lvl2pPr>
              <a:lnSpc>
                <a:spcPct val="100000"/>
              </a:lnSpc>
              <a:spcBef>
                <a:spcPts val="1000"/>
              </a:spcBef>
              <a:spcAft>
                <a:spcPts val="0"/>
              </a:spcAft>
              <a:buClr>
                <a:srgbClr val="4687E6"/>
              </a:buClr>
              <a:buSzPct val="85000"/>
              <a:defRPr sz="4000" b="0" i="0" spc="-151">
                <a:solidFill>
                  <a:srgbClr val="4687E6"/>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tx1">
                    <a:lumMod val="50000"/>
                    <a:lumOff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_diagrams_with_header">
    <p:spTree>
      <p:nvGrpSpPr>
        <p:cNvPr id="1" name=""/>
        <p:cNvGrpSpPr/>
        <p:nvPr/>
      </p:nvGrpSpPr>
      <p:grpSpPr>
        <a:xfrm>
          <a:off x="0" y="0"/>
          <a:ext cx="0" cy="0"/>
          <a:chOff x="0" y="0"/>
          <a:chExt cx="0" cy="0"/>
        </a:xfrm>
      </p:grpSpPr>
      <p:sp>
        <p:nvSpPr>
          <p:cNvPr id="11" name="Text Placeholder 15"/>
          <p:cNvSpPr>
            <a:spLocks noGrp="1"/>
          </p:cNvSpPr>
          <p:nvPr>
            <p:ph type="body" sz="quarter" idx="21" hasCustomPrompt="1"/>
          </p:nvPr>
        </p:nvSpPr>
        <p:spPr>
          <a:xfrm>
            <a:off x="1362792" y="338668"/>
            <a:ext cx="13530416" cy="1145358"/>
          </a:xfrm>
          <a:prstGeom prst="rect">
            <a:avLst/>
          </a:prstGeom>
        </p:spPr>
        <p:txBody>
          <a:bodyPr lIns="0" tIns="0" rIns="0" bIns="0" anchor="ctr" anchorCtr="0">
            <a:normAutofit/>
          </a:bodyPr>
          <a:lstStyle>
            <a:lvl1pPr marL="0" indent="0" algn="ctr">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My Diagram</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Blank_diagram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7" name="Rectangle 6"/>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7173626"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1" i="0" u="none" strike="noStrike" cap="none" spc="0" normalizeH="0" baseline="0">
              <a:ln>
                <a:noFill/>
              </a:ln>
              <a:solidFill>
                <a:srgbClr val="000000"/>
              </a:solidFill>
              <a:effectLst/>
              <a:uFillTx/>
              <a:latin typeface="Open Sans" charset="0"/>
              <a:ea typeface="Open Sans" charset="0"/>
              <a:cs typeface="Open Sans" charset="0"/>
              <a:sym typeface="Helvetica Light"/>
            </a:endParaRPr>
          </a:p>
        </p:txBody>
      </p:sp>
    </p:spTree>
    <p:extLst>
      <p:ext uri="{BB962C8B-B14F-4D97-AF65-F5344CB8AC3E}">
        <p14:creationId xmlns:p14="http://schemas.microsoft.com/office/powerpoint/2010/main" val="111885390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9" name="Rectangle 8"/>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6603999"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7" name="Rounded Rectangle 6"/>
          <p:cNvSpPr/>
          <p:nvPr userDrawn="1"/>
        </p:nvSpPr>
        <p:spPr>
          <a:xfrm>
            <a:off x="7516100" y="6216919"/>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Text Placeholder 15"/>
          <p:cNvSpPr>
            <a:spLocks noGrp="1"/>
          </p:cNvSpPr>
          <p:nvPr>
            <p:ph type="body" sz="quarter" idx="23" hasCustomPrompt="1"/>
          </p:nvPr>
        </p:nvSpPr>
        <p:spPr>
          <a:xfrm>
            <a:off x="8239374" y="6506316"/>
            <a:ext cx="7728759"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If you are going to remember only one thing from this slide, remember this!</a:t>
            </a:r>
          </a:p>
        </p:txBody>
      </p:sp>
    </p:spTree>
    <p:extLst>
      <p:ext uri="{BB962C8B-B14F-4D97-AF65-F5344CB8AC3E}">
        <p14:creationId xmlns:p14="http://schemas.microsoft.com/office/powerpoint/2010/main" val="121062369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cus point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21972"/>
            <a:ext cx="16233457" cy="9144000"/>
          </a:xfrm>
          <a:prstGeom prst="rect">
            <a:avLst/>
          </a:prstGeom>
        </p:spPr>
      </p:pic>
      <p:sp>
        <p:nvSpPr>
          <p:cNvPr id="31" name="Text Placeholder 15"/>
          <p:cNvSpPr>
            <a:spLocks noGrp="1"/>
          </p:cNvSpPr>
          <p:nvPr>
            <p:ph type="body" sz="quarter" idx="22" hasCustomPrompt="1"/>
          </p:nvPr>
        </p:nvSpPr>
        <p:spPr>
          <a:xfrm>
            <a:off x="9683645" y="1752438"/>
            <a:ext cx="5726243" cy="2420976"/>
          </a:xfrm>
          <a:prstGeom prst="rect">
            <a:avLst/>
          </a:prstGeom>
        </p:spPr>
        <p:txBody>
          <a:bodyPr lIns="0" tIns="180000" rIns="0" bIns="180000" numCol="1" spcCol="720000" anchor="ctr" anchorCtr="0">
            <a:normAutofit/>
          </a:bodyPr>
          <a:lstStyle>
            <a:lvl1pPr marL="0" indent="0" algn="l">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a:t>
            </a:r>
          </a:p>
        </p:txBody>
      </p:sp>
      <p:sp>
        <p:nvSpPr>
          <p:cNvPr id="3" name="Rounded Rectangle 2"/>
          <p:cNvSpPr/>
          <p:nvPr userDrawn="1"/>
        </p:nvSpPr>
        <p:spPr>
          <a:xfrm>
            <a:off x="-1229193" y="1763713"/>
            <a:ext cx="10478124" cy="2398426"/>
          </a:xfrm>
          <a:prstGeom prst="roundRect">
            <a:avLst>
              <a:gd name="adj" fmla="val 50000"/>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711199" y="2018546"/>
            <a:ext cx="7417597" cy="1888760"/>
          </a:xfrm>
          <a:prstGeom prst="rect">
            <a:avLst/>
          </a:prstGeom>
        </p:spPr>
        <p:txBody>
          <a:bodyPr lIns="0" tIns="0" rIns="0" bIns="0" anchor="ctr" anchorCtr="0">
            <a:normAutofit/>
          </a:bodyPr>
          <a:lstStyle>
            <a:lvl1pPr marL="0" indent="0" algn="r">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a:t>
            </a:r>
          </a:p>
        </p:txBody>
      </p:sp>
      <p:sp>
        <p:nvSpPr>
          <p:cNvPr id="11" name="Rounded Rectangle 10"/>
          <p:cNvSpPr/>
          <p:nvPr userDrawn="1"/>
        </p:nvSpPr>
        <p:spPr>
          <a:xfrm>
            <a:off x="7120328" y="4593134"/>
            <a:ext cx="10343214" cy="239842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Text Placeholder 15"/>
          <p:cNvSpPr>
            <a:spLocks noGrp="1"/>
          </p:cNvSpPr>
          <p:nvPr>
            <p:ph type="body" sz="quarter" idx="24" hasCustomPrompt="1"/>
          </p:nvPr>
        </p:nvSpPr>
        <p:spPr>
          <a:xfrm>
            <a:off x="8128000" y="4847967"/>
            <a:ext cx="7281889" cy="1888760"/>
          </a:xfrm>
          <a:prstGeom prst="rect">
            <a:avLst/>
          </a:prstGeom>
        </p:spPr>
        <p:txBody>
          <a:bodyPr lIns="0" tIns="0" rIns="0" bIns="0" anchor="ctr" anchorCtr="0">
            <a:normAutofit/>
          </a:bodyPr>
          <a:lstStyle>
            <a:lvl1pPr marL="0" indent="0" algn="l">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a:t>
            </a:r>
          </a:p>
        </p:txBody>
      </p:sp>
      <p:sp>
        <p:nvSpPr>
          <p:cNvPr id="13" name="Text Placeholder 15"/>
          <p:cNvSpPr>
            <a:spLocks noGrp="1"/>
          </p:cNvSpPr>
          <p:nvPr>
            <p:ph type="body" sz="quarter" idx="25" hasCustomPrompt="1"/>
          </p:nvPr>
        </p:nvSpPr>
        <p:spPr>
          <a:xfrm>
            <a:off x="723899" y="4570584"/>
            <a:ext cx="5931733" cy="2420976"/>
          </a:xfrm>
          <a:prstGeom prst="rect">
            <a:avLst/>
          </a:prstGeom>
        </p:spPr>
        <p:txBody>
          <a:bodyPr lIns="0" tIns="180000" rIns="0" bIns="180000" numCol="1" spcCol="720000" anchor="ctr" anchorCtr="0">
            <a:normAutofit/>
          </a:bodyPr>
          <a:lstStyle>
            <a:lvl1pPr marL="0" indent="0" algn="r">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p>
        </p:txBody>
      </p:sp>
      <p:sp>
        <p:nvSpPr>
          <p:cNvPr id="22"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680034891"/>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01436" y="872215"/>
            <a:ext cx="1806936" cy="1548000"/>
          </a:xfrm>
          <a:prstGeom prst="rect">
            <a:avLst/>
          </a:prstGeom>
          <a:effectLst/>
        </p:spPr>
      </p:pic>
      <p:sp>
        <p:nvSpPr>
          <p:cNvPr id="23" name="Text Placeholder 25"/>
          <p:cNvSpPr>
            <a:spLocks noGrp="1"/>
          </p:cNvSpPr>
          <p:nvPr>
            <p:ph type="body" sz="quarter" idx="10" hasCustomPrompt="1"/>
          </p:nvPr>
        </p:nvSpPr>
        <p:spPr>
          <a:xfrm>
            <a:off x="1444596" y="1587501"/>
            <a:ext cx="13365686" cy="5436228"/>
          </a:xfrm>
          <a:prstGeom prst="rect">
            <a:avLst/>
          </a:prstGeom>
        </p:spPr>
        <p:txBody>
          <a:bodyPr wrap="square" lIns="0" tIns="0" rIns="0" bIns="0" anchor="ctr" anchorCtr="0">
            <a:normAutofit/>
          </a:bodyPr>
          <a:lstStyle>
            <a:lvl1pPr marL="0" indent="0" algn="ctr">
              <a:lnSpc>
                <a:spcPct val="100000"/>
              </a:lnSpc>
              <a:spcBef>
                <a:spcPts val="0"/>
              </a:spcBef>
              <a:buNone/>
              <a:defRPr sz="88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4" name="Text Placeholder 25"/>
          <p:cNvSpPr>
            <a:spLocks noGrp="1"/>
          </p:cNvSpPr>
          <p:nvPr>
            <p:ph type="body" sz="quarter" idx="11" hasCustomPrompt="1"/>
          </p:nvPr>
        </p:nvSpPr>
        <p:spPr>
          <a:xfrm>
            <a:off x="4102725" y="7017692"/>
            <a:ext cx="8279150" cy="939800"/>
          </a:xfrm>
          <a:prstGeom prst="rect">
            <a:avLst/>
          </a:prstGeom>
        </p:spPr>
        <p:txBody>
          <a:bodyPr wrap="square" lIns="0" tIns="180000" rIns="0" bIns="0" anchor="t" anchorCtr="0">
            <a:normAutofit/>
          </a:bodyPr>
          <a:lstStyle>
            <a:lvl1pPr marL="0" indent="0" algn="ctr">
              <a:spcBef>
                <a:spcPts val="300"/>
              </a:spcBef>
              <a:buNone/>
              <a:defRPr sz="46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 Cicero, 45BC</a:t>
            </a:r>
          </a:p>
        </p:txBody>
      </p:sp>
    </p:spTree>
    <p:extLst>
      <p:ext uri="{BB962C8B-B14F-4D97-AF65-F5344CB8AC3E}">
        <p14:creationId xmlns:p14="http://schemas.microsoft.com/office/powerpoint/2010/main" val="442259062"/>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Blank_statement">
    <p:spTree>
      <p:nvGrpSpPr>
        <p:cNvPr id="1" name=""/>
        <p:cNvGrpSpPr/>
        <p:nvPr/>
      </p:nvGrpSpPr>
      <p:grpSpPr>
        <a:xfrm>
          <a:off x="0" y="0"/>
          <a:ext cx="0" cy="0"/>
          <a:chOff x="0" y="0"/>
          <a:chExt cx="0" cy="0"/>
        </a:xfrm>
      </p:grpSpPr>
      <p:sp>
        <p:nvSpPr>
          <p:cNvPr id="3" name="Rectangle 2"/>
          <p:cNvSpPr/>
          <p:nvPr userDrawn="1"/>
        </p:nvSpPr>
        <p:spPr>
          <a:xfrm>
            <a:off x="0" y="15868"/>
            <a:ext cx="16297200" cy="9180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GB"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alphaModFix amt="22000"/>
            <a:extLst>
              <a:ext uri="{28A0092B-C50C-407E-A947-70E740481C1C}">
                <a14:useLocalDpi xmlns:a14="http://schemas.microsoft.com/office/drawing/2010/main" val="0"/>
              </a:ext>
            </a:extLst>
          </a:blip>
          <a:stretch>
            <a:fillRect/>
          </a:stretch>
        </p:blipFill>
        <p:spPr>
          <a:xfrm>
            <a:off x="1" y="15868"/>
            <a:ext cx="16297200" cy="9180000"/>
          </a:xfrm>
          <a:prstGeom prst="rect">
            <a:avLst/>
          </a:prstGeom>
          <a:noFill/>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over 1">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4000"/>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100000">
                <a:schemeClr val="accent2">
                  <a:lumMod val="75000"/>
                </a:schemeClr>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53933" y="6241933"/>
            <a:ext cx="2335200" cy="3502800"/>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0" y="0"/>
            <a:ext cx="16246121" cy="9144000"/>
          </a:xfrm>
          <a:prstGeom prst="rect">
            <a:avLst/>
          </a:prstGeom>
        </p:spPr>
      </p:pic>
      <p:sp>
        <p:nvSpPr>
          <p:cNvPr id="23" name="Text Placeholder 25"/>
          <p:cNvSpPr>
            <a:spLocks noGrp="1"/>
          </p:cNvSpPr>
          <p:nvPr>
            <p:ph type="body" sz="quarter" idx="10" hasCustomPrompt="1"/>
          </p:nvPr>
        </p:nvSpPr>
        <p:spPr>
          <a:xfrm>
            <a:off x="3945467" y="745067"/>
            <a:ext cx="8365067"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Blank_statem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2" y="0"/>
            <a:ext cx="16246137" cy="9144000"/>
          </a:xfrm>
          <a:prstGeom prst="rect">
            <a:avLst/>
          </a:prstGeom>
        </p:spPr>
      </p:pic>
      <p:sp>
        <p:nvSpPr>
          <p:cNvPr id="23" name="Text Placeholder 25"/>
          <p:cNvSpPr>
            <a:spLocks noGrp="1"/>
          </p:cNvSpPr>
          <p:nvPr>
            <p:ph type="body" sz="quarter" idx="10" hasCustomPrompt="1"/>
          </p:nvPr>
        </p:nvSpPr>
        <p:spPr>
          <a:xfrm>
            <a:off x="3810000" y="745067"/>
            <a:ext cx="8636001"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99000">
                <a:schemeClr val="accent2"/>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3" y="0"/>
            <a:ext cx="16246135" cy="9144000"/>
          </a:xfrm>
          <a:prstGeom prst="rect">
            <a:avLst/>
          </a:prstGeom>
        </p:spPr>
      </p:pic>
      <p:sp>
        <p:nvSpPr>
          <p:cNvPr id="23" name="Text Placeholder 25"/>
          <p:cNvSpPr>
            <a:spLocks noGrp="1"/>
          </p:cNvSpPr>
          <p:nvPr>
            <p:ph type="body" sz="quarter" idx="10" hasCustomPrompt="1"/>
          </p:nvPr>
        </p:nvSpPr>
        <p:spPr>
          <a:xfrm>
            <a:off x="3547534" y="1278467"/>
            <a:ext cx="9160933" cy="6587067"/>
          </a:xfrm>
          <a:prstGeom prst="rect">
            <a:avLst/>
          </a:prstGeom>
        </p:spPr>
        <p:txBody>
          <a:bodyPr wrap="square" lIns="0" tIns="0" rIns="0" bIns="0" anchor="ctr" anchorCtr="0">
            <a:normAutofit/>
          </a:bodyPr>
          <a:lstStyle>
            <a:lvl1pPr marL="0" indent="0" algn="ctr">
              <a:lnSpc>
                <a:spcPct val="100000"/>
              </a:lnSpc>
              <a:spcBef>
                <a:spcPts val="0"/>
              </a:spcBef>
              <a:buNone/>
              <a:defRPr sz="72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436085" y="815901"/>
            <a:ext cx="1012668" cy="867551"/>
          </a:xfrm>
          <a:prstGeom prst="rect">
            <a:avLst/>
          </a:prstGeom>
          <a:noFill/>
          <a:effectLst/>
        </p:spPr>
      </p:pic>
      <p:sp>
        <p:nvSpPr>
          <p:cNvPr id="4" name="Text Placeholder 25"/>
          <p:cNvSpPr>
            <a:spLocks noGrp="1"/>
          </p:cNvSpPr>
          <p:nvPr>
            <p:ph type="body" sz="quarter" idx="10" hasCustomPrompt="1"/>
          </p:nvPr>
        </p:nvSpPr>
        <p:spPr>
          <a:xfrm>
            <a:off x="999060" y="956202"/>
            <a:ext cx="10487597" cy="5436228"/>
          </a:xfrm>
          <a:prstGeom prst="rect">
            <a:avLst/>
          </a:prstGeom>
        </p:spPr>
        <p:txBody>
          <a:bodyPr wrap="square" lIns="0" tIns="0" rIns="0" bIns="0" anchor="ctr" anchorCtr="0">
            <a:normAutofit/>
          </a:bodyPr>
          <a:lstStyle>
            <a:lvl1pPr marL="0" indent="0" algn="r">
              <a:lnSpc>
                <a:spcPct val="85000"/>
              </a:lnSpc>
              <a:spcBef>
                <a:spcPts val="0"/>
              </a:spcBef>
              <a:buNone/>
              <a:defRPr sz="80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5" name="Text Placeholder 25"/>
          <p:cNvSpPr>
            <a:spLocks noGrp="1"/>
          </p:cNvSpPr>
          <p:nvPr>
            <p:ph type="body" sz="quarter" idx="11" hasCustomPrompt="1"/>
          </p:nvPr>
        </p:nvSpPr>
        <p:spPr>
          <a:xfrm>
            <a:off x="11991084" y="4572000"/>
            <a:ext cx="3851149" cy="872281"/>
          </a:xfrm>
          <a:prstGeom prst="rect">
            <a:avLst/>
          </a:prstGeom>
        </p:spPr>
        <p:txBody>
          <a:bodyPr wrap="square" lIns="0" tIns="0" rIns="0" bIns="0" anchor="b" anchorCtr="0">
            <a:normAutofit/>
          </a:bodyPr>
          <a:lstStyle>
            <a:lvl1pPr marL="0" indent="0" algn="l">
              <a:spcBef>
                <a:spcPts val="0"/>
              </a:spcBef>
              <a:buNone/>
              <a:defRPr sz="4800" b="0" i="1"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 BC</a:t>
            </a: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4230671" y="-414216"/>
            <a:ext cx="1615589" cy="2423383"/>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92499" y="8197313"/>
            <a:ext cx="1171863" cy="813671"/>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sp>
        <p:nvSpPr>
          <p:cNvPr id="16"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7"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spTree>
    <p:extLst>
      <p:ext uri="{BB962C8B-B14F-4D97-AF65-F5344CB8AC3E}">
        <p14:creationId xmlns:p14="http://schemas.microsoft.com/office/powerpoint/2010/main" val="1492086713"/>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es">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4236514" y="-419529"/>
            <a:ext cx="1615589" cy="2423383"/>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74898" y="1067627"/>
            <a:ext cx="1554806" cy="1332000"/>
          </a:xfrm>
          <a:prstGeom prst="rect">
            <a:avLst/>
          </a:prstGeom>
        </p:spPr>
      </p:pic>
      <p:pic>
        <p:nvPicPr>
          <p:cNvPr id="38" name="Picture 3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8210592" y="1248225"/>
            <a:ext cx="1061902" cy="909729"/>
          </a:xfrm>
          <a:prstGeom prst="rect">
            <a:avLst/>
          </a:prstGeom>
        </p:spPr>
      </p:pic>
      <p:sp>
        <p:nvSpPr>
          <p:cNvPr id="4" name="Text Placeholder 25"/>
          <p:cNvSpPr>
            <a:spLocks noGrp="1"/>
          </p:cNvSpPr>
          <p:nvPr>
            <p:ph type="body" sz="quarter" idx="10" hasCustomPrompt="1"/>
          </p:nvPr>
        </p:nvSpPr>
        <p:spPr>
          <a:xfrm>
            <a:off x="1715400" y="1599957"/>
            <a:ext cx="5554689" cy="3925164"/>
          </a:xfrm>
          <a:prstGeom prst="rect">
            <a:avLst/>
          </a:prstGeom>
        </p:spPr>
        <p:txBody>
          <a:bodyPr wrap="square" lIns="0" tIns="0" rIns="0" bIns="0" anchor="ctr" anchorCtr="0">
            <a:normAutofit/>
          </a:bodyPr>
          <a:lstStyle>
            <a:lvl1pPr marL="0" indent="0" algn="r">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34" name="Text Placeholder 25"/>
          <p:cNvSpPr>
            <a:spLocks noGrp="1"/>
          </p:cNvSpPr>
          <p:nvPr>
            <p:ph type="body" sz="quarter" idx="19" hasCustomPrompt="1"/>
          </p:nvPr>
        </p:nvSpPr>
        <p:spPr>
          <a:xfrm>
            <a:off x="8940659" y="1599957"/>
            <a:ext cx="5554689" cy="3925164"/>
          </a:xfrm>
          <a:prstGeom prst="rect">
            <a:avLst/>
          </a:prstGeom>
        </p:spPr>
        <p:txBody>
          <a:bodyPr wrap="square" lIns="0" tIns="0" rIns="0" bIns="0" anchor="ctr" anchorCtr="0">
            <a:normAutofit/>
          </a:bodyPr>
          <a:lstStyle>
            <a:lvl1pPr marL="0" indent="0" algn="l">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a:t>
            </a:r>
          </a:p>
        </p:txBody>
      </p:sp>
      <p:sp>
        <p:nvSpPr>
          <p:cNvPr id="35" name="Text Placeholder 25"/>
          <p:cNvSpPr>
            <a:spLocks noGrp="1"/>
          </p:cNvSpPr>
          <p:nvPr>
            <p:ph type="body" sz="quarter" idx="20" hasCustomPrompt="1"/>
          </p:nvPr>
        </p:nvSpPr>
        <p:spPr>
          <a:xfrm>
            <a:off x="9461046" y="5525120"/>
            <a:ext cx="3720780"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5" name="Text Placeholder 25"/>
          <p:cNvSpPr>
            <a:spLocks noGrp="1"/>
          </p:cNvSpPr>
          <p:nvPr>
            <p:ph type="body" sz="quarter" idx="11" hasCustomPrompt="1"/>
          </p:nvPr>
        </p:nvSpPr>
        <p:spPr>
          <a:xfrm>
            <a:off x="3250819" y="5525120"/>
            <a:ext cx="3690914"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42"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Calibri" charset="0"/>
                <a:ea typeface="Calibri" charset="0"/>
                <a:cs typeface="Calibri" charset="0"/>
              </a:defRPr>
            </a:lvl1pPr>
          </a:lstStyle>
          <a:p>
            <a:r>
              <a:rPr lang="en-US"/>
              <a:t>OpenAIRE @ EOSC | RDA  | Berlin | 23rd March 2018</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05006114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nalyze">
    <p:spTree>
      <p:nvGrpSpPr>
        <p:cNvPr id="1" name=""/>
        <p:cNvGrpSpPr/>
        <p:nvPr/>
      </p:nvGrpSpPr>
      <p:grpSpPr>
        <a:xfrm>
          <a:off x="0" y="0"/>
          <a:ext cx="0" cy="0"/>
          <a:chOff x="0" y="0"/>
          <a:chExt cx="0" cy="0"/>
        </a:xfrm>
      </p:grpSpPr>
      <p:grpSp>
        <p:nvGrpSpPr>
          <p:cNvPr id="35" name="Group 34"/>
          <p:cNvGrpSpPr/>
          <p:nvPr userDrawn="1"/>
        </p:nvGrpSpPr>
        <p:grpSpPr>
          <a:xfrm>
            <a:off x="4977114" y="3355141"/>
            <a:ext cx="1461541" cy="255212"/>
            <a:chOff x="4977114" y="3355141"/>
            <a:chExt cx="1461541" cy="255212"/>
          </a:xfrm>
        </p:grpSpPr>
        <p:cxnSp>
          <p:nvCxnSpPr>
            <p:cNvPr id="10" name="Straight Connector 9"/>
            <p:cNvCxnSpPr/>
            <p:nvPr userDrawn="1"/>
          </p:nvCxnSpPr>
          <p:spPr>
            <a:xfrm>
              <a:off x="4977114" y="3355141"/>
              <a:ext cx="1206329"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grpSp>
        <p:nvGrpSpPr>
          <p:cNvPr id="36" name="Group 35"/>
          <p:cNvGrpSpPr/>
          <p:nvPr userDrawn="1"/>
        </p:nvGrpSpPr>
        <p:grpSpPr>
          <a:xfrm rot="10800000" flipH="1">
            <a:off x="4963180" y="5245881"/>
            <a:ext cx="1866955" cy="657494"/>
            <a:chOff x="5150967" y="3355141"/>
            <a:chExt cx="1488828" cy="157687"/>
          </a:xfrm>
        </p:grpSpPr>
        <p:cxnSp>
          <p:nvCxnSpPr>
            <p:cNvPr id="37" name="Straight Connector 36"/>
            <p:cNvCxnSpPr/>
            <p:nvPr userDrawn="1"/>
          </p:nvCxnSpPr>
          <p:spPr>
            <a:xfrm rot="10800000" flipH="1">
              <a:off x="5150967" y="3355141"/>
              <a:ext cx="1032476"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p:cNvCxnSpPr/>
            <p:nvPr userDrawn="1"/>
          </p:nvCxnSpPr>
          <p:spPr>
            <a:xfrm rot="10800000" flipH="1" flipV="1">
              <a:off x="6183443" y="3355141"/>
              <a:ext cx="456352" cy="157687"/>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1" name="Text Placeholder 15"/>
          <p:cNvSpPr>
            <a:spLocks noGrp="1"/>
          </p:cNvSpPr>
          <p:nvPr>
            <p:ph type="body" sz="quarter" idx="27" hasCustomPrompt="1"/>
          </p:nvPr>
        </p:nvSpPr>
        <p:spPr>
          <a:xfrm>
            <a:off x="711200" y="5452946"/>
            <a:ext cx="4010702" cy="1963854"/>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a:t>
            </a:r>
          </a:p>
        </p:txBody>
      </p:sp>
      <p:sp>
        <p:nvSpPr>
          <p:cNvPr id="42" name="Text Placeholder 15"/>
          <p:cNvSpPr>
            <a:spLocks noGrp="1"/>
          </p:cNvSpPr>
          <p:nvPr>
            <p:ph type="body" sz="quarter" idx="28" hasCustomPrompt="1"/>
          </p:nvPr>
        </p:nvSpPr>
        <p:spPr>
          <a:xfrm>
            <a:off x="11399735" y="5185718"/>
            <a:ext cx="4010702" cy="2031862"/>
          </a:xfrm>
          <a:prstGeom prst="rect">
            <a:avLst/>
          </a:prstGeom>
        </p:spPr>
        <p:txBody>
          <a:bodyPr lIns="0" tIns="72000" rIns="0" bIns="0" numCol="1"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p>
        </p:txBody>
      </p:sp>
      <p:sp>
        <p:nvSpPr>
          <p:cNvPr id="43" name="Text Placeholder 15"/>
          <p:cNvSpPr>
            <a:spLocks noGrp="1"/>
          </p:cNvSpPr>
          <p:nvPr>
            <p:ph type="body" sz="quarter" idx="29" hasCustomPrompt="1"/>
          </p:nvPr>
        </p:nvSpPr>
        <p:spPr>
          <a:xfrm>
            <a:off x="11399735" y="2188518"/>
            <a:ext cx="4010702" cy="1892663"/>
          </a:xfrm>
          <a:prstGeom prst="rect">
            <a:avLst/>
          </a:prstGeom>
        </p:spPr>
        <p:txBody>
          <a:bodyPr lIns="0" tIns="72000" rIns="0" bIns="0" numCol="1" spcCol="720000" anchor="t" anchorCtr="0">
            <a:normAutofit/>
          </a:bodyPr>
          <a:lstStyle>
            <a:lvl1pPr marL="0" indent="0" algn="l">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grpSp>
        <p:nvGrpSpPr>
          <p:cNvPr id="44" name="Group 43"/>
          <p:cNvGrpSpPr/>
          <p:nvPr userDrawn="1"/>
        </p:nvGrpSpPr>
        <p:grpSpPr>
          <a:xfrm flipH="1">
            <a:off x="9317513" y="3011918"/>
            <a:ext cx="1756889" cy="941658"/>
            <a:chOff x="5435972" y="3355141"/>
            <a:chExt cx="1401055" cy="225838"/>
          </a:xfrm>
        </p:grpSpPr>
        <p:cxnSp>
          <p:nvCxnSpPr>
            <p:cNvPr id="45" name="Straight Connector 44"/>
            <p:cNvCxnSpPr/>
            <p:nvPr userDrawn="1"/>
          </p:nvCxnSpPr>
          <p:spPr>
            <a:xfrm>
              <a:off x="5435972" y="3355141"/>
              <a:ext cx="74747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46" name="Straight Connector 45"/>
            <p:cNvCxnSpPr/>
            <p:nvPr userDrawn="1"/>
          </p:nvCxnSpPr>
          <p:spPr>
            <a:xfrm rot="10800000" flipH="1" flipV="1">
              <a:off x="6183443" y="3355141"/>
              <a:ext cx="653584" cy="225838"/>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8" name="Text Placeholder 15"/>
          <p:cNvSpPr>
            <a:spLocks noGrp="1"/>
          </p:cNvSpPr>
          <p:nvPr>
            <p:ph type="body" sz="quarter" idx="30" hasCustomPrompt="1"/>
          </p:nvPr>
        </p:nvSpPr>
        <p:spPr>
          <a:xfrm>
            <a:off x="720000" y="1578919"/>
            <a:ext cx="4010703" cy="609600"/>
          </a:xfrm>
          <a:prstGeom prst="rect">
            <a:avLst/>
          </a:prstGeom>
        </p:spPr>
        <p:txBody>
          <a:bodyPr lIns="0" tIns="0" rIns="0" bIns="0" anchor="b" anchorCtr="0">
            <a:normAutofit/>
          </a:bodyPr>
          <a:lstStyle>
            <a:lvl1pPr marL="0" indent="0" algn="r">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49" name="Text Placeholder 15"/>
          <p:cNvSpPr>
            <a:spLocks noGrp="1"/>
          </p:cNvSpPr>
          <p:nvPr>
            <p:ph type="body" sz="quarter" idx="31" hasCustomPrompt="1"/>
          </p:nvPr>
        </p:nvSpPr>
        <p:spPr>
          <a:xfrm>
            <a:off x="711200" y="2188519"/>
            <a:ext cx="4010702" cy="1892662"/>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sp>
        <p:nvSpPr>
          <p:cNvPr id="50" name="Text Placeholder 15"/>
          <p:cNvSpPr>
            <a:spLocks noGrp="1"/>
          </p:cNvSpPr>
          <p:nvPr>
            <p:ph type="body" sz="quarter" idx="32" hasCustomPrompt="1"/>
          </p:nvPr>
        </p:nvSpPr>
        <p:spPr>
          <a:xfrm>
            <a:off x="720000" y="4843346"/>
            <a:ext cx="4010703" cy="609600"/>
          </a:xfrm>
          <a:prstGeom prst="rect">
            <a:avLst/>
          </a:prstGeom>
        </p:spPr>
        <p:txBody>
          <a:bodyPr lIns="0" tIns="0" rIns="0" bIns="0" anchor="b" anchorCtr="0">
            <a:normAutofit/>
          </a:bodyPr>
          <a:lstStyle>
            <a:lvl1pPr marL="0" indent="0" algn="r">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51" name="Text Placeholder 15"/>
          <p:cNvSpPr>
            <a:spLocks noGrp="1"/>
          </p:cNvSpPr>
          <p:nvPr>
            <p:ph type="body" sz="quarter" idx="33" hasCustomPrompt="1"/>
          </p:nvPr>
        </p:nvSpPr>
        <p:spPr>
          <a:xfrm>
            <a:off x="11399734" y="1578919"/>
            <a:ext cx="4010703" cy="609600"/>
          </a:xfrm>
          <a:prstGeom prst="rect">
            <a:avLst/>
          </a:prstGeom>
        </p:spPr>
        <p:txBody>
          <a:bodyPr lIns="0" tIns="0" rIns="0" bIns="0" anchor="b" anchorCtr="0">
            <a:normAutofit/>
          </a:bodyPr>
          <a:lstStyle>
            <a:lvl1pPr marL="0" indent="0" algn="l">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grpSp>
        <p:nvGrpSpPr>
          <p:cNvPr id="52" name="Group 51"/>
          <p:cNvGrpSpPr/>
          <p:nvPr userDrawn="1"/>
        </p:nvGrpSpPr>
        <p:grpSpPr>
          <a:xfrm flipH="1" flipV="1">
            <a:off x="9814139" y="5741248"/>
            <a:ext cx="1260263" cy="405551"/>
            <a:chOff x="5533392" y="3355141"/>
            <a:chExt cx="905263" cy="255212"/>
          </a:xfrm>
        </p:grpSpPr>
        <p:cxnSp>
          <p:nvCxnSpPr>
            <p:cNvPr id="53" name="Straight Connector 52"/>
            <p:cNvCxnSpPr/>
            <p:nvPr userDrawn="1"/>
          </p:nvCxnSpPr>
          <p:spPr>
            <a:xfrm flipV="1">
              <a:off x="5533392" y="3355141"/>
              <a:ext cx="65005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57" name="Text Placeholder 15"/>
          <p:cNvSpPr>
            <a:spLocks noGrp="1"/>
          </p:cNvSpPr>
          <p:nvPr>
            <p:ph type="body" sz="quarter" idx="34" hasCustomPrompt="1"/>
          </p:nvPr>
        </p:nvSpPr>
        <p:spPr>
          <a:xfrm>
            <a:off x="11399734" y="4576118"/>
            <a:ext cx="4010703" cy="609600"/>
          </a:xfrm>
          <a:prstGeom prst="rect">
            <a:avLst/>
          </a:prstGeom>
        </p:spPr>
        <p:txBody>
          <a:bodyPr lIns="0" tIns="0" rIns="0" bIns="0" anchor="b" anchorCtr="0">
            <a:normAutofit/>
          </a:bodyPr>
          <a:lstStyle>
            <a:lvl1pPr marL="0" indent="0" algn="l">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pic>
        <p:nvPicPr>
          <p:cNvPr id="61" name="Picture 6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47872" y="2701698"/>
            <a:ext cx="3258477" cy="3715808"/>
          </a:xfrm>
          <a:prstGeom prst="rect">
            <a:avLst/>
          </a:prstGeom>
        </p:spPr>
      </p:pic>
      <p:sp>
        <p:nvSpPr>
          <p:cNvPr id="28" name="Text Placeholder 25"/>
          <p:cNvSpPr>
            <a:spLocks noGrp="1"/>
          </p:cNvSpPr>
          <p:nvPr>
            <p:ph type="body" sz="quarter" idx="10" hasCustomPrompt="1"/>
          </p:nvPr>
        </p:nvSpPr>
        <p:spPr>
          <a:xfrm>
            <a:off x="711199" y="408676"/>
            <a:ext cx="14699237" cy="1051824"/>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pic>
        <p:nvPicPr>
          <p:cNvPr id="30" name="Picture 2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31" name="Picture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3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3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39" name="Picture 3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40" name="Picture 3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16752753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Blocks - Photo">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7583" y="0"/>
            <a:ext cx="4628417" cy="9155111"/>
          </a:xfrm>
          <a:prstGeom prst="rect">
            <a:avLst/>
          </a:prstGeom>
        </p:spPr>
      </p:pic>
      <p:sp>
        <p:nvSpPr>
          <p:cNvPr id="5" name="Text Placeholder 25"/>
          <p:cNvSpPr>
            <a:spLocks noGrp="1"/>
          </p:cNvSpPr>
          <p:nvPr>
            <p:ph type="body" sz="quarter" idx="10" hasCustomPrompt="1"/>
          </p:nvPr>
        </p:nvSpPr>
        <p:spPr>
          <a:xfrm>
            <a:off x="711200" y="552085"/>
            <a:ext cx="10210800" cy="908415"/>
          </a:xfrm>
          <a:prstGeom prst="rect">
            <a:avLst/>
          </a:prstGeom>
        </p:spPr>
        <p:txBody>
          <a:bodyPr wrap="square" lIns="0" tIns="0" rIns="0" bIns="0" anchor="b" anchorCtr="0">
            <a:noAutofit/>
          </a:bodyPr>
          <a:lstStyle>
            <a:lvl1pPr marL="0" indent="0" algn="l">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19" name="Rectangle 18"/>
          <p:cNvSpPr/>
          <p:nvPr userDrawn="1"/>
        </p:nvSpPr>
        <p:spPr>
          <a:xfrm>
            <a:off x="11627582" y="-1"/>
            <a:ext cx="4689798" cy="914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7" name="Text Placeholder 15"/>
          <p:cNvSpPr>
            <a:spLocks noGrp="1"/>
          </p:cNvSpPr>
          <p:nvPr>
            <p:ph type="body" sz="quarter" idx="27" hasCustomPrompt="1"/>
          </p:nvPr>
        </p:nvSpPr>
        <p:spPr>
          <a:xfrm>
            <a:off x="711201"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sp>
        <p:nvSpPr>
          <p:cNvPr id="33" name="Text Placeholder 15"/>
          <p:cNvSpPr>
            <a:spLocks noGrp="1"/>
          </p:cNvSpPr>
          <p:nvPr>
            <p:ph type="body" sz="quarter" idx="28" hasCustomPrompt="1"/>
          </p:nvPr>
        </p:nvSpPr>
        <p:spPr>
          <a:xfrm>
            <a:off x="6070600"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a:t>
            </a:r>
          </a:p>
        </p:txBody>
      </p:sp>
      <p:sp>
        <p:nvSpPr>
          <p:cNvPr id="9" name="Rectangle 8"/>
          <p:cNvSpPr/>
          <p:nvPr userDrawn="1"/>
        </p:nvSpPr>
        <p:spPr>
          <a:xfrm>
            <a:off x="711200" y="2082800"/>
            <a:ext cx="485140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Rectangle 37"/>
          <p:cNvSpPr/>
          <p:nvPr userDrawn="1"/>
        </p:nvSpPr>
        <p:spPr>
          <a:xfrm>
            <a:off x="6070599" y="2082800"/>
            <a:ext cx="485140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9" name="Rectangle 38"/>
          <p:cNvSpPr/>
          <p:nvPr userDrawn="1"/>
        </p:nvSpPr>
        <p:spPr>
          <a:xfrm>
            <a:off x="711200" y="4578991"/>
            <a:ext cx="4851401" cy="84449"/>
          </a:xfrm>
          <a:prstGeom prst="rect">
            <a:avLst/>
          </a:prstGeom>
          <a:solidFill>
            <a:schemeClr val="accent1">
              <a:lumMod val="60000"/>
              <a:lumOff val="40000"/>
            </a:schemeClr>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0" name="Rectangle 39"/>
          <p:cNvSpPr/>
          <p:nvPr userDrawn="1"/>
        </p:nvSpPr>
        <p:spPr>
          <a:xfrm>
            <a:off x="6070599" y="4578991"/>
            <a:ext cx="4851401" cy="84449"/>
          </a:xfrm>
          <a:prstGeom prst="rect">
            <a:avLst/>
          </a:prstGeom>
          <a:solidFill>
            <a:schemeClr val="accent6"/>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Text Placeholder 15"/>
          <p:cNvSpPr>
            <a:spLocks noGrp="1"/>
          </p:cNvSpPr>
          <p:nvPr>
            <p:ph type="body" sz="quarter" idx="29" hasCustomPrompt="1"/>
          </p:nvPr>
        </p:nvSpPr>
        <p:spPr>
          <a:xfrm>
            <a:off x="711201"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Ι</a:t>
            </a:r>
            <a:r>
              <a:rPr lang="en-US" dirty="0" err="1"/>
              <a:t>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ligula </a:t>
            </a:r>
            <a:r>
              <a:rPr lang="en-US" dirty="0" err="1"/>
              <a:t>eget</a:t>
            </a:r>
            <a:r>
              <a:rPr lang="en-US" dirty="0"/>
              <a:t> dolor. </a:t>
            </a:r>
          </a:p>
        </p:txBody>
      </p:sp>
      <p:sp>
        <p:nvSpPr>
          <p:cNvPr id="42" name="Text Placeholder 15"/>
          <p:cNvSpPr>
            <a:spLocks noGrp="1"/>
          </p:cNvSpPr>
          <p:nvPr>
            <p:ph type="body" sz="quarter" idx="30" hasCustomPrompt="1"/>
          </p:nvPr>
        </p:nvSpPr>
        <p:spPr>
          <a:xfrm>
            <a:off x="6070600"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dolor.</a:t>
            </a:r>
            <a:r>
              <a:rPr lang="el-GR" dirty="0"/>
              <a:t> </a:t>
            </a:r>
            <a:r>
              <a:rPr lang="en-US" dirty="0" err="1"/>
              <a:t>ipsum</a:t>
            </a:r>
            <a:r>
              <a:rPr lang="en-US" dirty="0"/>
              <a:t> </a:t>
            </a:r>
          </a:p>
        </p:txBody>
      </p:sp>
      <p:sp>
        <p:nvSpPr>
          <p:cNvPr id="45" name="Footer Placeholder 9"/>
          <p:cNvSpPr>
            <a:spLocks noGrp="1"/>
          </p:cNvSpPr>
          <p:nvPr>
            <p:ph type="ftr" sz="quarter" idx="18"/>
          </p:nvPr>
        </p:nvSpPr>
        <p:spPr>
          <a:xfrm>
            <a:off x="4506556" y="8574271"/>
            <a:ext cx="8290521" cy="314045"/>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1"/>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20" name="Slide Number Placeholder 2"/>
          <p:cNvSpPr>
            <a:spLocks noGrp="1"/>
          </p:cNvSpPr>
          <p:nvPr>
            <p:ph type="sldNum" sz="quarter" idx="4"/>
          </p:nvPr>
        </p:nvSpPr>
        <p:spPr>
          <a:xfrm>
            <a:off x="15571303" y="8602293"/>
            <a:ext cx="508000" cy="376237"/>
          </a:xfrm>
          <a:prstGeom prst="rect">
            <a:avLst/>
          </a:prstGeom>
        </p:spPr>
        <p:txBody>
          <a:bodyPr vert="horz" lIns="91440" tIns="45720" rIns="91440" bIns="45720" rtlCol="0" anchor="ctr"/>
          <a:lstStyle>
            <a:lvl1pPr algn="r">
              <a:defRPr sz="1600" b="0" i="0">
                <a:solidFill>
                  <a:schemeClr val="bg1"/>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1" name="Pictur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621002971"/>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- 3</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933732"/>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5861934" y="1933732"/>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11012668" y="1933732"/>
            <a:ext cx="4532131"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2" name="Rectangle 41"/>
          <p:cNvSpPr/>
          <p:nvPr userDrawn="1"/>
        </p:nvSpPr>
        <p:spPr>
          <a:xfrm>
            <a:off x="711200" y="7000354"/>
            <a:ext cx="453213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5861934" y="6999710"/>
            <a:ext cx="453213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11012668" y="6999709"/>
            <a:ext cx="4532131"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8" name="Text Placeholder 15"/>
          <p:cNvSpPr>
            <a:spLocks noGrp="1"/>
          </p:cNvSpPr>
          <p:nvPr>
            <p:ph type="body" sz="quarter" idx="27" hasCustomPrompt="1"/>
          </p:nvPr>
        </p:nvSpPr>
        <p:spPr>
          <a:xfrm>
            <a:off x="711201"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49" name="Text Placeholder 25"/>
          <p:cNvSpPr>
            <a:spLocks noGrp="1"/>
          </p:cNvSpPr>
          <p:nvPr>
            <p:ph type="body" sz="quarter" idx="28" hasCustomPrompt="1"/>
          </p:nvPr>
        </p:nvSpPr>
        <p:spPr>
          <a:xfrm>
            <a:off x="711200"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0" name="Text Placeholder 15"/>
          <p:cNvSpPr>
            <a:spLocks noGrp="1"/>
          </p:cNvSpPr>
          <p:nvPr>
            <p:ph type="body" sz="quarter" idx="29" hasCustomPrompt="1"/>
          </p:nvPr>
        </p:nvSpPr>
        <p:spPr>
          <a:xfrm>
            <a:off x="5861934"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5861933"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sp>
        <p:nvSpPr>
          <p:cNvPr id="52" name="Text Placeholder 15"/>
          <p:cNvSpPr>
            <a:spLocks noGrp="1"/>
          </p:cNvSpPr>
          <p:nvPr>
            <p:ph type="body" sz="quarter" idx="31" hasCustomPrompt="1"/>
          </p:nvPr>
        </p:nvSpPr>
        <p:spPr>
          <a:xfrm>
            <a:off x="11012669"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11012668"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3</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957436715"/>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a:t>
            </a:r>
            <a:r>
              <a:rPr lang="en-US" dirty="0"/>
              <a:t>2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6" name="Rectangle 35"/>
          <p:cNvSpPr/>
          <p:nvPr userDrawn="1"/>
        </p:nvSpPr>
        <p:spPr>
          <a:xfrm>
            <a:off x="711200" y="1933731"/>
            <a:ext cx="7200000"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8354543" y="1933732"/>
            <a:ext cx="7200000"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711200" y="6999709"/>
            <a:ext cx="7200000"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8354543" y="6999709"/>
            <a:ext cx="7200000"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0" name="Text Placeholder 15"/>
          <p:cNvSpPr>
            <a:spLocks noGrp="1"/>
          </p:cNvSpPr>
          <p:nvPr>
            <p:ph type="body" sz="quarter" idx="29" hasCustomPrompt="1"/>
          </p:nvPr>
        </p:nvSpPr>
        <p:spPr>
          <a:xfrm>
            <a:off x="711200" y="3229337"/>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711199" y="2430865"/>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2" name="Text Placeholder 15"/>
          <p:cNvSpPr>
            <a:spLocks noGrp="1"/>
          </p:cNvSpPr>
          <p:nvPr>
            <p:ph type="body" sz="quarter" idx="31" hasCustomPrompt="1"/>
          </p:nvPr>
        </p:nvSpPr>
        <p:spPr>
          <a:xfrm>
            <a:off x="8354544" y="3229338"/>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8354543" y="2430866"/>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1427" y="324738"/>
            <a:ext cx="16234573" cy="9145935"/>
          </a:xfrm>
          <a:prstGeom prst="rect">
            <a:avLst/>
          </a:prstGeom>
        </p:spPr>
      </p:pic>
      <p:sp>
        <p:nvSpPr>
          <p:cNvPr id="26" name="Text Placeholder 25"/>
          <p:cNvSpPr>
            <a:spLocks noGrp="1"/>
          </p:cNvSpPr>
          <p:nvPr>
            <p:ph type="body" sz="quarter" idx="10" hasCustomPrompt="1"/>
          </p:nvPr>
        </p:nvSpPr>
        <p:spPr>
          <a:xfrm>
            <a:off x="2476500" y="2590647"/>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9" name="Text Placeholder 25"/>
          <p:cNvSpPr>
            <a:spLocks noGrp="1"/>
          </p:cNvSpPr>
          <p:nvPr>
            <p:ph type="body" sz="quarter" idx="11" hasCustomPrompt="1"/>
          </p:nvPr>
        </p:nvSpPr>
        <p:spPr>
          <a:xfrm>
            <a:off x="2476500" y="53558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40" name="Text Placeholder 39"/>
          <p:cNvSpPr>
            <a:spLocks noGrp="1"/>
          </p:cNvSpPr>
          <p:nvPr>
            <p:ph type="body" sz="quarter" idx="16" hasCustomPrompt="1"/>
          </p:nvPr>
        </p:nvSpPr>
        <p:spPr>
          <a:xfrm>
            <a:off x="4176060" y="1387791"/>
            <a:ext cx="7901640" cy="492443"/>
          </a:xfrm>
          <a:prstGeom prst="rect">
            <a:avLst/>
          </a:prstGeom>
          <a:noFill/>
          <a:ln>
            <a:noFill/>
          </a:ln>
        </p:spPr>
        <p:txBody>
          <a:bodyPr vert="horz" wrap="square" lIns="0" tIns="0" rIns="0" bIns="0" anchor="b" anchorCtr="1">
            <a:spAutoFit/>
          </a:bodyPr>
          <a:lstStyle>
            <a:lvl1pPr marL="0" indent="0" algn="r">
              <a:buNone/>
              <a:defRPr sz="32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42" name="Text Placeholder 39"/>
          <p:cNvSpPr>
            <a:spLocks noGrp="1"/>
          </p:cNvSpPr>
          <p:nvPr>
            <p:ph type="body" sz="quarter" idx="17" hasCustomPrompt="1"/>
          </p:nvPr>
        </p:nvSpPr>
        <p:spPr>
          <a:xfrm>
            <a:off x="4176060" y="1880235"/>
            <a:ext cx="7901640" cy="528794"/>
          </a:xfrm>
          <a:prstGeom prst="rect">
            <a:avLst/>
          </a:prstGeom>
          <a:noFill/>
          <a:ln>
            <a:noFill/>
          </a:ln>
        </p:spPr>
        <p:txBody>
          <a:bodyPr vert="horz" wrap="square" lIns="0" tIns="36000" rIns="0" bIns="0" anchor="t" anchorCtr="1">
            <a:spAutoFit/>
          </a:bodyPr>
          <a:lstStyle>
            <a:lvl1pPr marL="0" indent="0" algn="ctr">
              <a:buNone/>
              <a:defRPr sz="32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43160" y="374218"/>
            <a:ext cx="967440" cy="967440"/>
          </a:xfrm>
          <a:prstGeom prst="rect">
            <a:avLst/>
          </a:prstGeom>
        </p:spPr>
      </p:pic>
      <p:sp>
        <p:nvSpPr>
          <p:cNvPr id="51" name="Footer Placeholder 9"/>
          <p:cNvSpPr>
            <a:spLocks noGrp="1"/>
          </p:cNvSpPr>
          <p:nvPr>
            <p:ph type="ftr" sz="quarter" idx="18"/>
          </p:nvPr>
        </p:nvSpPr>
        <p:spPr>
          <a:xfrm>
            <a:off x="4831589" y="8416031"/>
            <a:ext cx="6890089"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000" b="0" i="0" spc="0">
                <a:solidFill>
                  <a:schemeClr val="bg2">
                    <a:lumMod val="50000"/>
                  </a:schemeClr>
                </a:solidFill>
                <a:latin typeface="Arial" panose="020B0604020202020204" pitchFamily="34" charset="0"/>
                <a:ea typeface="Open Sans Light" charset="0"/>
                <a:cs typeface="Arial" panose="020B0604020202020204" pitchFamily="34" charset="0"/>
              </a:defRPr>
            </a:lvl1pPr>
          </a:lstStyle>
          <a:p>
            <a:r>
              <a:rPr lang="it-IT" dirty="0">
                <a:solidFill>
                  <a:srgbClr val="000000"/>
                </a:solidFill>
              </a:rPr>
              <a:t>Università di Pisa, Corso di didattica trasversale (LABCD5) “Curare e conservare il dato per la ricerca” – 18 </a:t>
            </a:r>
            <a:r>
              <a:rPr lang="it-IT" dirty="0" err="1">
                <a:solidFill>
                  <a:srgbClr val="000000"/>
                </a:solidFill>
              </a:rPr>
              <a:t>Dic</a:t>
            </a:r>
            <a:r>
              <a:rPr lang="it-IT" dirty="0">
                <a:solidFill>
                  <a:srgbClr val="000000"/>
                </a:solidFill>
              </a:rPr>
              <a:t> 2018</a:t>
            </a:r>
            <a:endParaRPr lang="en-US" dirty="0">
              <a:solidFill>
                <a:srgbClr val="000000"/>
              </a:solidFill>
            </a:endParaRP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19" name="Picture 18"/>
          <p:cNvPicPr>
            <a:picLocks noChangeAspect="1"/>
          </p:cNvPicPr>
          <p:nvPr userDrawn="1"/>
        </p:nvPicPr>
        <p:blipFill>
          <a:blip r:embed="rId6"/>
          <a:stretch>
            <a:fillRect/>
          </a:stretch>
        </p:blipFill>
        <p:spPr>
          <a:xfrm>
            <a:off x="14724879" y="8496329"/>
            <a:ext cx="703862" cy="252000"/>
          </a:xfrm>
          <a:prstGeom prst="rect">
            <a:avLst/>
          </a:prstGeom>
        </p:spPr>
      </p:pic>
      <p:pic>
        <p:nvPicPr>
          <p:cNvPr id="20" name="Picture 19"/>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790399975"/>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22774"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- 6</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760109"/>
            <a:ext cx="7198081" cy="15266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8366599" y="1760109"/>
            <a:ext cx="7198081" cy="15266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48" name="Text Placeholder 15"/>
          <p:cNvSpPr>
            <a:spLocks noGrp="1"/>
          </p:cNvSpPr>
          <p:nvPr>
            <p:ph type="body" sz="quarter" idx="27" hasCustomPrompt="1"/>
          </p:nvPr>
        </p:nvSpPr>
        <p:spPr>
          <a:xfrm>
            <a:off x="711200" y="2591412"/>
            <a:ext cx="7198079" cy="148156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49" name="Text Placeholder 25"/>
          <p:cNvSpPr>
            <a:spLocks noGrp="1"/>
          </p:cNvSpPr>
          <p:nvPr>
            <p:ph type="body" sz="quarter" idx="28" hasCustomPrompt="1"/>
          </p:nvPr>
        </p:nvSpPr>
        <p:spPr>
          <a:xfrm>
            <a:off x="711200" y="1940109"/>
            <a:ext cx="7198082" cy="566857"/>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23" name="Text Placeholder 15"/>
          <p:cNvSpPr>
            <a:spLocks noGrp="1"/>
          </p:cNvSpPr>
          <p:nvPr>
            <p:ph type="body" sz="quarter" idx="29" hasCustomPrompt="1"/>
          </p:nvPr>
        </p:nvSpPr>
        <p:spPr>
          <a:xfrm>
            <a:off x="8366599" y="2591412"/>
            <a:ext cx="7198079" cy="148156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24" name="Text Placeholder 25"/>
          <p:cNvSpPr>
            <a:spLocks noGrp="1"/>
          </p:cNvSpPr>
          <p:nvPr>
            <p:ph type="body" sz="quarter" idx="30" hasCustomPrompt="1"/>
          </p:nvPr>
        </p:nvSpPr>
        <p:spPr>
          <a:xfrm>
            <a:off x="8366599" y="1940109"/>
            <a:ext cx="7198082" cy="566857"/>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2</a:t>
            </a:r>
            <a:endParaRPr lang="en-US" dirty="0"/>
          </a:p>
        </p:txBody>
      </p:sp>
      <p:sp>
        <p:nvSpPr>
          <p:cNvPr id="45" name="Rectangle 44"/>
          <p:cNvSpPr/>
          <p:nvPr userDrawn="1"/>
        </p:nvSpPr>
        <p:spPr>
          <a:xfrm>
            <a:off x="711200" y="4841820"/>
            <a:ext cx="7198081" cy="15266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6" name="Rectangle 45"/>
          <p:cNvSpPr/>
          <p:nvPr userDrawn="1"/>
        </p:nvSpPr>
        <p:spPr>
          <a:xfrm>
            <a:off x="8366599" y="4841820"/>
            <a:ext cx="7198081" cy="15266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7" name="Text Placeholder 15"/>
          <p:cNvSpPr>
            <a:spLocks noGrp="1"/>
          </p:cNvSpPr>
          <p:nvPr>
            <p:ph type="body" sz="quarter" idx="33" hasCustomPrompt="1"/>
          </p:nvPr>
        </p:nvSpPr>
        <p:spPr>
          <a:xfrm>
            <a:off x="711200" y="5673123"/>
            <a:ext cx="7198079" cy="148156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58" name="Text Placeholder 25"/>
          <p:cNvSpPr>
            <a:spLocks noGrp="1"/>
          </p:cNvSpPr>
          <p:nvPr>
            <p:ph type="body" sz="quarter" idx="34" hasCustomPrompt="1"/>
          </p:nvPr>
        </p:nvSpPr>
        <p:spPr>
          <a:xfrm>
            <a:off x="711200" y="5021820"/>
            <a:ext cx="7198082" cy="566857"/>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4</a:t>
            </a:r>
            <a:endParaRPr lang="en-US" dirty="0"/>
          </a:p>
        </p:txBody>
      </p:sp>
      <p:sp>
        <p:nvSpPr>
          <p:cNvPr id="59" name="Text Placeholder 15"/>
          <p:cNvSpPr>
            <a:spLocks noGrp="1"/>
          </p:cNvSpPr>
          <p:nvPr>
            <p:ph type="body" sz="quarter" idx="35" hasCustomPrompt="1"/>
          </p:nvPr>
        </p:nvSpPr>
        <p:spPr>
          <a:xfrm>
            <a:off x="8366599" y="5673123"/>
            <a:ext cx="7198079" cy="148156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60" name="Text Placeholder 25"/>
          <p:cNvSpPr>
            <a:spLocks noGrp="1"/>
          </p:cNvSpPr>
          <p:nvPr>
            <p:ph type="body" sz="quarter" idx="36" hasCustomPrompt="1"/>
          </p:nvPr>
        </p:nvSpPr>
        <p:spPr>
          <a:xfrm>
            <a:off x="8366599" y="5021820"/>
            <a:ext cx="7198082" cy="566857"/>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5</a:t>
            </a:r>
            <a:endParaRPr lang="en-US" dirty="0"/>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33" name="Picture 3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4" name="Picture 3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119016289"/>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61515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1240407" y="4309135"/>
            <a:ext cx="3119156"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12244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475952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47677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8331081"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8339301"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2" name="Text Placeholder 15"/>
          <p:cNvSpPr>
            <a:spLocks noGrp="1"/>
          </p:cNvSpPr>
          <p:nvPr>
            <p:ph type="body" sz="quarter" idx="30" hasCustomPrompt="1"/>
          </p:nvPr>
        </p:nvSpPr>
        <p:spPr>
          <a:xfrm>
            <a:off x="1184294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23" name="Text Placeholder 15"/>
          <p:cNvSpPr>
            <a:spLocks noGrp="1"/>
          </p:cNvSpPr>
          <p:nvPr>
            <p:ph type="body" sz="quarter" idx="31" hasCustomPrompt="1"/>
          </p:nvPr>
        </p:nvSpPr>
        <p:spPr>
          <a:xfrm>
            <a:off x="1185116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Ε</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a:t>
            </a:r>
          </a:p>
        </p:txBody>
      </p:sp>
      <p:sp>
        <p:nvSpPr>
          <p:cNvPr id="24" name="Picture Placeholder 34"/>
          <p:cNvSpPr>
            <a:spLocks noGrp="1" noChangeAspect="1"/>
          </p:cNvSpPr>
          <p:nvPr>
            <p:ph type="pic" sz="quarter" idx="32" hasCustomPrompt="1"/>
          </p:nvPr>
        </p:nvSpPr>
        <p:spPr>
          <a:xfrm>
            <a:off x="515845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873001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6" name="Picture Placeholder 34"/>
          <p:cNvSpPr>
            <a:spLocks noGrp="1" noChangeAspect="1"/>
          </p:cNvSpPr>
          <p:nvPr>
            <p:ph type="pic" sz="quarter" idx="34" hasCustomPrompt="1"/>
          </p:nvPr>
        </p:nvSpPr>
        <p:spPr>
          <a:xfrm>
            <a:off x="1224187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4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93634573"/>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3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752148"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833301" y="4637371"/>
            <a:ext cx="4392000" cy="507490"/>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825319" y="5147071"/>
            <a:ext cx="4392000" cy="2597964"/>
          </a:xfrm>
          <a:prstGeom prst="rect">
            <a:avLst/>
          </a:prstGeom>
        </p:spPr>
        <p:txBody>
          <a:bodyPr lIns="0" tIns="72000" rIns="0" bIns="0" numCol="1" spcCol="450000" anchor="t" anchorCtr="0">
            <a:normAutofit/>
          </a:bodyPr>
          <a:lstStyle>
            <a:lvl1pPr marL="0" indent="0" algn="ctr">
              <a:buNone/>
              <a:defRPr sz="28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6018490"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6018490"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11124998"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11124998"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4" name="Picture Placeholder 34"/>
          <p:cNvSpPr>
            <a:spLocks noGrp="1" noChangeAspect="1"/>
          </p:cNvSpPr>
          <p:nvPr>
            <p:ph type="pic" sz="quarter" idx="32" hasCustomPrompt="1"/>
          </p:nvPr>
        </p:nvSpPr>
        <p:spPr>
          <a:xfrm>
            <a:off x="6938369"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12044877"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a:t>
            </a:r>
            <a:r>
              <a:rPr lang="en-US" dirty="0"/>
              <a:t>3</a:t>
            </a:r>
            <a:r>
              <a:rPr lang="el-GR" dirty="0"/>
              <a:t>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Photos - List">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93988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4" name="Text Placeholder 15"/>
          <p:cNvSpPr>
            <a:spLocks noGrp="1"/>
          </p:cNvSpPr>
          <p:nvPr>
            <p:ph type="body" sz="quarter" idx="25" hasCustomPrompt="1"/>
          </p:nvPr>
        </p:nvSpPr>
        <p:spPr>
          <a:xfrm>
            <a:off x="68508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27" name="Text Placeholder 25"/>
          <p:cNvSpPr>
            <a:spLocks noGrp="1"/>
          </p:cNvSpPr>
          <p:nvPr>
            <p:ph type="body" sz="quarter" idx="10" hasCustomPrompt="1"/>
          </p:nvPr>
        </p:nvSpPr>
        <p:spPr>
          <a:xfrm>
            <a:off x="711199" y="453133"/>
            <a:ext cx="14752577" cy="10073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5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2" name="Picture Placeholder 34"/>
          <p:cNvSpPr>
            <a:spLocks noGrp="1" noChangeAspect="1"/>
          </p:cNvSpPr>
          <p:nvPr>
            <p:ph type="pic" sz="quarter" idx="32" hasCustomPrompt="1"/>
          </p:nvPr>
        </p:nvSpPr>
        <p:spPr>
          <a:xfrm>
            <a:off x="403032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4" name="Picture Placeholder 34"/>
          <p:cNvSpPr>
            <a:spLocks noGrp="1" noChangeAspect="1"/>
          </p:cNvSpPr>
          <p:nvPr>
            <p:ph type="pic" sz="quarter" idx="33" hasCustomPrompt="1"/>
          </p:nvPr>
        </p:nvSpPr>
        <p:spPr>
          <a:xfrm>
            <a:off x="7120613"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5" name="Picture Placeholder 34"/>
          <p:cNvSpPr>
            <a:spLocks noGrp="1" noChangeAspect="1"/>
          </p:cNvSpPr>
          <p:nvPr>
            <p:ph type="pic" sz="quarter" idx="34" hasCustomPrompt="1"/>
          </p:nvPr>
        </p:nvSpPr>
        <p:spPr>
          <a:xfrm>
            <a:off x="10216766"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6" name="Picture Placeholder 34"/>
          <p:cNvSpPr>
            <a:spLocks noGrp="1" noChangeAspect="1"/>
          </p:cNvSpPr>
          <p:nvPr>
            <p:ph type="pic" sz="quarter" idx="35" hasCustomPrompt="1"/>
          </p:nvPr>
        </p:nvSpPr>
        <p:spPr>
          <a:xfrm>
            <a:off x="13301345" y="1869051"/>
            <a:ext cx="1919357"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8" name="Text Placeholder 15"/>
          <p:cNvSpPr>
            <a:spLocks noGrp="1"/>
          </p:cNvSpPr>
          <p:nvPr>
            <p:ph type="body" sz="quarter" idx="36" hasCustomPrompt="1"/>
          </p:nvPr>
        </p:nvSpPr>
        <p:spPr>
          <a:xfrm>
            <a:off x="377552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39" name="Text Placeholder 15"/>
          <p:cNvSpPr>
            <a:spLocks noGrp="1"/>
          </p:cNvSpPr>
          <p:nvPr>
            <p:ph type="body" sz="quarter" idx="37" hasCustomPrompt="1"/>
          </p:nvPr>
        </p:nvSpPr>
        <p:spPr>
          <a:xfrm>
            <a:off x="687753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0" name="Text Placeholder 15"/>
          <p:cNvSpPr>
            <a:spLocks noGrp="1"/>
          </p:cNvSpPr>
          <p:nvPr>
            <p:ph type="body" sz="quarter" idx="38" hasCustomPrompt="1"/>
          </p:nvPr>
        </p:nvSpPr>
        <p:spPr>
          <a:xfrm>
            <a:off x="996797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1" name="Text Placeholder 15"/>
          <p:cNvSpPr>
            <a:spLocks noGrp="1"/>
          </p:cNvSpPr>
          <p:nvPr>
            <p:ph type="body" sz="quarter" idx="39" hasCustomPrompt="1"/>
          </p:nvPr>
        </p:nvSpPr>
        <p:spPr>
          <a:xfrm>
            <a:off x="1305841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cxnSp>
        <p:nvCxnSpPr>
          <p:cNvPr id="6" name="Straight Connector 5"/>
          <p:cNvCxnSpPr/>
          <p:nvPr userDrawn="1"/>
        </p:nvCxnSpPr>
        <p:spPr>
          <a:xfrm>
            <a:off x="3483980"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2" name="Straight Connector 41"/>
          <p:cNvCxnSpPr/>
          <p:nvPr userDrawn="1"/>
        </p:nvCxnSpPr>
        <p:spPr>
          <a:xfrm>
            <a:off x="657442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3" name="Straight Connector 42"/>
          <p:cNvCxnSpPr/>
          <p:nvPr userDrawn="1"/>
        </p:nvCxnSpPr>
        <p:spPr>
          <a:xfrm>
            <a:off x="966486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4" name="Straight Connector 43"/>
          <p:cNvCxnSpPr/>
          <p:nvPr userDrawn="1"/>
        </p:nvCxnSpPr>
        <p:spPr>
          <a:xfrm>
            <a:off x="1277845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49"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25" name="Pictur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6" name="Picture 2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037446991"/>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Photos - Text">
    <p:spTree>
      <p:nvGrpSpPr>
        <p:cNvPr id="1" name=""/>
        <p:cNvGrpSpPr/>
        <p:nvPr/>
      </p:nvGrpSpPr>
      <p:grpSpPr>
        <a:xfrm>
          <a:off x="0" y="0"/>
          <a:ext cx="0" cy="0"/>
          <a:chOff x="0" y="0"/>
          <a:chExt cx="0" cy="0"/>
        </a:xfrm>
      </p:grpSpPr>
      <p:sp>
        <p:nvSpPr>
          <p:cNvPr id="56" name="Rectangle 55"/>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Picture Placeholder 34"/>
          <p:cNvSpPr>
            <a:spLocks noGrp="1" noChangeAspect="1"/>
          </p:cNvSpPr>
          <p:nvPr>
            <p:ph type="pic" sz="quarter" idx="15" hasCustomPrompt="1"/>
          </p:nvPr>
        </p:nvSpPr>
        <p:spPr>
          <a:xfrm>
            <a:off x="741412"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2314936" y="1912398"/>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2314936"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27" name="Text Placeholder 25"/>
          <p:cNvSpPr>
            <a:spLocks noGrp="1"/>
          </p:cNvSpPr>
          <p:nvPr>
            <p:ph type="body" sz="quarter" idx="10" hasCustomPrompt="1"/>
          </p:nvPr>
        </p:nvSpPr>
        <p:spPr>
          <a:xfrm>
            <a:off x="711199" y="524933"/>
            <a:ext cx="14303103" cy="935567"/>
          </a:xfrm>
          <a:prstGeom prst="rect">
            <a:avLst/>
          </a:prstGeom>
        </p:spPr>
        <p:txBody>
          <a:bodyPr wrap="square" lIns="0" tIns="0" rIns="0" bIns="0" anchor="ctr" anchorCtr="0">
            <a:normAutofit/>
          </a:bodyPr>
          <a:lstStyle>
            <a:lvl1pPr marL="0" indent="0" algn="l">
              <a:lnSpc>
                <a:spcPct val="85000"/>
              </a:lnSpc>
              <a:spcBef>
                <a:spcPts val="0"/>
              </a:spcBef>
              <a:buNone/>
              <a:defRPr sz="4400" b="1" i="0" spc="-150" baseline="0">
                <a:solidFill>
                  <a:schemeClr val="bg1"/>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6 </a:t>
            </a:r>
            <a:r>
              <a:rPr lang="en-US" dirty="0"/>
              <a:t>Images,</a:t>
            </a:r>
            <a:r>
              <a:rPr lang="el-GR" dirty="0"/>
              <a:t> </a:t>
            </a:r>
            <a:r>
              <a:rPr lang="en-US" dirty="0"/>
              <a:t>2 Columns</a:t>
            </a:r>
          </a:p>
        </p:txBody>
      </p:sp>
      <p:sp>
        <p:nvSpPr>
          <p:cNvPr id="28" name="Rectangle 27"/>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Picture Placeholder 34"/>
          <p:cNvSpPr>
            <a:spLocks noGrp="1" noChangeAspect="1"/>
          </p:cNvSpPr>
          <p:nvPr>
            <p:ph type="pic" sz="quarter" idx="26" hasCustomPrompt="1"/>
          </p:nvPr>
        </p:nvSpPr>
        <p:spPr>
          <a:xfrm>
            <a:off x="741412"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2" name="Text Placeholder 15"/>
          <p:cNvSpPr>
            <a:spLocks noGrp="1"/>
          </p:cNvSpPr>
          <p:nvPr>
            <p:ph type="body" sz="quarter" idx="27" hasCustomPrompt="1"/>
          </p:nvPr>
        </p:nvSpPr>
        <p:spPr>
          <a:xfrm>
            <a:off x="2314936"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43" name="Text Placeholder 15"/>
          <p:cNvSpPr>
            <a:spLocks noGrp="1"/>
          </p:cNvSpPr>
          <p:nvPr>
            <p:ph type="body" sz="quarter" idx="28" hasCustomPrompt="1"/>
          </p:nvPr>
        </p:nvSpPr>
        <p:spPr>
          <a:xfrm>
            <a:off x="2314936"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4" name="Picture Placeholder 34"/>
          <p:cNvSpPr>
            <a:spLocks noGrp="1" noChangeAspect="1"/>
          </p:cNvSpPr>
          <p:nvPr>
            <p:ph type="pic" sz="quarter" idx="29" hasCustomPrompt="1"/>
          </p:nvPr>
        </p:nvSpPr>
        <p:spPr>
          <a:xfrm>
            <a:off x="741412"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5" name="Text Placeholder 15"/>
          <p:cNvSpPr>
            <a:spLocks noGrp="1"/>
          </p:cNvSpPr>
          <p:nvPr>
            <p:ph type="body" sz="quarter" idx="30" hasCustomPrompt="1"/>
          </p:nvPr>
        </p:nvSpPr>
        <p:spPr>
          <a:xfrm>
            <a:off x="2314936"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46" name="Text Placeholder 15"/>
          <p:cNvSpPr>
            <a:spLocks noGrp="1"/>
          </p:cNvSpPr>
          <p:nvPr>
            <p:ph type="body" sz="quarter" idx="31" hasCustomPrompt="1"/>
          </p:nvPr>
        </p:nvSpPr>
        <p:spPr>
          <a:xfrm>
            <a:off x="2314936" y="6309802"/>
            <a:ext cx="5312780" cy="110699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7" name="Picture Placeholder 34"/>
          <p:cNvSpPr>
            <a:spLocks noGrp="1" noChangeAspect="1"/>
          </p:cNvSpPr>
          <p:nvPr>
            <p:ph type="pic" sz="quarter" idx="32" hasCustomPrompt="1"/>
          </p:nvPr>
        </p:nvSpPr>
        <p:spPr>
          <a:xfrm>
            <a:off x="8128000"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8" name="Text Placeholder 15"/>
          <p:cNvSpPr>
            <a:spLocks noGrp="1"/>
          </p:cNvSpPr>
          <p:nvPr>
            <p:ph type="body" sz="quarter" idx="33" hasCustomPrompt="1"/>
          </p:nvPr>
        </p:nvSpPr>
        <p:spPr>
          <a:xfrm>
            <a:off x="9701524" y="1912398"/>
            <a:ext cx="5312779" cy="415239"/>
          </a:xfrm>
          <a:prstGeom prst="rect">
            <a:avLst/>
          </a:prstGeom>
        </p:spPr>
        <p:txBody>
          <a:bodyPr lIns="0" tIns="0" rIns="0" bIns="0" anchor="t" anchorCtr="0">
            <a:normAutofit/>
          </a:bodyPr>
          <a:lstStyle>
            <a:lvl1pPr marL="0" indent="0" algn="l">
              <a:buNone/>
              <a:defRPr sz="28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49" name="Text Placeholder 15"/>
          <p:cNvSpPr>
            <a:spLocks noGrp="1"/>
          </p:cNvSpPr>
          <p:nvPr>
            <p:ph type="body" sz="quarter" idx="34" hasCustomPrompt="1"/>
          </p:nvPr>
        </p:nvSpPr>
        <p:spPr>
          <a:xfrm>
            <a:off x="9701524"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0" name="Picture Placeholder 34"/>
          <p:cNvSpPr>
            <a:spLocks noGrp="1" noChangeAspect="1"/>
          </p:cNvSpPr>
          <p:nvPr>
            <p:ph type="pic" sz="quarter" idx="35" hasCustomPrompt="1"/>
          </p:nvPr>
        </p:nvSpPr>
        <p:spPr>
          <a:xfrm>
            <a:off x="8128000"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1" name="Text Placeholder 15"/>
          <p:cNvSpPr>
            <a:spLocks noGrp="1"/>
          </p:cNvSpPr>
          <p:nvPr>
            <p:ph type="body" sz="quarter" idx="36" hasCustomPrompt="1"/>
          </p:nvPr>
        </p:nvSpPr>
        <p:spPr>
          <a:xfrm>
            <a:off x="9701524"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5</a:t>
            </a:r>
          </a:p>
        </p:txBody>
      </p:sp>
      <p:sp>
        <p:nvSpPr>
          <p:cNvPr id="52" name="Text Placeholder 15"/>
          <p:cNvSpPr>
            <a:spLocks noGrp="1"/>
          </p:cNvSpPr>
          <p:nvPr>
            <p:ph type="body" sz="quarter" idx="37" hasCustomPrompt="1"/>
          </p:nvPr>
        </p:nvSpPr>
        <p:spPr>
          <a:xfrm>
            <a:off x="9701524"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3" name="Picture Placeholder 34"/>
          <p:cNvSpPr>
            <a:spLocks noGrp="1" noChangeAspect="1"/>
          </p:cNvSpPr>
          <p:nvPr>
            <p:ph type="pic" sz="quarter" idx="38" hasCustomPrompt="1"/>
          </p:nvPr>
        </p:nvSpPr>
        <p:spPr>
          <a:xfrm>
            <a:off x="8128000"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4" name="Text Placeholder 15"/>
          <p:cNvSpPr>
            <a:spLocks noGrp="1"/>
          </p:cNvSpPr>
          <p:nvPr>
            <p:ph type="body" sz="quarter" idx="39" hasCustomPrompt="1"/>
          </p:nvPr>
        </p:nvSpPr>
        <p:spPr>
          <a:xfrm>
            <a:off x="9701524"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6</a:t>
            </a:r>
          </a:p>
        </p:txBody>
      </p:sp>
      <p:sp>
        <p:nvSpPr>
          <p:cNvPr id="55" name="Text Placeholder 15"/>
          <p:cNvSpPr>
            <a:spLocks noGrp="1"/>
          </p:cNvSpPr>
          <p:nvPr>
            <p:ph type="body" sz="quarter" idx="40" hasCustomPrompt="1"/>
          </p:nvPr>
        </p:nvSpPr>
        <p:spPr>
          <a:xfrm>
            <a:off x="9701524" y="6309802"/>
            <a:ext cx="5312780" cy="109485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34050" y="-434050"/>
            <a:ext cx="1736203" cy="2604304"/>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042761" y="5824735"/>
            <a:ext cx="1770592" cy="2655888"/>
          </a:xfrm>
          <a:prstGeom prst="rect">
            <a:avLst/>
          </a:prstGeom>
        </p:spPr>
      </p:pic>
      <p:sp>
        <p:nvSpPr>
          <p:cNvPr id="30"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31"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29" name="Picture 2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3" name="Picture 3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14344924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Right - Text">
    <p:spTree>
      <p:nvGrpSpPr>
        <p:cNvPr id="1" name=""/>
        <p:cNvGrpSpPr/>
        <p:nvPr/>
      </p:nvGrpSpPr>
      <p:grpSpPr>
        <a:xfrm>
          <a:off x="0" y="0"/>
          <a:ext cx="0" cy="0"/>
          <a:chOff x="0" y="0"/>
          <a:chExt cx="0" cy="0"/>
        </a:xfrm>
      </p:grpSpPr>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25"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836215461"/>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Image Right - Text">
    <p:spTree>
      <p:nvGrpSpPr>
        <p:cNvPr id="1" name=""/>
        <p:cNvGrpSpPr/>
        <p:nvPr/>
      </p:nvGrpSpPr>
      <p:grpSpPr>
        <a:xfrm>
          <a:off x="0" y="0"/>
          <a:ext cx="0" cy="0"/>
          <a:chOff x="0" y="0"/>
          <a:chExt cx="0" cy="0"/>
        </a:xfrm>
      </p:grpSpPr>
      <p:sp>
        <p:nvSpPr>
          <p:cNvPr id="1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0" name="Rounded Rectangle 9"/>
          <p:cNvSpPr/>
          <p:nvPr userDrawn="1"/>
        </p:nvSpPr>
        <p:spPr>
          <a:xfrm>
            <a:off x="8921831" y="6031940"/>
            <a:ext cx="8968799" cy="1616977"/>
          </a:xfrm>
          <a:prstGeom prst="roundRect">
            <a:avLst>
              <a:gd name="adj" fmla="val 50000"/>
            </a:avLst>
          </a:prstGeom>
          <a:solidFill>
            <a:schemeClr val="accent3"/>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Text Placeholder 15"/>
          <p:cNvSpPr>
            <a:spLocks noGrp="1"/>
          </p:cNvSpPr>
          <p:nvPr>
            <p:ph type="body" sz="quarter" idx="23" hasCustomPrompt="1"/>
          </p:nvPr>
        </p:nvSpPr>
        <p:spPr>
          <a:xfrm>
            <a:off x="9593704" y="6162363"/>
            <a:ext cx="6355830" cy="1250066"/>
          </a:xfrm>
          <a:prstGeom prst="rect">
            <a:avLst/>
          </a:prstGeom>
        </p:spPr>
        <p:txBody>
          <a:bodyPr lIns="0" tIns="0" rIns="0" bIns="0" anchor="ctr" anchorCtr="0">
            <a:normAutofit/>
          </a:bodyPr>
          <a:lstStyle>
            <a:lvl1pPr marL="0" indent="0">
              <a:lnSpc>
                <a:spcPct val="100000"/>
              </a:lnSpc>
              <a:buNone/>
              <a:defRPr sz="4400" b="1" i="1" spc="-300" baseline="0">
                <a:solidFill>
                  <a:schemeClr val="accent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aenean</a:t>
            </a:r>
            <a:r>
              <a:rPr lang="en-US" dirty="0"/>
              <a:t> </a:t>
            </a:r>
            <a:r>
              <a:rPr lang="en-US" dirty="0" err="1"/>
              <a:t>commodo</a:t>
            </a:r>
            <a:r>
              <a:rPr lang="en-US" dirty="0"/>
              <a:t>.</a:t>
            </a:r>
          </a:p>
        </p:txBody>
      </p:sp>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a:t>
            </a:fld>
            <a:endParaRPr lang="en-GB"/>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72357430"/>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9552"/>
          </a:xfrm>
          <a:prstGeom prst="rect">
            <a:avLst/>
          </a:prstGeom>
        </p:spPr>
      </p:pic>
      <p:sp>
        <p:nvSpPr>
          <p:cNvPr id="4" name="TextBox 3"/>
          <p:cNvSpPr txBox="1"/>
          <p:nvPr userDrawn="1"/>
        </p:nvSpPr>
        <p:spPr>
          <a:xfrm>
            <a:off x="3327400" y="2766348"/>
            <a:ext cx="9689458" cy="350393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73" rtl="0" fontAlgn="auto" latinLnBrk="0" hangingPunct="0">
              <a:lnSpc>
                <a:spcPct val="100000"/>
              </a:lnSpc>
              <a:spcBef>
                <a:spcPts val="0"/>
              </a:spcBef>
              <a:spcAft>
                <a:spcPts val="0"/>
              </a:spcAft>
              <a:buClrTx/>
              <a:buSzTx/>
              <a:buFontTx/>
              <a:buNone/>
              <a:tabLst/>
            </a:pPr>
            <a:r>
              <a:rPr kumimoji="0" lang="en-US" sz="13000" b="1" i="0" u="none" strike="noStrike" cap="none" spc="-300" normalizeH="0" baseline="0">
                <a:ln>
                  <a:noFill/>
                </a:ln>
                <a:solidFill>
                  <a:srgbClr val="5AC3F0"/>
                </a:solidFill>
                <a:effectLst/>
                <a:uFillTx/>
                <a:latin typeface="Open Sans Semibold" charset="0"/>
                <a:ea typeface="Open Sans Semibold" charset="0"/>
                <a:cs typeface="Open Sans Semibold" charset="0"/>
                <a:sym typeface="Helvetica Light"/>
              </a:rPr>
              <a:t>Thank you!</a:t>
            </a:r>
          </a:p>
        </p:txBody>
      </p:sp>
      <p:sp>
        <p:nvSpPr>
          <p:cNvPr id="10" name="Text Placeholder 39"/>
          <p:cNvSpPr>
            <a:spLocks noGrp="1"/>
          </p:cNvSpPr>
          <p:nvPr>
            <p:ph type="body" sz="quarter" idx="16" hasCustomPrompt="1"/>
          </p:nvPr>
        </p:nvSpPr>
        <p:spPr>
          <a:xfrm>
            <a:off x="4176060" y="6130977"/>
            <a:ext cx="7901640" cy="521325"/>
          </a:xfrm>
          <a:prstGeom prst="rect">
            <a:avLst/>
          </a:prstGeom>
          <a:noFill/>
          <a:ln>
            <a:noFill/>
          </a:ln>
        </p:spPr>
        <p:txBody>
          <a:bodyPr vert="horz" wrap="square" lIns="0" tIns="0" rIns="0" bIns="0" anchor="b" anchorCtr="1">
            <a:noAutofit/>
          </a:bodyPr>
          <a:lstStyle>
            <a:lvl1pPr marL="0" indent="0" algn="r">
              <a:buNone/>
              <a:defRPr sz="4000" b="1" i="0" spc="-151">
                <a:solidFill>
                  <a:srgbClr val="2D3293"/>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11" name="Text Placeholder 39"/>
          <p:cNvSpPr>
            <a:spLocks noGrp="1"/>
          </p:cNvSpPr>
          <p:nvPr>
            <p:ph type="body" sz="quarter" idx="17" hasCustomPrompt="1"/>
          </p:nvPr>
        </p:nvSpPr>
        <p:spPr>
          <a:xfrm>
            <a:off x="4176060" y="6652302"/>
            <a:ext cx="7901640" cy="1517337"/>
          </a:xfrm>
          <a:prstGeom prst="rect">
            <a:avLst/>
          </a:prstGeom>
          <a:noFill/>
          <a:ln>
            <a:noFill/>
          </a:ln>
        </p:spPr>
        <p:txBody>
          <a:bodyPr vert="horz" wrap="square" lIns="0" tIns="108000" rIns="0" bIns="0" anchor="t" anchorCtr="1">
            <a:normAutofit/>
          </a:bodyPr>
          <a:lstStyle>
            <a:lvl1pPr marL="0" indent="0" algn="ctr">
              <a:buNone/>
              <a:defRPr sz="3200" b="0" i="0" spc="-150">
                <a:solidFill>
                  <a:schemeClr val="accent2"/>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Contact Information</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2098" y="8371595"/>
            <a:ext cx="829564" cy="576000"/>
          </a:xfrm>
          <a:prstGeom prst="rect">
            <a:avLst/>
          </a:prstGeom>
        </p:spPr>
      </p:pic>
    </p:spTree>
    <p:extLst>
      <p:ext uri="{BB962C8B-B14F-4D97-AF65-F5344CB8AC3E}">
        <p14:creationId xmlns:p14="http://schemas.microsoft.com/office/powerpoint/2010/main" val="318323993"/>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pic>
        <p:nvPicPr>
          <p:cNvPr id="3" name="Picture 23"/>
          <p:cNvPicPr>
            <a:picLocks noChangeAspect="1"/>
          </p:cNvPicPr>
          <p:nvPr userDrawn="1"/>
        </p:nvPicPr>
        <p:blipFill rotWithShape="1">
          <a:blip r:embed="rId2" cstate="email">
            <a:extLst>
              <a:ext uri="{28A0092B-C50C-407E-A947-70E740481C1C}">
                <a14:useLocalDpi xmlns:a14="http://schemas.microsoft.com/office/drawing/2010/main" val="0"/>
              </a:ext>
            </a:extLst>
          </a:blip>
          <a:srcRect l="44365"/>
          <a:stretch/>
        </p:blipFill>
        <p:spPr bwMode="auto">
          <a:xfrm>
            <a:off x="1287909" y="8172401"/>
            <a:ext cx="1173774"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5"/>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216027" y="755658"/>
            <a:ext cx="1584325"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15436" y="323537"/>
            <a:ext cx="11953328" cy="1766887"/>
          </a:xfrm>
          <a:prstGeom prst="rect">
            <a:avLst/>
          </a:prstGeom>
        </p:spPr>
        <p:txBody>
          <a:bodyPr lIns="81648" tIns="40825" rIns="81648" bIns="40825" anchor="b">
            <a:normAutofit/>
          </a:bodyPr>
          <a:lstStyle>
            <a:lvl1pPr algn="l">
              <a:defRPr sz="8099" b="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5" name="Footer Placeholder 4"/>
          <p:cNvSpPr>
            <a:spLocks noGrp="1"/>
          </p:cNvSpPr>
          <p:nvPr>
            <p:ph type="ftr" sz="quarter" idx="10"/>
          </p:nvPr>
        </p:nvSpPr>
        <p:spPr/>
        <p:txBody>
          <a:bodyPr/>
          <a:lstStyle>
            <a:lvl1pPr>
              <a:defRPr sz="1600"/>
            </a:lvl1pPr>
          </a:lstStyle>
          <a:p>
            <a:r>
              <a:rPr lang="en-GB">
                <a:cs typeface="PF Paperback Light" charset="0"/>
              </a:rPr>
              <a:t>OpenAIRE @ EOSC | RDA  | Berlin | 23rd March 2018</a:t>
            </a:r>
          </a:p>
        </p:txBody>
      </p:sp>
      <p:sp>
        <p:nvSpPr>
          <p:cNvPr id="6" name="Slide Number Placeholder 5"/>
          <p:cNvSpPr>
            <a:spLocks noGrp="1"/>
          </p:cNvSpPr>
          <p:nvPr>
            <p:ph type="sldNum" sz="quarter" idx="11"/>
          </p:nvPr>
        </p:nvSpPr>
        <p:spPr/>
        <p:txBody>
          <a:bodyPr/>
          <a:lstStyle>
            <a:lvl1pPr>
              <a:defRPr/>
            </a:lvl1pPr>
          </a:lstStyle>
          <a:p>
            <a:pPr>
              <a:defRPr/>
            </a:pPr>
            <a:fld id="{848A24DD-5EB0-604F-AAB4-280A82317199}" type="slidenum">
              <a:rPr lang="en-GB"/>
              <a:pPr>
                <a:defRPr/>
              </a:pPr>
              <a:t>‹#›</a:t>
            </a:fld>
            <a:endParaRPr lang="en-GB"/>
          </a:p>
        </p:txBody>
      </p:sp>
    </p:spTree>
    <p:extLst>
      <p:ext uri="{BB962C8B-B14F-4D97-AF65-F5344CB8AC3E}">
        <p14:creationId xmlns:p14="http://schemas.microsoft.com/office/powerpoint/2010/main" val="1779673217"/>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w/ subtitle">
    <p:spTree>
      <p:nvGrpSpPr>
        <p:cNvPr id="1" name=""/>
        <p:cNvGrpSpPr/>
        <p:nvPr/>
      </p:nvGrpSpPr>
      <p:grpSpPr>
        <a:xfrm>
          <a:off x="0" y="0"/>
          <a:ext cx="0" cy="0"/>
          <a:chOff x="0" y="0"/>
          <a:chExt cx="0" cy="0"/>
        </a:xfrm>
      </p:grpSpPr>
      <p:sp>
        <p:nvSpPr>
          <p:cNvPr id="5" name="Line 4"/>
          <p:cNvSpPr>
            <a:spLocks noChangeShapeType="1"/>
          </p:cNvSpPr>
          <p:nvPr userDrawn="1"/>
        </p:nvSpPr>
        <p:spPr bwMode="auto">
          <a:xfrm rot="10800000" flipH="1">
            <a:off x="1" y="3867150"/>
            <a:ext cx="2057400" cy="1760538"/>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sp>
        <p:nvSpPr>
          <p:cNvPr id="6" name="Line 5"/>
          <p:cNvSpPr>
            <a:spLocks noChangeShapeType="1"/>
          </p:cNvSpPr>
          <p:nvPr userDrawn="1"/>
        </p:nvSpPr>
        <p:spPr bwMode="auto">
          <a:xfrm rot="10800000" flipH="1">
            <a:off x="5824539" y="2"/>
            <a:ext cx="738187" cy="684213"/>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pic>
        <p:nvPicPr>
          <p:cNvPr id="7" name="Picture 21"/>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82639" y="7524750"/>
            <a:ext cx="210978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71563" y="900113"/>
            <a:ext cx="158432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799408" y="323530"/>
            <a:ext cx="12097344" cy="1655985"/>
          </a:xfrm>
          <a:prstGeom prst="rect">
            <a:avLst/>
          </a:prstGeom>
        </p:spPr>
        <p:txBody>
          <a:bodyPr anchor="b">
            <a:normAutofit/>
          </a:bodyPr>
          <a:lstStyle>
            <a:lvl1pPr algn="l">
              <a:defRPr sz="8999" b="1" baseline="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3" name="Content Placeholder 2"/>
          <p:cNvSpPr>
            <a:spLocks noGrp="1"/>
          </p:cNvSpPr>
          <p:nvPr>
            <p:ph idx="1"/>
          </p:nvPr>
        </p:nvSpPr>
        <p:spPr>
          <a:xfrm>
            <a:off x="2799408" y="2699791"/>
            <a:ext cx="12169352" cy="6049020"/>
          </a:xfrm>
        </p:spPr>
        <p:txBody>
          <a:bodyPr/>
          <a:lstStyle>
            <a:lvl1pPr>
              <a:lnSpc>
                <a:spcPct val="150000"/>
              </a:lnSpc>
              <a:spcBef>
                <a:spcPts val="600"/>
              </a:spcBef>
              <a:spcAft>
                <a:spcPts val="0"/>
              </a:spcAft>
              <a:defRPr b="1">
                <a:latin typeface="Calibri" panose="020F0502020204030204" pitchFamily="34" charset="0"/>
              </a:defRPr>
            </a:lvl1pPr>
            <a:lvl2pPr>
              <a:lnSpc>
                <a:spcPct val="150000"/>
              </a:lnSpc>
              <a:defRPr sz="2800" b="1">
                <a:latin typeface="Calibri" panose="020F0502020204030204" pitchFamily="34" charset="0"/>
                <a:cs typeface="PF Paperback"/>
              </a:defRPr>
            </a:lvl2pPr>
            <a:lvl3pPr>
              <a:lnSpc>
                <a:spcPct val="150000"/>
              </a:lnSpc>
              <a:defRPr sz="2000" b="1">
                <a:latin typeface="Calibri" panose="020F0502020204030204" pitchFamily="34" charset="0"/>
                <a:cs typeface="PF Paperback"/>
              </a:defRPr>
            </a:lvl3pPr>
          </a:lstStyle>
          <a:p>
            <a:pPr lvl="0"/>
            <a:r>
              <a:rPr lang="en-US" dirty="0"/>
              <a:t>Click to edit Master text styles</a:t>
            </a:r>
          </a:p>
          <a:p>
            <a:pPr lvl="1"/>
            <a:r>
              <a:rPr lang="en-US" dirty="0"/>
              <a:t>Second level</a:t>
            </a:r>
          </a:p>
          <a:p>
            <a:pPr lvl="2"/>
            <a:r>
              <a:rPr lang="en-US" dirty="0"/>
              <a:t>Third level</a:t>
            </a:r>
          </a:p>
        </p:txBody>
      </p:sp>
      <p:sp>
        <p:nvSpPr>
          <p:cNvPr id="13" name="Text Placeholder 20"/>
          <p:cNvSpPr>
            <a:spLocks noGrp="1"/>
          </p:cNvSpPr>
          <p:nvPr>
            <p:ph type="body" sz="quarter" idx="16"/>
          </p:nvPr>
        </p:nvSpPr>
        <p:spPr>
          <a:xfrm>
            <a:off x="2798764" y="1978945"/>
            <a:ext cx="12097989" cy="648841"/>
          </a:xfrm>
        </p:spPr>
        <p:txBody>
          <a:bodyPr>
            <a:noAutofit/>
          </a:bodyPr>
          <a:lstStyle>
            <a:lvl1pPr marL="35996" indent="0">
              <a:buNone/>
              <a:defRPr sz="2400" baseline="0">
                <a:solidFill>
                  <a:srgbClr val="2D73D7"/>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9" name="Footer Placeholder 3"/>
          <p:cNvSpPr>
            <a:spLocks noGrp="1"/>
          </p:cNvSpPr>
          <p:nvPr>
            <p:ph type="ftr" sz="quarter" idx="17"/>
          </p:nvPr>
        </p:nvSpPr>
        <p:spPr/>
        <p:txBody>
          <a:bodyPr/>
          <a:lstStyle>
            <a:lvl1pPr>
              <a:defRPr>
                <a:latin typeface="Calibri" panose="020F0502020204030204" pitchFamily="34" charset="0"/>
              </a:defRPr>
            </a:lvl1pPr>
          </a:lstStyle>
          <a:p>
            <a:pPr>
              <a:defRPr/>
            </a:pPr>
            <a:r>
              <a:rPr lang="en-US"/>
              <a:t>OpenAIRE @ EOSC | RDA  | Berlin | 23rd March 2018</a:t>
            </a:r>
            <a:endParaRPr lang="en-GB"/>
          </a:p>
        </p:txBody>
      </p:sp>
      <p:sp>
        <p:nvSpPr>
          <p:cNvPr id="10" name="Slide Number Placeholder 8"/>
          <p:cNvSpPr>
            <a:spLocks noGrp="1"/>
          </p:cNvSpPr>
          <p:nvPr>
            <p:ph type="sldNum" sz="quarter" idx="18"/>
          </p:nvPr>
        </p:nvSpPr>
        <p:spPr/>
        <p:txBody>
          <a:bodyPr/>
          <a:lstStyle>
            <a:lvl1pPr>
              <a:defRPr>
                <a:latin typeface="Calibri" panose="020F0502020204030204" pitchFamily="34" charset="0"/>
              </a:defRPr>
            </a:lvl1pPr>
          </a:lstStyle>
          <a:p>
            <a:pPr>
              <a:defRPr/>
            </a:pPr>
            <a:fld id="{A383020D-9724-438A-BDB4-609840D9C21E}" type="slidenum">
              <a:rPr lang="en-GB" altLang="de-DE"/>
              <a:pPr>
                <a:defRPr/>
              </a:pPr>
              <a:t>‹#›</a:t>
            </a:fld>
            <a:endParaRPr lang="en-GB" altLang="de-DE"/>
          </a:p>
        </p:txBody>
      </p:sp>
    </p:spTree>
    <p:extLst>
      <p:ext uri="{BB962C8B-B14F-4D97-AF65-F5344CB8AC3E}">
        <p14:creationId xmlns:p14="http://schemas.microsoft.com/office/powerpoint/2010/main" val="19924253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34" name="Picture 3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390" y="2732109"/>
            <a:ext cx="4272997" cy="6409496"/>
          </a:xfrm>
          <a:prstGeom prst="rect">
            <a:avLst/>
          </a:prstGeom>
        </p:spPr>
      </p:pic>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charset="0"/>
                <a:cs typeface="Open Sans"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51" name="Picture 5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4" name="Picture 23"/>
          <p:cNvPicPr>
            <a:picLocks noChangeAspect="1"/>
          </p:cNvPicPr>
          <p:nvPr userDrawn="1"/>
        </p:nvPicPr>
        <p:blipFill>
          <a:blip r:embed="rId5"/>
          <a:stretch>
            <a:fillRect/>
          </a:stretch>
        </p:blipFill>
        <p:spPr>
          <a:xfrm>
            <a:off x="14724879" y="8496329"/>
            <a:ext cx="703862" cy="252000"/>
          </a:xfrm>
          <a:prstGeom prst="rect">
            <a:avLst/>
          </a:prstGeom>
        </p:spPr>
      </p:pic>
      <p:pic>
        <p:nvPicPr>
          <p:cNvPr id="25" name="Picture 2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6"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1441286705"/>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554134" y="791156"/>
            <a:ext cx="15147733" cy="1018133"/>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554134" y="2048844"/>
            <a:ext cx="15147733" cy="60736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5062147" y="8290164"/>
            <a:ext cx="975467" cy="699733"/>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136836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r>
              <a:rPr lang="it-IT">
                <a:solidFill>
                  <a:prstClr val="black">
                    <a:tint val="75000"/>
                  </a:prstClr>
                </a:solidFill>
              </a:rPr>
              <a:t>23/09/2015</a:t>
            </a:r>
          </a:p>
        </p:txBody>
      </p:sp>
      <p:sp>
        <p:nvSpPr>
          <p:cNvPr id="5" name="Segnaposto piè di pagina 4"/>
          <p:cNvSpPr>
            <a:spLocks noGrp="1"/>
          </p:cNvSpPr>
          <p:nvPr>
            <p:ph type="ftr" sz="quarter" idx="11"/>
          </p:nvPr>
        </p:nvSpPr>
        <p:spPr/>
        <p:txBody>
          <a:bodyPr/>
          <a:lstStyle/>
          <a:p>
            <a:r>
              <a:rPr lang="it-IT">
                <a:solidFill>
                  <a:prstClr val="black">
                    <a:tint val="75000"/>
                  </a:prstClr>
                </a:solidFill>
              </a:rPr>
              <a:t>E.Giglia, Open Access, ovvero...                                                   Aviano 23 settembre 2015</a:t>
            </a:r>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244B7A3E-2795-413A-8C6E-941ECE09293E}"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693502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2_Title 4">
  <p:cSld name="3_Title 4">
    <p:spTree>
      <p:nvGrpSpPr>
        <p:cNvPr id="1" name="Shape 940"/>
        <p:cNvGrpSpPr/>
        <p:nvPr/>
      </p:nvGrpSpPr>
      <p:grpSpPr>
        <a:xfrm>
          <a:off x="0" y="0"/>
          <a:ext cx="0" cy="0"/>
          <a:chOff x="0" y="0"/>
          <a:chExt cx="0" cy="0"/>
        </a:xfrm>
      </p:grpSpPr>
      <p:sp>
        <p:nvSpPr>
          <p:cNvPr id="941" name="Google Shape;941;p115"/>
          <p:cNvSpPr/>
          <p:nvPr/>
        </p:nvSpPr>
        <p:spPr>
          <a:xfrm>
            <a:off x="1" y="8065034"/>
            <a:ext cx="16256100" cy="1117500"/>
          </a:xfrm>
          <a:prstGeom prst="rect">
            <a:avLst/>
          </a:prstGeom>
          <a:solidFill>
            <a:schemeClr val="lt1"/>
          </a:solidFill>
          <a:ln>
            <a:noFill/>
          </a:ln>
          <a:effectLst>
            <a:outerShdw blurRad="25400" dist="12700" dir="5400000" rotWithShape="0">
              <a:schemeClr val="lt1">
                <a:alpha val="49800"/>
              </a:schemeClr>
            </a:outerShdw>
          </a:effectLst>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2200"/>
              <a:buFont typeface="Helvetica Neue"/>
              <a:buNone/>
            </a:pPr>
            <a:endParaRPr sz="2200" b="0" i="0" u="none" strike="noStrike" cap="none">
              <a:solidFill>
                <a:srgbClr val="FFFFFF"/>
              </a:solidFill>
              <a:latin typeface="Helvetica Neue"/>
              <a:ea typeface="Helvetica Neue"/>
              <a:cs typeface="Helvetica Neue"/>
              <a:sym typeface="Helvetica Neue"/>
            </a:endParaRPr>
          </a:p>
        </p:txBody>
      </p:sp>
      <p:sp>
        <p:nvSpPr>
          <p:cNvPr id="942" name="Google Shape;942;p115"/>
          <p:cNvSpPr txBox="1">
            <a:spLocks noGrp="1"/>
          </p:cNvSpPr>
          <p:nvPr>
            <p:ph type="ftr" idx="11"/>
          </p:nvPr>
        </p:nvSpPr>
        <p:spPr>
          <a:xfrm>
            <a:off x="4831589" y="8483763"/>
            <a:ext cx="6593400" cy="3762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Clr>
                <a:srgbClr val="6A6A6A"/>
              </a:buClr>
              <a:buSzPts val="1400"/>
              <a:buFont typeface="Helvetica Neue"/>
              <a:buNone/>
              <a:defRPr sz="1400" b="0" i="0" u="none" strike="noStrike" cap="none">
                <a:solidFill>
                  <a:srgbClr val="6A6A6A"/>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943" name="Google Shape;943;p115"/>
          <p:cNvSpPr txBox="1">
            <a:spLocks noGrp="1"/>
          </p:cNvSpPr>
          <p:nvPr>
            <p:ph type="body" idx="1"/>
          </p:nvPr>
        </p:nvSpPr>
        <p:spPr>
          <a:xfrm>
            <a:off x="697519" y="2146731"/>
            <a:ext cx="14671500" cy="2425200"/>
          </a:xfrm>
          <a:prstGeom prst="rect">
            <a:avLst/>
          </a:prstGeom>
          <a:noFill/>
          <a:ln>
            <a:noFill/>
          </a:ln>
        </p:spPr>
        <p:txBody>
          <a:bodyPr spcFirstLastPara="1" wrap="square" lIns="0" tIns="0" rIns="0" bIns="72000" anchor="b" anchorCtr="0"/>
          <a:lstStyle>
            <a:lvl1pPr marL="457189" marR="0" lvl="0" indent="-228594" algn="l" rtl="0">
              <a:lnSpc>
                <a:spcPct val="100000"/>
              </a:lnSpc>
              <a:spcBef>
                <a:spcPts val="0"/>
              </a:spcBef>
              <a:spcAft>
                <a:spcPts val="0"/>
              </a:spcAft>
              <a:buClr>
                <a:schemeClr val="lt1"/>
              </a:buClr>
              <a:buSzPts val="6600"/>
              <a:buFont typeface="Helvetica Neue"/>
              <a:buNone/>
              <a:defRPr sz="8800" b="1" i="0" u="none" strike="noStrike" cap="none">
                <a:solidFill>
                  <a:schemeClr val="lt1"/>
                </a:solidFill>
                <a:latin typeface="Helvetica Neue"/>
                <a:ea typeface="Helvetica Neue"/>
                <a:cs typeface="Helvetica Neue"/>
                <a:sym typeface="Helvetica Neue"/>
              </a:defRPr>
            </a:lvl1pPr>
            <a:lvl2pPr marL="914377" marR="0" lvl="1" indent="-228594" algn="l" rtl="0">
              <a:lnSpc>
                <a:spcPct val="100000"/>
              </a:lnSpc>
              <a:spcBef>
                <a:spcPts val="3900"/>
              </a:spcBef>
              <a:spcAft>
                <a:spcPts val="0"/>
              </a:spcAft>
              <a:buClr>
                <a:srgbClr val="000000"/>
              </a:buClr>
              <a:buSzPts val="2400"/>
              <a:buFont typeface="Helvetica Neue"/>
              <a:buNone/>
              <a:defRPr sz="3200" b="0" i="0" u="none" strike="noStrike" cap="none">
                <a:solidFill>
                  <a:srgbClr val="000000"/>
                </a:solidFill>
                <a:latin typeface="Helvetica Neue"/>
                <a:ea typeface="Helvetica Neue"/>
                <a:cs typeface="Helvetica Neue"/>
                <a:sym typeface="Helvetica Neue"/>
              </a:defRPr>
            </a:lvl2pPr>
            <a:lvl3pPr marL="1371566" marR="0" lvl="2"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754" marR="0" lvl="3"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5943" marR="0" lvl="4" indent="-228594" algn="ctr" rtl="0">
              <a:lnSpc>
                <a:spcPct val="100000"/>
              </a:lnSpc>
              <a:spcBef>
                <a:spcPts val="3900"/>
              </a:spcBef>
              <a:spcAft>
                <a:spcPts val="0"/>
              </a:spcAft>
              <a:buClr>
                <a:srgbClr val="2D3293"/>
              </a:buClr>
              <a:buSzPts val="3900"/>
              <a:buFont typeface="Open Sans"/>
              <a:buNone/>
              <a:defRPr sz="5200" b="1" i="0" u="none" strike="noStrike" cap="none">
                <a:solidFill>
                  <a:srgbClr val="2D3293"/>
                </a:solidFill>
                <a:latin typeface="Open Sans"/>
                <a:ea typeface="Open Sans"/>
                <a:cs typeface="Open Sans"/>
                <a:sym typeface="Open Sans"/>
              </a:defRPr>
            </a:lvl5pPr>
            <a:lvl6pPr marL="2743131" marR="0" lvl="5"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320" marR="0" lvl="6"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509" marR="0" lvl="7"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697" marR="0" lvl="8"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944" name="Google Shape;944;p115"/>
          <p:cNvSpPr txBox="1">
            <a:spLocks noGrp="1"/>
          </p:cNvSpPr>
          <p:nvPr>
            <p:ph type="body" idx="2"/>
          </p:nvPr>
        </p:nvSpPr>
        <p:spPr>
          <a:xfrm>
            <a:off x="670442" y="4572001"/>
            <a:ext cx="14698500" cy="2844900"/>
          </a:xfrm>
          <a:prstGeom prst="rect">
            <a:avLst/>
          </a:prstGeom>
          <a:noFill/>
          <a:ln>
            <a:noFill/>
          </a:ln>
        </p:spPr>
        <p:txBody>
          <a:bodyPr spcFirstLastPara="1" wrap="square" lIns="0" tIns="72000" rIns="0" bIns="0" anchor="t" anchorCtr="0"/>
          <a:lstStyle>
            <a:lvl1pPr marL="457189" marR="0" lvl="0" indent="-228594" algn="l" rtl="0">
              <a:lnSpc>
                <a:spcPct val="100000"/>
              </a:lnSpc>
              <a:spcBef>
                <a:spcPts val="300"/>
              </a:spcBef>
              <a:spcAft>
                <a:spcPts val="0"/>
              </a:spcAft>
              <a:buClr>
                <a:schemeClr val="lt1"/>
              </a:buClr>
              <a:buSzPts val="3150"/>
              <a:buFont typeface="Helvetica Neue"/>
              <a:buNone/>
              <a:defRPr sz="4200" b="0" i="0" u="none" strike="noStrike" cap="none">
                <a:solidFill>
                  <a:schemeClr val="lt1"/>
                </a:solidFill>
                <a:latin typeface="Helvetica Neue"/>
                <a:ea typeface="Helvetica Neue"/>
                <a:cs typeface="Helvetica Neue"/>
                <a:sym typeface="Helvetica Neue"/>
              </a:defRPr>
            </a:lvl1pPr>
            <a:lvl2pPr marL="914377" marR="0" lvl="1" indent="-228594" algn="l" rtl="0">
              <a:lnSpc>
                <a:spcPct val="100000"/>
              </a:lnSpc>
              <a:spcBef>
                <a:spcPts val="3900"/>
              </a:spcBef>
              <a:spcAft>
                <a:spcPts val="0"/>
              </a:spcAft>
              <a:buClr>
                <a:srgbClr val="000000"/>
              </a:buClr>
              <a:buSzPts val="2400"/>
              <a:buFont typeface="Helvetica Neue"/>
              <a:buNone/>
              <a:defRPr sz="3200" b="0" i="0" u="none" strike="noStrike" cap="none">
                <a:solidFill>
                  <a:srgbClr val="000000"/>
                </a:solidFill>
                <a:latin typeface="Helvetica Neue"/>
                <a:ea typeface="Helvetica Neue"/>
                <a:cs typeface="Helvetica Neue"/>
                <a:sym typeface="Helvetica Neue"/>
              </a:defRPr>
            </a:lvl2pPr>
            <a:lvl3pPr marL="1371566" marR="0" lvl="2"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754" marR="0" lvl="3"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5943" marR="0" lvl="4" indent="-228594" algn="ctr" rtl="0">
              <a:lnSpc>
                <a:spcPct val="100000"/>
              </a:lnSpc>
              <a:spcBef>
                <a:spcPts val="3900"/>
              </a:spcBef>
              <a:spcAft>
                <a:spcPts val="0"/>
              </a:spcAft>
              <a:buClr>
                <a:srgbClr val="2D3293"/>
              </a:buClr>
              <a:buSzPts val="3900"/>
              <a:buFont typeface="Open Sans"/>
              <a:buNone/>
              <a:defRPr sz="5200" b="1" i="0" u="none" strike="noStrike" cap="none">
                <a:solidFill>
                  <a:srgbClr val="2D3293"/>
                </a:solidFill>
                <a:latin typeface="Open Sans"/>
                <a:ea typeface="Open Sans"/>
                <a:cs typeface="Open Sans"/>
                <a:sym typeface="Open Sans"/>
              </a:defRPr>
            </a:lvl5pPr>
            <a:lvl6pPr marL="2743131" marR="0" lvl="5"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320" marR="0" lvl="6"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509" marR="0" lvl="7"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697" marR="0" lvl="8"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pic>
        <p:nvPicPr>
          <p:cNvPr id="945" name="Google Shape;945;p115"/>
          <p:cNvPicPr preferRelativeResize="0"/>
          <p:nvPr/>
        </p:nvPicPr>
        <p:blipFill rotWithShape="1">
          <a:blip r:embed="rId2">
            <a:alphaModFix/>
          </a:blip>
          <a:srcRect/>
          <a:stretch/>
        </p:blipFill>
        <p:spPr>
          <a:xfrm>
            <a:off x="657902" y="660384"/>
            <a:ext cx="986503" cy="983227"/>
          </a:xfrm>
          <a:prstGeom prst="rect">
            <a:avLst/>
          </a:prstGeom>
          <a:noFill/>
          <a:ln>
            <a:noFill/>
          </a:ln>
        </p:spPr>
      </p:pic>
      <p:sp>
        <p:nvSpPr>
          <p:cNvPr id="946" name="Google Shape;946;p115"/>
          <p:cNvSpPr txBox="1">
            <a:spLocks noGrp="1"/>
          </p:cNvSpPr>
          <p:nvPr>
            <p:ph type="body" idx="3"/>
          </p:nvPr>
        </p:nvSpPr>
        <p:spPr>
          <a:xfrm>
            <a:off x="9127459" y="856566"/>
            <a:ext cx="6241500" cy="381900"/>
          </a:xfrm>
          <a:prstGeom prst="rect">
            <a:avLst/>
          </a:prstGeom>
          <a:noFill/>
          <a:ln>
            <a:noFill/>
          </a:ln>
        </p:spPr>
        <p:txBody>
          <a:bodyPr spcFirstLastPara="1" wrap="square" lIns="0" tIns="0" rIns="0" bIns="0" anchor="b" anchorCtr="0"/>
          <a:lstStyle>
            <a:lvl1pPr marL="457189" marR="0" lvl="0" indent="-228594" algn="r" rtl="0">
              <a:lnSpc>
                <a:spcPct val="100000"/>
              </a:lnSpc>
              <a:spcBef>
                <a:spcPts val="3900"/>
              </a:spcBef>
              <a:spcAft>
                <a:spcPts val="0"/>
              </a:spcAft>
              <a:buClr>
                <a:schemeClr val="lt1"/>
              </a:buClr>
              <a:buSzPts val="2100"/>
              <a:buFont typeface="Helvetica Neue"/>
              <a:buNone/>
              <a:defRPr sz="2800" b="1" i="0" u="none" strike="noStrike" cap="none">
                <a:solidFill>
                  <a:schemeClr val="lt1"/>
                </a:solidFill>
                <a:latin typeface="Helvetica Neue"/>
                <a:ea typeface="Helvetica Neue"/>
                <a:cs typeface="Helvetica Neue"/>
                <a:sym typeface="Helvetica Neue"/>
              </a:defRPr>
            </a:lvl1pPr>
            <a:lvl2pPr marL="914377" marR="0" lvl="1" indent="-228594" algn="l" rtl="0">
              <a:lnSpc>
                <a:spcPct val="100000"/>
              </a:lnSpc>
              <a:spcBef>
                <a:spcPts val="3900"/>
              </a:spcBef>
              <a:spcAft>
                <a:spcPts val="0"/>
              </a:spcAft>
              <a:buClr>
                <a:srgbClr val="2D3293"/>
              </a:buClr>
              <a:buSzPts val="1350"/>
              <a:buFont typeface="Arial"/>
              <a:buNone/>
              <a:defRPr sz="1800" b="1" i="0" u="none" strike="noStrike" cap="none">
                <a:solidFill>
                  <a:srgbClr val="2D3293"/>
                </a:solidFill>
                <a:latin typeface="Open Sans"/>
                <a:ea typeface="Open Sans"/>
                <a:cs typeface="Open Sans"/>
                <a:sym typeface="Open Sans"/>
              </a:defRPr>
            </a:lvl2pPr>
            <a:lvl3pPr marL="1371566" marR="0" lvl="2"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754" marR="0" lvl="3"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5943" marR="0" lvl="4"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131" marR="0" lvl="5"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320" marR="0" lvl="6"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509" marR="0" lvl="7"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697" marR="0" lvl="8"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947" name="Google Shape;947;p115"/>
          <p:cNvSpPr txBox="1">
            <a:spLocks noGrp="1"/>
          </p:cNvSpPr>
          <p:nvPr>
            <p:ph type="body" idx="4"/>
          </p:nvPr>
        </p:nvSpPr>
        <p:spPr>
          <a:xfrm>
            <a:off x="9127459" y="1237927"/>
            <a:ext cx="6241500" cy="405600"/>
          </a:xfrm>
          <a:prstGeom prst="rect">
            <a:avLst/>
          </a:prstGeom>
          <a:noFill/>
          <a:ln>
            <a:noFill/>
          </a:ln>
        </p:spPr>
        <p:txBody>
          <a:bodyPr spcFirstLastPara="1" wrap="square" lIns="0" tIns="36000" rIns="0" bIns="0" anchor="t" anchorCtr="0"/>
          <a:lstStyle>
            <a:lvl1pPr marL="457189" marR="0" lvl="0" indent="-228594" algn="r" rtl="0">
              <a:lnSpc>
                <a:spcPct val="100000"/>
              </a:lnSpc>
              <a:spcBef>
                <a:spcPts val="3900"/>
              </a:spcBef>
              <a:spcAft>
                <a:spcPts val="0"/>
              </a:spcAft>
              <a:buClr>
                <a:schemeClr val="lt1"/>
              </a:buClr>
              <a:buSzPts val="1500"/>
              <a:buFont typeface="Helvetica Neue"/>
              <a:buNone/>
              <a:defRPr sz="2000" b="0" i="0" u="none" strike="noStrike" cap="none">
                <a:solidFill>
                  <a:schemeClr val="lt1"/>
                </a:solidFill>
                <a:latin typeface="Helvetica Neue"/>
                <a:ea typeface="Helvetica Neue"/>
                <a:cs typeface="Helvetica Neue"/>
                <a:sym typeface="Helvetica Neue"/>
              </a:defRPr>
            </a:lvl1pPr>
            <a:lvl2pPr marL="914377" marR="0" lvl="1" indent="-228594" algn="l" rtl="0">
              <a:lnSpc>
                <a:spcPct val="100000"/>
              </a:lnSpc>
              <a:spcBef>
                <a:spcPts val="3900"/>
              </a:spcBef>
              <a:spcAft>
                <a:spcPts val="0"/>
              </a:spcAft>
              <a:buClr>
                <a:srgbClr val="2D3293"/>
              </a:buClr>
              <a:buSzPts val="1350"/>
              <a:buFont typeface="Arial"/>
              <a:buNone/>
              <a:defRPr sz="1800" b="1" i="0" u="none" strike="noStrike" cap="none">
                <a:solidFill>
                  <a:srgbClr val="2D3293"/>
                </a:solidFill>
                <a:latin typeface="Open Sans"/>
                <a:ea typeface="Open Sans"/>
                <a:cs typeface="Open Sans"/>
                <a:sym typeface="Open Sans"/>
              </a:defRPr>
            </a:lvl2pPr>
            <a:lvl3pPr marL="1371566" marR="0" lvl="2"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754" marR="0" lvl="3"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5943" marR="0" lvl="4"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131" marR="0" lvl="5"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320" marR="0" lvl="6"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509" marR="0" lvl="7"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697" marR="0" lvl="8" indent="-38099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pic>
        <p:nvPicPr>
          <p:cNvPr id="948" name="Google Shape;948;p115"/>
          <p:cNvPicPr preferRelativeResize="0"/>
          <p:nvPr/>
        </p:nvPicPr>
        <p:blipFill rotWithShape="1">
          <a:blip r:embed="rId3">
            <a:alphaModFix/>
          </a:blip>
          <a:srcRect/>
          <a:stretch/>
        </p:blipFill>
        <p:spPr>
          <a:xfrm rot="5400000" flipH="1">
            <a:off x="500297" y="5636945"/>
            <a:ext cx="1933731" cy="2934324"/>
          </a:xfrm>
          <a:prstGeom prst="rect">
            <a:avLst/>
          </a:prstGeom>
          <a:noFill/>
          <a:ln>
            <a:noFill/>
          </a:ln>
        </p:spPr>
      </p:pic>
      <p:pic>
        <p:nvPicPr>
          <p:cNvPr id="949" name="Google Shape;949;p115"/>
          <p:cNvPicPr preferRelativeResize="0"/>
          <p:nvPr/>
        </p:nvPicPr>
        <p:blipFill rotWithShape="1">
          <a:blip r:embed="rId4">
            <a:alphaModFix/>
          </a:blip>
          <a:srcRect/>
          <a:stretch/>
        </p:blipFill>
        <p:spPr>
          <a:xfrm>
            <a:off x="711201" y="8203663"/>
            <a:ext cx="2076545" cy="741219"/>
          </a:xfrm>
          <a:prstGeom prst="rect">
            <a:avLst/>
          </a:prstGeom>
          <a:noFill/>
          <a:ln>
            <a:noFill/>
          </a:ln>
        </p:spPr>
      </p:pic>
      <p:pic>
        <p:nvPicPr>
          <p:cNvPr id="950" name="Google Shape;950;p115"/>
          <p:cNvPicPr preferRelativeResize="0"/>
          <p:nvPr/>
        </p:nvPicPr>
        <p:blipFill rotWithShape="1">
          <a:blip r:embed="rId5">
            <a:alphaModFix/>
          </a:blip>
          <a:srcRect/>
          <a:stretch/>
        </p:blipFill>
        <p:spPr>
          <a:xfrm>
            <a:off x="3238757" y="8328802"/>
            <a:ext cx="829563" cy="576001"/>
          </a:xfrm>
          <a:prstGeom prst="rect">
            <a:avLst/>
          </a:prstGeom>
          <a:noFill/>
          <a:ln>
            <a:noFill/>
          </a:ln>
        </p:spPr>
      </p:pic>
      <p:pic>
        <p:nvPicPr>
          <p:cNvPr id="951" name="Google Shape;951;p115"/>
          <p:cNvPicPr preferRelativeResize="0"/>
          <p:nvPr/>
        </p:nvPicPr>
        <p:blipFill rotWithShape="1">
          <a:blip r:embed="rId6">
            <a:alphaModFix/>
          </a:blip>
          <a:srcRect/>
          <a:stretch/>
        </p:blipFill>
        <p:spPr>
          <a:xfrm>
            <a:off x="14724882" y="8496329"/>
            <a:ext cx="703863" cy="252000"/>
          </a:xfrm>
          <a:prstGeom prst="rect">
            <a:avLst/>
          </a:prstGeom>
          <a:noFill/>
          <a:ln>
            <a:noFill/>
          </a:ln>
        </p:spPr>
      </p:pic>
      <p:pic>
        <p:nvPicPr>
          <p:cNvPr id="952" name="Google Shape;952;p115"/>
          <p:cNvPicPr preferRelativeResize="0"/>
          <p:nvPr/>
        </p:nvPicPr>
        <p:blipFill rotWithShape="1">
          <a:blip r:embed="rId7">
            <a:alphaModFix/>
          </a:blip>
          <a:srcRect/>
          <a:stretch/>
        </p:blipFill>
        <p:spPr>
          <a:xfrm>
            <a:off x="12332936" y="8459263"/>
            <a:ext cx="432003" cy="360000"/>
          </a:xfrm>
          <a:prstGeom prst="rect">
            <a:avLst/>
          </a:prstGeom>
          <a:noFill/>
          <a:ln>
            <a:noFill/>
          </a:ln>
        </p:spPr>
      </p:pic>
      <p:sp>
        <p:nvSpPr>
          <p:cNvPr id="953" name="Google Shape;953;p115"/>
          <p:cNvSpPr txBox="1"/>
          <p:nvPr/>
        </p:nvSpPr>
        <p:spPr>
          <a:xfrm>
            <a:off x="12548938" y="8457362"/>
            <a:ext cx="1959900" cy="276900"/>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2D3293"/>
              </a:buClr>
              <a:buSzPts val="1800"/>
              <a:buFont typeface="Open Sans"/>
              <a:buNone/>
            </a:pPr>
            <a:r>
              <a:rPr lang="en-GB" sz="1800" b="1" i="0" u="none" strike="noStrike" cap="none">
                <a:solidFill>
                  <a:srgbClr val="2D3293"/>
                </a:solidFill>
                <a:latin typeface="Open Sans"/>
                <a:ea typeface="Open Sans"/>
                <a:cs typeface="Open Sans"/>
                <a:sym typeface="Open Sans"/>
              </a:rPr>
              <a:t>@openaire_eu</a:t>
            </a:r>
            <a:endParaRPr sz="1800" b="1" i="0" u="none" strike="noStrike" cap="none">
              <a:solidFill>
                <a:srgbClr val="2D3293"/>
              </a:solidFill>
              <a:latin typeface="Open Sans"/>
              <a:ea typeface="Open Sans"/>
              <a:cs typeface="Open Sans"/>
              <a:sym typeface="Open Sans"/>
            </a:endParaRPr>
          </a:p>
        </p:txBody>
      </p:sp>
      <p:pic>
        <p:nvPicPr>
          <p:cNvPr id="954" name="Google Shape;954;p115"/>
          <p:cNvPicPr preferRelativeResize="0"/>
          <p:nvPr/>
        </p:nvPicPr>
        <p:blipFill rotWithShape="1">
          <a:blip r:embed="rId8">
            <a:alphaModFix/>
          </a:blip>
          <a:srcRect l="10166" r="10158"/>
          <a:stretch/>
        </p:blipFill>
        <p:spPr>
          <a:xfrm>
            <a:off x="-31439" y="-34819"/>
            <a:ext cx="16318880" cy="8139600"/>
          </a:xfrm>
          <a:prstGeom prst="rect">
            <a:avLst/>
          </a:prstGeom>
          <a:noFill/>
          <a:ln>
            <a:noFill/>
          </a:ln>
        </p:spPr>
      </p:pic>
      <p:sp>
        <p:nvSpPr>
          <p:cNvPr id="955" name="Google Shape;955;p115"/>
          <p:cNvSpPr/>
          <p:nvPr/>
        </p:nvSpPr>
        <p:spPr>
          <a:xfrm>
            <a:off x="15439" y="-38769"/>
            <a:ext cx="16272000" cy="8136000"/>
          </a:xfrm>
          <a:prstGeom prst="rect">
            <a:avLst/>
          </a:prstGeom>
          <a:gradFill>
            <a:gsLst>
              <a:gs pos="0">
                <a:srgbClr val="3B41BE"/>
              </a:gs>
              <a:gs pos="94000">
                <a:srgbClr val="18B2EC">
                  <a:alpha val="0"/>
                </a:srgbClr>
              </a:gs>
              <a:gs pos="100000">
                <a:srgbClr val="18B2EC">
                  <a:alpha val="0"/>
                </a:srgbClr>
              </a:gs>
            </a:gsLst>
            <a:lin ang="5400012" scaled="0"/>
          </a:gradFill>
          <a:ln>
            <a:noFill/>
          </a:ln>
          <a:effectLst>
            <a:outerShdw blurRad="25400" dist="12700" dir="5400000" rotWithShape="0">
              <a:schemeClr val="accent1">
                <a:alpha val="49800"/>
              </a:schemeClr>
            </a:outerShdw>
          </a:effectLst>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2200"/>
              <a:buFont typeface="Helvetica Neue"/>
              <a:buNone/>
            </a:pPr>
            <a:endParaRPr sz="2200" b="0" i="0" u="none" strike="noStrike" cap="none">
              <a:solidFill>
                <a:srgbClr val="FFFFFF"/>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2983790749"/>
      </p:ext>
    </p:extLst>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2">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20" name="Rectangle 19"/>
          <p:cNvSpPr/>
          <p:nvPr userDrawn="1"/>
        </p:nvSpPr>
        <p:spPr>
          <a:xfrm>
            <a:off x="61380" y="0"/>
            <a:ext cx="16256000" cy="7561913"/>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chemeClr val="bg1">
                    <a:lumMod val="90000"/>
                  </a:schemeClr>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5" name="Rectangle 24"/>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tx1">
                    <a:lumMod val="50000"/>
                    <a:lumOff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pic>
        <p:nvPicPr>
          <p:cNvPr id="43" name="Picture 42"/>
          <p:cNvPicPr>
            <a:picLocks noChangeAspect="1"/>
          </p:cNvPicPr>
          <p:nvPr userDrawn="1"/>
        </p:nvPicPr>
        <p:blipFill>
          <a:blip r:embed="rId3"/>
          <a:stretch>
            <a:fillRect/>
          </a:stretch>
        </p:blipFill>
        <p:spPr>
          <a:xfrm>
            <a:off x="14724879" y="8496329"/>
            <a:ext cx="703862" cy="252000"/>
          </a:xfrm>
          <a:prstGeom prst="rect">
            <a:avLst/>
          </a:prstGeom>
        </p:spPr>
      </p:pic>
      <p:pic>
        <p:nvPicPr>
          <p:cNvPr id="46" name="Picture 4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4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pic>
        <p:nvPicPr>
          <p:cNvPr id="51" name="Picture 5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6" name="Picture 2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7" name="Picture 2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993692" y="4779"/>
            <a:ext cx="14240879" cy="8021621"/>
          </a:xfrm>
          <a:prstGeom prst="rect">
            <a:avLst/>
          </a:prstGeom>
          <a:effectLst>
            <a:outerShdw blurRad="50800" dist="50800" dir="5400000" algn="ctr" rotWithShape="0">
              <a:schemeClr val="bg1"/>
            </a:outerShdw>
          </a:effectLst>
        </p:spPr>
      </p:pic>
      <p:sp>
        <p:nvSpPr>
          <p:cNvPr id="22" name="Footer Placeholder 9"/>
          <p:cNvSpPr>
            <a:spLocks noGrp="1"/>
          </p:cNvSpPr>
          <p:nvPr>
            <p:ph type="ftr" sz="quarter" idx="18"/>
          </p:nvPr>
        </p:nvSpPr>
        <p:spPr>
          <a:xfrm>
            <a:off x="6580682" y="8416031"/>
            <a:ext cx="7844209" cy="376237"/>
          </a:xfrm>
        </p:spPr>
        <p:txBody>
          <a:bodyPr>
            <a:normAutofit/>
          </a:bodyPr>
          <a:lstStyle>
            <a:lvl1pPr algn="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23" name="Picture 22"/>
          <p:cNvPicPr>
            <a:picLocks noChangeAspect="1"/>
          </p:cNvPicPr>
          <p:nvPr userDrawn="1"/>
        </p:nvPicPr>
        <p:blipFill>
          <a:blip r:embed="rId3"/>
          <a:stretch>
            <a:fillRect/>
          </a:stretch>
        </p:blipFill>
        <p:spPr>
          <a:xfrm>
            <a:off x="14820956" y="8458973"/>
            <a:ext cx="860081" cy="307930"/>
          </a:xfrm>
          <a:prstGeom prst="rect">
            <a:avLst/>
          </a:prstGeom>
        </p:spPr>
      </p:pic>
      <p:sp>
        <p:nvSpPr>
          <p:cNvPr id="4" name="Text Placeholder 25"/>
          <p:cNvSpPr>
            <a:spLocks noGrp="1"/>
          </p:cNvSpPr>
          <p:nvPr>
            <p:ph type="body" sz="quarter" idx="10" hasCustomPrompt="1"/>
          </p:nvPr>
        </p:nvSpPr>
        <p:spPr>
          <a:xfrm>
            <a:off x="711199" y="558798"/>
            <a:ext cx="11708984" cy="2429131"/>
          </a:xfrm>
          <a:prstGeom prst="rect">
            <a:avLst/>
          </a:prstGeom>
        </p:spPr>
        <p:txBody>
          <a:bodyPr wrap="square" lIns="0" tIns="0" rIns="0" bIns="72000" anchor="b" anchorCtr="0">
            <a:normAutofit/>
          </a:bodyPr>
          <a:lstStyle>
            <a:lvl1pPr marL="0" indent="0" algn="l">
              <a:lnSpc>
                <a:spcPts val="8800"/>
              </a:lnSpc>
              <a:spcBef>
                <a:spcPts val="0"/>
              </a:spcBef>
              <a:buNone/>
              <a:defRPr sz="88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711200" y="3004865"/>
            <a:ext cx="11019436" cy="1351070"/>
          </a:xfrm>
          <a:prstGeom prst="rect">
            <a:avLst/>
          </a:prstGeom>
        </p:spPr>
        <p:txBody>
          <a:bodyPr wrap="square" lIns="0" tIns="72000" rIns="0" bIns="0" anchor="t" anchorCtr="0">
            <a:normAutofit/>
          </a:bodyPr>
          <a:lstStyle>
            <a:lvl1pPr marL="0" indent="0" algn="l">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grpSp>
        <p:nvGrpSpPr>
          <p:cNvPr id="12" name="Group 11"/>
          <p:cNvGrpSpPr/>
          <p:nvPr userDrawn="1"/>
        </p:nvGrpSpPr>
        <p:grpSpPr>
          <a:xfrm>
            <a:off x="13347179" y="972084"/>
            <a:ext cx="2536288" cy="481060"/>
            <a:chOff x="11725043" y="8364911"/>
            <a:chExt cx="2536288" cy="481060"/>
          </a:xfrm>
        </p:grpSpPr>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725043" y="8364911"/>
              <a:ext cx="577273" cy="481060"/>
            </a:xfrm>
            <a:prstGeom prst="rect">
              <a:avLst/>
            </a:prstGeom>
          </p:spPr>
        </p:pic>
        <p:sp>
          <p:nvSpPr>
            <p:cNvPr id="15" name="Title 1"/>
            <p:cNvSpPr txBox="1">
              <a:spLocks/>
            </p:cNvSpPr>
            <p:nvPr userDrawn="1"/>
          </p:nvSpPr>
          <p:spPr>
            <a:xfrm>
              <a:off x="12340417" y="8446825"/>
              <a:ext cx="1920914" cy="338554"/>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2200" b="0" i="0">
                  <a:latin typeface="Open Sans" charset="0"/>
                  <a:ea typeface="Open Sans" charset="0"/>
                  <a:cs typeface="Open Sans" charset="0"/>
                </a:rPr>
                <a:t>@</a:t>
              </a:r>
              <a:r>
                <a:rPr lang="en-US" sz="2200" b="1" i="0" err="1">
                  <a:latin typeface="Open Sans" charset="0"/>
                  <a:ea typeface="Open Sans" charset="0"/>
                  <a:cs typeface="Open Sans" charset="0"/>
                </a:rPr>
                <a:t>openaire_eu</a:t>
              </a:r>
              <a:endParaRPr lang="en-US" sz="2200" b="1" i="0">
                <a:latin typeface="Open Sans" charset="0"/>
                <a:ea typeface="Open Sans" charset="0"/>
                <a:cs typeface="Open Sans" charset="0"/>
              </a:endParaRPr>
            </a:p>
          </p:txBody>
        </p:sp>
      </p:grpSp>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30200" y="4685283"/>
            <a:ext cx="730941" cy="730941"/>
          </a:xfrm>
          <a:prstGeom prst="rect">
            <a:avLst/>
          </a:prstGeom>
        </p:spPr>
      </p:pic>
      <p:sp>
        <p:nvSpPr>
          <p:cNvPr id="29" name="Text Placeholder 39"/>
          <p:cNvSpPr>
            <a:spLocks noGrp="1"/>
          </p:cNvSpPr>
          <p:nvPr>
            <p:ph type="body" sz="quarter" idx="16" hasCustomPrompt="1"/>
          </p:nvPr>
        </p:nvSpPr>
        <p:spPr>
          <a:xfrm>
            <a:off x="1691236" y="4676880"/>
            <a:ext cx="6865653" cy="382019"/>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30" name="Text Placeholder 39"/>
          <p:cNvSpPr>
            <a:spLocks noGrp="1"/>
          </p:cNvSpPr>
          <p:nvPr>
            <p:ph type="body" sz="quarter" idx="17" hasCustomPrompt="1"/>
          </p:nvPr>
        </p:nvSpPr>
        <p:spPr>
          <a:xfrm>
            <a:off x="1691236" y="5058900"/>
            <a:ext cx="6865654"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02226842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pic>
        <p:nvPicPr>
          <p:cNvPr id="34" name="Picture 33"/>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10" name="Rectangle 9"/>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3" name="Picture 22"/>
          <p:cNvPicPr>
            <a:picLocks noChangeAspect="1"/>
          </p:cNvPicPr>
          <p:nvPr userDrawn="1"/>
        </p:nvPicPr>
        <p:blipFill>
          <a:blip r:embed="rId7"/>
          <a:stretch>
            <a:fillRect/>
          </a:stretch>
        </p:blipFill>
        <p:spPr>
          <a:xfrm>
            <a:off x="14724879" y="8496329"/>
            <a:ext cx="703862" cy="252000"/>
          </a:xfrm>
          <a:prstGeom prst="rect">
            <a:avLst/>
          </a:prstGeom>
        </p:spPr>
      </p:pic>
      <p:pic>
        <p:nvPicPr>
          <p:cNvPr id="24" name="Pictur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880434413"/>
      </p:ext>
    </p:extLst>
  </p:cSld>
  <p:clrMapOvr>
    <a:masterClrMapping/>
  </p:clrMapOvr>
  <p:transition spd="med"/>
  <p:extLst>
    <p:ext uri="{DCECCB84-F9BA-43D5-87BE-67443E8EF086}">
      <p15:sldGuideLst xmlns:p15="http://schemas.microsoft.com/office/powerpoint/2012/main">
        <p15:guide id="1" orient="horz" pos="2880" userDrawn="1">
          <p15:clr>
            <a:srgbClr val="FBAE40"/>
          </p15:clr>
        </p15:guide>
        <p15:guide id="2" pos="51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 name="Picture 2"/>
          <p:cNvPicPr>
            <a:picLocks/>
          </p:cNvPicPr>
          <p:nvPr userDrawn="1"/>
        </p:nvPicPr>
        <p:blipFill rotWithShape="1">
          <a:blip r:embed="rId2">
            <a:extLst>
              <a:ext uri="{28A0092B-C50C-407E-A947-70E740481C1C}">
                <a14:useLocalDpi xmlns:a14="http://schemas.microsoft.com/office/drawing/2010/main" val="0"/>
              </a:ext>
            </a:extLst>
          </a:blip>
          <a:srcRect l="20170" t="-133" r="-13634" b="-1410"/>
          <a:stretch/>
        </p:blipFill>
        <p:spPr>
          <a:xfrm>
            <a:off x="-42529" y="-215752"/>
            <a:ext cx="19080000" cy="8243846"/>
          </a:xfrm>
          <a:prstGeom prst="rect">
            <a:avLst/>
          </a:prstGeom>
        </p:spPr>
      </p:pic>
      <p:sp>
        <p:nvSpPr>
          <p:cNvPr id="20" name="Rectangle 19"/>
          <p:cNvSpPr/>
          <p:nvPr userDrawn="1"/>
        </p:nvSpPr>
        <p:spPr>
          <a:xfrm>
            <a:off x="-42530" y="-194646"/>
            <a:ext cx="16272000" cy="8136000"/>
          </a:xfrm>
          <a:prstGeom prst="rect">
            <a:avLst/>
          </a:prstGeom>
          <a:gradFill flip="none" rotWithShape="1">
            <a:gsLst>
              <a:gs pos="0">
                <a:srgbClr val="4B54FF"/>
              </a:gs>
              <a:gs pos="54000">
                <a:schemeClr val="bg1">
                  <a:alpha val="0"/>
                  <a:lumMod val="4700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1" name="Picture 18">
            <a:extLst>
              <a:ext uri="{FF2B5EF4-FFF2-40B4-BE49-F238E27FC236}">
                <a16:creationId xmlns:a16="http://schemas.microsoft.com/office/drawing/2014/main" id="{72B24DDA-6CB6-1C46-872C-4308BABD4DB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17355" y="8247027"/>
            <a:ext cx="1165516" cy="809265"/>
          </a:xfrm>
          <a:prstGeom prst="rect">
            <a:avLst/>
          </a:prstGeom>
        </p:spPr>
      </p:pic>
    </p:spTree>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4.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4250265" y="8468518"/>
            <a:ext cx="8517467" cy="376237"/>
          </a:xfrm>
          <a:prstGeom prst="rect">
            <a:avLst/>
          </a:prstGeom>
        </p:spPr>
        <p:txBody>
          <a:bodyPr vert="horz" lIns="0" tIns="0" rIns="0" bIns="0" rtlCol="0" anchor="ctr">
            <a:normAutofit/>
          </a:bodyPr>
          <a:lstStyle>
            <a:lvl1pPr algn="ctr">
              <a:defRPr sz="1000" b="0" i="0" spc="-80" baseline="0">
                <a:solidFill>
                  <a:schemeClr val="bg2">
                    <a:lumMod val="50000"/>
                  </a:schemeClr>
                </a:solidFill>
                <a:latin typeface="Helvetica" charset="0"/>
                <a:ea typeface="Helvetica" charset="0"/>
                <a:cs typeface="Helvetica" charset="0"/>
              </a:defRPr>
            </a:lvl1pPr>
          </a:lstStyle>
          <a:p>
            <a:r>
              <a:rPr lang="it-IT" dirty="0"/>
              <a:t>Università di Pisa, Corso di didattica trasversale (LABCD5) “Curare e conservare il dato per la ricerca” – 18 </a:t>
            </a:r>
            <a:r>
              <a:rPr lang="it-IT" dirty="0" err="1"/>
              <a:t>Dic</a:t>
            </a:r>
            <a:r>
              <a:rPr lang="it-IT" dirty="0"/>
              <a:t> 2018 </a:t>
            </a:r>
            <a:endParaRPr lang="en-US" dirty="0"/>
          </a:p>
        </p:txBody>
      </p:sp>
      <p:sp>
        <p:nvSpPr>
          <p:cNvPr id="3" name="Slide Number Placeholder 2"/>
          <p:cNvSpPr>
            <a:spLocks noGrp="1"/>
          </p:cNvSpPr>
          <p:nvPr>
            <p:ph type="sldNum" sz="quarter" idx="4"/>
          </p:nvPr>
        </p:nvSpPr>
        <p:spPr>
          <a:xfrm>
            <a:off x="14630400" y="8386764"/>
            <a:ext cx="508000" cy="376237"/>
          </a:xfrm>
          <a:prstGeom prst="rect">
            <a:avLst/>
          </a:prstGeom>
        </p:spPr>
        <p:txBody>
          <a:bodyPr vert="horz" lIns="91440" tIns="45720" rIns="91440" bIns="45720" rtlCol="0" anchor="ctr"/>
          <a:lstStyle>
            <a:lvl1pPr algn="r">
              <a:defRPr sz="1400">
                <a:solidFill>
                  <a:schemeClr val="tx1">
                    <a:tint val="75000"/>
                  </a:schemeClr>
                </a:solidFill>
                <a:latin typeface="Helvetica" charset="0"/>
                <a:ea typeface="Helvetica" charset="0"/>
                <a:cs typeface="Helvetica" charset="0"/>
              </a:defRPr>
            </a:lvl1pPr>
          </a:lstStyle>
          <a:p>
            <a:fld id="{CA77D4BE-F539-D04A-8CB9-4B543B2D7FFD}" type="slidenum">
              <a:rPr lang="en-GB" smtClean="0"/>
              <a:pPr/>
              <a:t>‹#›</a:t>
            </a:fld>
            <a:endParaRPr lang="en-GB"/>
          </a:p>
        </p:txBody>
      </p:sp>
      <p:sp>
        <p:nvSpPr>
          <p:cNvPr id="4" name="Title Placeholder 3"/>
          <p:cNvSpPr>
            <a:spLocks noGrp="1"/>
          </p:cNvSpPr>
          <p:nvPr>
            <p:ph type="title"/>
          </p:nvPr>
        </p:nvSpPr>
        <p:spPr>
          <a:xfrm>
            <a:off x="1117600" y="487363"/>
            <a:ext cx="14020800" cy="1766887"/>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5" name="Text Placeholder 4"/>
          <p:cNvSpPr>
            <a:spLocks noGrp="1"/>
          </p:cNvSpPr>
          <p:nvPr>
            <p:ph type="body" idx="1"/>
          </p:nvPr>
        </p:nvSpPr>
        <p:spPr>
          <a:xfrm>
            <a:off x="1117600" y="2433638"/>
            <a:ext cx="14020800" cy="580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 bg1="lt1" tx1="dk1" bg2="lt2" tx2="dk2" accent1="accent1" accent2="accent2" accent3="accent3" accent4="accent4" accent5="accent5" accent6="accent6" hlink="hlink" folHlink="folHlink"/>
  <p:sldLayoutIdLst>
    <p:sldLayoutId id="2147483655" r:id="rId1"/>
    <p:sldLayoutId id="2147483680" r:id="rId2"/>
    <p:sldLayoutId id="2147483730" r:id="rId3"/>
    <p:sldLayoutId id="2147483659" r:id="rId4"/>
    <p:sldLayoutId id="2147483693" r:id="rId5"/>
    <p:sldLayoutId id="2147483720" r:id="rId6"/>
    <p:sldLayoutId id="2147483670" r:id="rId7"/>
    <p:sldLayoutId id="2147483694" r:id="rId8"/>
    <p:sldLayoutId id="2147483731" r:id="rId9"/>
    <p:sldLayoutId id="2147483737" r:id="rId10"/>
    <p:sldLayoutId id="2147483695" r:id="rId11"/>
    <p:sldLayoutId id="2147483669" r:id="rId12"/>
    <p:sldLayoutId id="2147483696" r:id="rId13"/>
    <p:sldLayoutId id="2147483671" r:id="rId14"/>
    <p:sldLayoutId id="2147483711" r:id="rId15"/>
    <p:sldLayoutId id="2147483699" r:id="rId16"/>
    <p:sldLayoutId id="2147483697" r:id="rId17"/>
    <p:sldLayoutId id="2147483736" r:id="rId18"/>
    <p:sldLayoutId id="2147483700" r:id="rId19"/>
    <p:sldLayoutId id="2147483663" r:id="rId20"/>
    <p:sldLayoutId id="2147483710" r:id="rId21"/>
    <p:sldLayoutId id="2147483712" r:id="rId22"/>
    <p:sldLayoutId id="2147483713" r:id="rId23"/>
    <p:sldLayoutId id="2147483673" r:id="rId24"/>
    <p:sldLayoutId id="2147483708" r:id="rId25"/>
    <p:sldLayoutId id="2147483698" r:id="rId26"/>
    <p:sldLayoutId id="2147483666" r:id="rId27"/>
    <p:sldLayoutId id="2147483714" r:id="rId28"/>
    <p:sldLayoutId id="2147483719" r:id="rId29"/>
    <p:sldLayoutId id="2147483716" r:id="rId30"/>
    <p:sldLayoutId id="2147483717" r:id="rId31"/>
    <p:sldLayoutId id="2147483718" r:id="rId32"/>
    <p:sldLayoutId id="2147483715" r:id="rId33"/>
    <p:sldLayoutId id="2147483677" r:id="rId34"/>
    <p:sldLayoutId id="2147483702" r:id="rId35"/>
    <p:sldLayoutId id="2147483703" r:id="rId36"/>
    <p:sldLayoutId id="2147483701" r:id="rId37"/>
    <p:sldLayoutId id="2147483704" r:id="rId38"/>
    <p:sldLayoutId id="2147483733" r:id="rId39"/>
    <p:sldLayoutId id="2147483705" r:id="rId40"/>
    <p:sldLayoutId id="2147483679" r:id="rId41"/>
    <p:sldLayoutId id="2147483732" r:id="rId42"/>
    <p:sldLayoutId id="2147483706" r:id="rId43"/>
    <p:sldLayoutId id="2147483707" r:id="rId44"/>
    <p:sldLayoutId id="2147483664" r:id="rId45"/>
    <p:sldLayoutId id="2147483709" r:id="rId46"/>
    <p:sldLayoutId id="2147483667" r:id="rId47"/>
    <p:sldLayoutId id="2147483725" r:id="rId48"/>
    <p:sldLayoutId id="2147483734" r:id="rId49"/>
    <p:sldLayoutId id="2147483742" r:id="rId50"/>
    <p:sldLayoutId id="2147483743" r:id="rId51"/>
    <p:sldLayoutId id="2147483750" r:id="rId52"/>
  </p:sldLayoutIdLst>
  <p:transition spd="med"/>
  <p:hf sldNum="0" hdr="0" dt="0"/>
  <p:txStyles>
    <p:titleStyle>
      <a:lvl1pPr marL="0" marR="0" indent="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Helvetica" charset="0"/>
          <a:ea typeface="Helvetica" charset="0"/>
          <a:cs typeface="Helvetica" charset="0"/>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9pPr>
    </p:titleStyle>
    <p:bodyStyle>
      <a:lvl1pPr marL="395101" marR="0" indent="-395101" algn="l" defTabSz="547673" rtl="0" eaLnBrk="1" latinLnBrk="0" hangingPunct="1">
        <a:lnSpc>
          <a:spcPct val="100000"/>
        </a:lnSpc>
        <a:spcBef>
          <a:spcPts val="3900"/>
        </a:spcBef>
        <a:spcAft>
          <a:spcPts val="0"/>
        </a:spcAft>
        <a:buClrTx/>
        <a:buSzPct val="75000"/>
        <a:buFontTx/>
        <a:buBlip>
          <a:blip r:embed="rId54"/>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55"/>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56"/>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1" orient="horz" pos="2880" userDrawn="1">
          <p15:clr>
            <a:srgbClr val="F26B43"/>
          </p15:clr>
        </p15:guide>
        <p15:guide id="2" pos="5120" userDrawn="1">
          <p15:clr>
            <a:srgbClr val="F26B43"/>
          </p15:clr>
        </p15:guide>
        <p15:guide id="3" pos="448" userDrawn="1">
          <p15:clr>
            <a:srgbClr val="F26B43"/>
          </p15:clr>
        </p15:guide>
        <p15:guide id="4" pos="8567" userDrawn="1">
          <p15:clr>
            <a:srgbClr val="F26B43"/>
          </p15:clr>
        </p15:guide>
        <p15:guide id="5" orient="horz" pos="499" userDrawn="1">
          <p15:clr>
            <a:srgbClr val="F26B43"/>
          </p15:clr>
        </p15:guide>
        <p15:guide id="6" orient="horz" pos="467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image" Target="../media/image48.png"/></Relationships>
</file>

<file path=ppt/slides/_rels/slide10.xml.rels><?xml version="1.0" encoding="UTF-8" standalone="yes"?>
<Relationships xmlns="http://schemas.openxmlformats.org/package/2006/relationships"><Relationship Id="rId2" Type="http://schemas.openxmlformats.org/officeDocument/2006/relationships/hyperlink" Target="https://www.nature.com/articles/d41586-020-01246-3" TargetMode="Externa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s://www.prusa3d.com/covid19/" TargetMode="Externa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s://www.handsfreearchitecture.com/" TargetMode="Externa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hyperlink" Target="https://www.theaustralian.com.au/higher-education/the-covid19-experience-shows-the-value-of-sharing-information/news-story/e57722b6634d35302e86d24b0991dc79" TargetMode="Externa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3" Type="http://schemas.openxmlformats.org/officeDocument/2006/relationships/image" Target="../media/image70.svg"/><Relationship Id="rId18" Type="http://schemas.openxmlformats.org/officeDocument/2006/relationships/image" Target="../media/image75.png"/><Relationship Id="rId26" Type="http://schemas.openxmlformats.org/officeDocument/2006/relationships/image" Target="../media/image83.png"/><Relationship Id="rId3" Type="http://schemas.openxmlformats.org/officeDocument/2006/relationships/image" Target="../media/image60.svg"/><Relationship Id="rId21" Type="http://schemas.openxmlformats.org/officeDocument/2006/relationships/image" Target="../media/image78.svg"/><Relationship Id="rId34" Type="http://schemas.openxmlformats.org/officeDocument/2006/relationships/image" Target="../media/image91.jpeg"/><Relationship Id="rId7" Type="http://schemas.openxmlformats.org/officeDocument/2006/relationships/image" Target="../media/image64.svg"/><Relationship Id="rId12" Type="http://schemas.openxmlformats.org/officeDocument/2006/relationships/image" Target="../media/image69.png"/><Relationship Id="rId17" Type="http://schemas.openxmlformats.org/officeDocument/2006/relationships/image" Target="../media/image74.svg"/><Relationship Id="rId25" Type="http://schemas.openxmlformats.org/officeDocument/2006/relationships/image" Target="../media/image82.svg"/><Relationship Id="rId33" Type="http://schemas.openxmlformats.org/officeDocument/2006/relationships/image" Target="../media/image90.svg"/><Relationship Id="rId2" Type="http://schemas.openxmlformats.org/officeDocument/2006/relationships/image" Target="../media/image59.png"/><Relationship Id="rId16" Type="http://schemas.openxmlformats.org/officeDocument/2006/relationships/image" Target="../media/image73.png"/><Relationship Id="rId20" Type="http://schemas.openxmlformats.org/officeDocument/2006/relationships/image" Target="../media/image77.png"/><Relationship Id="rId29" Type="http://schemas.openxmlformats.org/officeDocument/2006/relationships/image" Target="../media/image86.svg"/><Relationship Id="rId1" Type="http://schemas.openxmlformats.org/officeDocument/2006/relationships/slideLayout" Target="../slideLayouts/slideLayout15.xml"/><Relationship Id="rId6" Type="http://schemas.openxmlformats.org/officeDocument/2006/relationships/image" Target="../media/image63.png"/><Relationship Id="rId11" Type="http://schemas.openxmlformats.org/officeDocument/2006/relationships/image" Target="../media/image68.svg"/><Relationship Id="rId24" Type="http://schemas.openxmlformats.org/officeDocument/2006/relationships/image" Target="../media/image81.png"/><Relationship Id="rId32" Type="http://schemas.openxmlformats.org/officeDocument/2006/relationships/image" Target="../media/image89.png"/><Relationship Id="rId5" Type="http://schemas.openxmlformats.org/officeDocument/2006/relationships/image" Target="../media/image62.svg"/><Relationship Id="rId15" Type="http://schemas.openxmlformats.org/officeDocument/2006/relationships/image" Target="../media/image72.svg"/><Relationship Id="rId23" Type="http://schemas.openxmlformats.org/officeDocument/2006/relationships/image" Target="../media/image80.svg"/><Relationship Id="rId28" Type="http://schemas.openxmlformats.org/officeDocument/2006/relationships/image" Target="../media/image85.png"/><Relationship Id="rId10" Type="http://schemas.openxmlformats.org/officeDocument/2006/relationships/image" Target="../media/image67.png"/><Relationship Id="rId19" Type="http://schemas.openxmlformats.org/officeDocument/2006/relationships/image" Target="../media/image76.svg"/><Relationship Id="rId31" Type="http://schemas.openxmlformats.org/officeDocument/2006/relationships/image" Target="../media/image88.svg"/><Relationship Id="rId4" Type="http://schemas.openxmlformats.org/officeDocument/2006/relationships/image" Target="../media/image61.png"/><Relationship Id="rId9" Type="http://schemas.openxmlformats.org/officeDocument/2006/relationships/image" Target="../media/image66.svg"/><Relationship Id="rId14" Type="http://schemas.openxmlformats.org/officeDocument/2006/relationships/image" Target="../media/image71.png"/><Relationship Id="rId22" Type="http://schemas.openxmlformats.org/officeDocument/2006/relationships/image" Target="../media/image79.png"/><Relationship Id="rId27" Type="http://schemas.openxmlformats.org/officeDocument/2006/relationships/image" Target="../media/image84.svg"/><Relationship Id="rId30" Type="http://schemas.openxmlformats.org/officeDocument/2006/relationships/image" Target="../media/image87.png"/><Relationship Id="rId8" Type="http://schemas.openxmlformats.org/officeDocument/2006/relationships/image" Target="../media/image65.png"/></Relationships>
</file>

<file path=ppt/slides/_rels/slide1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45.xml"/><Relationship Id="rId4" Type="http://schemas.openxmlformats.org/officeDocument/2006/relationships/image" Target="../media/image9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xml"/><Relationship Id="rId1" Type="http://schemas.openxmlformats.org/officeDocument/2006/relationships/slideLayout" Target="../slideLayouts/slideLayout21.xml"/><Relationship Id="rId4" Type="http://schemas.openxmlformats.org/officeDocument/2006/relationships/image" Target="../media/image50.emf"/></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s://it.wikipedia.org/wiki/Numero_indice" TargetMode="External"/><Relationship Id="rId1" Type="http://schemas.openxmlformats.org/officeDocument/2006/relationships/slideLayout" Target="../slideLayouts/slideLayout20.xml"/><Relationship Id="rId4" Type="http://schemas.openxmlformats.org/officeDocument/2006/relationships/image" Target="../media/image96.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hyperlink" Target="https://clarivate.com/webofsciencegroup/essays/impact-factor/" TargetMode="External"/><Relationship Id="rId2" Type="http://schemas.openxmlformats.org/officeDocument/2006/relationships/hyperlink" Target="https://it.wikipedia.org/wiki/Mainstream" TargetMode="Externa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hyperlink" Target="https://www.roars.it/online/citarsi-addosso-ascesa-scientifica-dellitalia-no-solo-doping-per-inseguire-i-criteri-anvur/" TargetMode="External"/><Relationship Id="rId2" Type="http://schemas.openxmlformats.org/officeDocument/2006/relationships/image" Target="../media/image98.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13" Type="http://schemas.openxmlformats.org/officeDocument/2006/relationships/image" Target="../media/image110.svg"/><Relationship Id="rId18" Type="http://schemas.openxmlformats.org/officeDocument/2006/relationships/image" Target="../media/image115.png"/><Relationship Id="rId26" Type="http://schemas.openxmlformats.org/officeDocument/2006/relationships/image" Target="../media/image123.png"/><Relationship Id="rId3" Type="http://schemas.openxmlformats.org/officeDocument/2006/relationships/image" Target="../media/image100.svg"/><Relationship Id="rId21" Type="http://schemas.openxmlformats.org/officeDocument/2006/relationships/image" Target="../media/image118.svg"/><Relationship Id="rId7" Type="http://schemas.openxmlformats.org/officeDocument/2006/relationships/image" Target="../media/image104.svg"/><Relationship Id="rId12" Type="http://schemas.openxmlformats.org/officeDocument/2006/relationships/image" Target="../media/image109.png"/><Relationship Id="rId17" Type="http://schemas.openxmlformats.org/officeDocument/2006/relationships/image" Target="../media/image114.svg"/><Relationship Id="rId25" Type="http://schemas.openxmlformats.org/officeDocument/2006/relationships/image" Target="../media/image122.svg"/><Relationship Id="rId33" Type="http://schemas.openxmlformats.org/officeDocument/2006/relationships/image" Target="../media/image130.svg"/><Relationship Id="rId2" Type="http://schemas.openxmlformats.org/officeDocument/2006/relationships/image" Target="../media/image99.png"/><Relationship Id="rId16" Type="http://schemas.openxmlformats.org/officeDocument/2006/relationships/image" Target="../media/image113.png"/><Relationship Id="rId20" Type="http://schemas.openxmlformats.org/officeDocument/2006/relationships/image" Target="../media/image117.png"/><Relationship Id="rId29" Type="http://schemas.openxmlformats.org/officeDocument/2006/relationships/image" Target="../media/image126.svg"/><Relationship Id="rId1" Type="http://schemas.openxmlformats.org/officeDocument/2006/relationships/slideLayout" Target="../slideLayouts/slideLayout23.xml"/><Relationship Id="rId6" Type="http://schemas.openxmlformats.org/officeDocument/2006/relationships/image" Target="../media/image103.png"/><Relationship Id="rId11" Type="http://schemas.openxmlformats.org/officeDocument/2006/relationships/image" Target="../media/image108.svg"/><Relationship Id="rId24" Type="http://schemas.openxmlformats.org/officeDocument/2006/relationships/image" Target="../media/image121.png"/><Relationship Id="rId32" Type="http://schemas.openxmlformats.org/officeDocument/2006/relationships/image" Target="../media/image129.png"/><Relationship Id="rId5" Type="http://schemas.openxmlformats.org/officeDocument/2006/relationships/image" Target="../media/image102.svg"/><Relationship Id="rId15" Type="http://schemas.openxmlformats.org/officeDocument/2006/relationships/image" Target="../media/image112.svg"/><Relationship Id="rId23" Type="http://schemas.openxmlformats.org/officeDocument/2006/relationships/image" Target="../media/image120.svg"/><Relationship Id="rId28" Type="http://schemas.openxmlformats.org/officeDocument/2006/relationships/image" Target="../media/image125.png"/><Relationship Id="rId10" Type="http://schemas.openxmlformats.org/officeDocument/2006/relationships/image" Target="../media/image107.png"/><Relationship Id="rId19" Type="http://schemas.openxmlformats.org/officeDocument/2006/relationships/image" Target="../media/image116.svg"/><Relationship Id="rId31" Type="http://schemas.openxmlformats.org/officeDocument/2006/relationships/image" Target="../media/image128.svg"/><Relationship Id="rId4" Type="http://schemas.openxmlformats.org/officeDocument/2006/relationships/image" Target="../media/image101.png"/><Relationship Id="rId9" Type="http://schemas.openxmlformats.org/officeDocument/2006/relationships/image" Target="../media/image106.svg"/><Relationship Id="rId14" Type="http://schemas.openxmlformats.org/officeDocument/2006/relationships/image" Target="../media/image111.png"/><Relationship Id="rId22" Type="http://schemas.openxmlformats.org/officeDocument/2006/relationships/image" Target="../media/image119.png"/><Relationship Id="rId27" Type="http://schemas.openxmlformats.org/officeDocument/2006/relationships/image" Target="../media/image124.svg"/><Relationship Id="rId30" Type="http://schemas.openxmlformats.org/officeDocument/2006/relationships/image" Target="../media/image127.png"/><Relationship Id="rId8" Type="http://schemas.openxmlformats.org/officeDocument/2006/relationships/image" Target="../media/image10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131.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image" Target="../media/image133.svg"/><Relationship Id="rId2" Type="http://schemas.openxmlformats.org/officeDocument/2006/relationships/image" Target="../media/image132.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hyperlink" Target="https://thewinnower.com/users/38" TargetMode="External"/><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16.xml"/><Relationship Id="rId4" Type="http://schemas.openxmlformats.org/officeDocument/2006/relationships/image" Target="../media/image137.png"/></Relationships>
</file>

<file path=ppt/slides/_rels/slide4.xml.rels><?xml version="1.0" encoding="UTF-8" standalone="yes"?>
<Relationships xmlns="http://schemas.openxmlformats.org/package/2006/relationships"><Relationship Id="rId3" Type="http://schemas.openxmlformats.org/officeDocument/2006/relationships/hyperlink" Target="https://wellcome.ac.uk/press-release/publishers-make-coronavirus-covid-19-content-freely-available-and-reusable" TargetMode="External"/><Relationship Id="rId2" Type="http://schemas.openxmlformats.org/officeDocument/2006/relationships/image" Target="../media/image51.png"/><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https://www.fosteropenscience.eu/content/cartoon-data-sharing"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nber.org/papers/w15639.pdf?new_window=1" TargetMode="External"/><Relationship Id="rId2" Type="http://schemas.openxmlformats.org/officeDocument/2006/relationships/notesSlide" Target="../notesSlides/notesSlide4.xml"/><Relationship Id="rId1" Type="http://schemas.openxmlformats.org/officeDocument/2006/relationships/slideLayout" Target="../slideLayouts/slideLayout45.xml"/><Relationship Id="rId5" Type="http://schemas.openxmlformats.org/officeDocument/2006/relationships/image" Target="../media/image139.png"/><Relationship Id="rId4" Type="http://schemas.openxmlformats.org/officeDocument/2006/relationships/hyperlink" Target="https://www.bbc.com/news/magazine-22223190"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keynesblog.com/2013/04/18/il-debito-pubblico-deprime-la-crescita-il-clamoroso-errore-di-carmen-reinhart-e-kenneth-rogoff" TargetMode="External"/><Relationship Id="rId2" Type="http://schemas.openxmlformats.org/officeDocument/2006/relationships/image" Target="../media/image140.png"/><Relationship Id="rId1" Type="http://schemas.openxmlformats.org/officeDocument/2006/relationships/slideLayout" Target="../slideLayouts/slideLayout23.xml"/><Relationship Id="rId5" Type="http://schemas.openxmlformats.org/officeDocument/2006/relationships/hyperlink" Target="http://www.peri.umass.edu/fileadmin/pdf/working_papers/working_papers_301-350/WP322.pdf" TargetMode="External"/><Relationship Id="rId4" Type="http://schemas.openxmlformats.org/officeDocument/2006/relationships/image" Target="../media/image141.png"/></Relationships>
</file>

<file path=ppt/slides/_rels/slide4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3" Type="http://schemas.openxmlformats.org/officeDocument/2006/relationships/hyperlink" Target="http://www.insidehighered.com/news/2011/11/28/scholars-analyze-case-massive-research-fraud" TargetMode="External"/><Relationship Id="rId2" Type="http://schemas.openxmlformats.org/officeDocument/2006/relationships/notesSlide" Target="../notesSlides/notesSlide6.xml"/><Relationship Id="rId1" Type="http://schemas.openxmlformats.org/officeDocument/2006/relationships/slideLayout" Target="../slideLayouts/slideLayout45.xml"/><Relationship Id="rId4" Type="http://schemas.openxmlformats.org/officeDocument/2006/relationships/image" Target="../media/image143.png"/></Relationships>
</file>

<file path=ppt/slides/_rels/slide46.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hyperlink" Target="https://doi.org/10.1038/442981a" TargetMode="External"/><Relationship Id="rId1" Type="http://schemas.openxmlformats.org/officeDocument/2006/relationships/slideLayout" Target="../slideLayouts/slideLayout45.xml"/><Relationship Id="rId4" Type="http://schemas.openxmlformats.org/officeDocument/2006/relationships/image" Target="../media/image146.jpg"/></Relationships>
</file>

<file path=ppt/slides/_rels/slide49.xml.rels><?xml version="1.0" encoding="UTF-8" standalone="yes"?>
<Relationships xmlns="http://schemas.openxmlformats.org/package/2006/relationships"><Relationship Id="rId3" Type="http://schemas.openxmlformats.org/officeDocument/2006/relationships/hyperlink" Target="http://openzika.ufg.br/" TargetMode="External"/><Relationship Id="rId2" Type="http://schemas.openxmlformats.org/officeDocument/2006/relationships/image" Target="../media/image147.png"/><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www.researchprofessionalnews.com/rr-news-australia-industry-2020-4-medical-journal-fast-tracks-free-publication-of-covid-19-research/" TargetMode="Externa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4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2" Type="http://schemas.openxmlformats.org/officeDocument/2006/relationships/hyperlink" Target="https://ec.europa.eu/digital-single-market/en/news/recommendation-access-and-preservation-scientific-information" TargetMode="External"/><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hyperlink" Target="https://pure.mpg.de/pubman/faces/ViewItemOverviewPage.jsp?itemId=item_2148961" TargetMode="External"/><Relationship Id="rId1" Type="http://schemas.openxmlformats.org/officeDocument/2006/relationships/slideLayout" Target="../slideLayouts/slideLayout27.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3" Type="http://schemas.openxmlformats.org/officeDocument/2006/relationships/image" Target="../media/image152.svg"/><Relationship Id="rId2" Type="http://schemas.openxmlformats.org/officeDocument/2006/relationships/image" Target="../media/image151.pn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hyperlink" Target="https://www.sciencemag.org/news/2020/02/completely-new-culture-doing-research-coronavirus-outbreak-changes-how-scientists" TargetMode="External"/><Relationship Id="rId2" Type="http://schemas.openxmlformats.org/officeDocument/2006/relationships/image" Target="../media/image53.png"/><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2.xml.rels><?xml version="1.0" encoding="UTF-8" standalone="yes"?>
<Relationships xmlns="http://schemas.openxmlformats.org/package/2006/relationships"><Relationship Id="rId8" Type="http://schemas.openxmlformats.org/officeDocument/2006/relationships/image" Target="../media/image156.png"/><Relationship Id="rId13" Type="http://schemas.openxmlformats.org/officeDocument/2006/relationships/image" Target="../media/image157.png"/><Relationship Id="rId3" Type="http://schemas.openxmlformats.org/officeDocument/2006/relationships/image" Target="../media/image153.png"/><Relationship Id="rId7" Type="http://schemas.openxmlformats.org/officeDocument/2006/relationships/hyperlink" Target="http://ec.europa.eu/newsroom/dae/document.cfm?doc_id=51636" TargetMode="External"/><Relationship Id="rId12"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image" Target="../media/image155.png"/><Relationship Id="rId11" Type="http://schemas.openxmlformats.org/officeDocument/2006/relationships/image" Target="../media/image3.png"/><Relationship Id="rId5" Type="http://schemas.openxmlformats.org/officeDocument/2006/relationships/hyperlink" Target="http://ec.europa.eu/research/openscience/pdf/os_skills_wgreport_final.pdf" TargetMode="External"/><Relationship Id="rId15" Type="http://schemas.openxmlformats.org/officeDocument/2006/relationships/hyperlink" Target="https://www.scienceeurope.org/coalition-s/" TargetMode="External"/><Relationship Id="rId10" Type="http://schemas.openxmlformats.org/officeDocument/2006/relationships/image" Target="../media/image2.png"/><Relationship Id="rId4" Type="http://schemas.openxmlformats.org/officeDocument/2006/relationships/image" Target="../media/image154.png"/><Relationship Id="rId9" Type="http://schemas.openxmlformats.org/officeDocument/2006/relationships/hyperlink" Target="May%2029,%202018" TargetMode="External"/><Relationship Id="rId14" Type="http://schemas.openxmlformats.org/officeDocument/2006/relationships/image" Target="../media/image158.png"/></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ec.europa.eu/info/news/european-commission-awards-contract-setting-open-access-publishing-platform-2020-mar-20_en" TargetMode="External"/><Relationship Id="rId2"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image" Target="../media/image159.png"/><Relationship Id="rId5" Type="http://schemas.openxmlformats.org/officeDocument/2006/relationships/hyperlink" Target="https://f1000research.com/" TargetMode="External"/><Relationship Id="rId4" Type="http://schemas.openxmlformats.org/officeDocument/2006/relationships/image" Target="../media/image4.png"/></Relationships>
</file>

<file path=ppt/slides/_rels/slide6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hyperlink" Target="http://ec.europa.eu/research/participants/data/ref/h2020/grants_manual/hi/oa_pilot/h2020-hi-oa-pilot-guide_en.pdf" TargetMode="External"/><Relationship Id="rId7" Type="http://schemas.openxmlformats.org/officeDocument/2006/relationships/image" Target="../media/image162.png"/><Relationship Id="rId2" Type="http://schemas.openxmlformats.org/officeDocument/2006/relationships/hyperlink" Target="http://ec.europa.eu/research/participants/data/ref/h2020/grants_manual/amga/h2020-amga_en.pdf#page=242" TargetMode="External"/><Relationship Id="rId1" Type="http://schemas.openxmlformats.org/officeDocument/2006/relationships/slideLayout" Target="../slideLayouts/slideLayout45.xml"/><Relationship Id="rId6" Type="http://schemas.openxmlformats.org/officeDocument/2006/relationships/image" Target="../media/image161.png"/><Relationship Id="rId5" Type="http://schemas.openxmlformats.org/officeDocument/2006/relationships/image" Target="../media/image160.png"/><Relationship Id="rId4" Type="http://schemas.openxmlformats.org/officeDocument/2006/relationships/hyperlink" Target="http://ec.europa.eu/research/participants/data/ref/h2020/grants_manual/hi/oa_pilot/h2020-hi-oa-data-mgt_en.pdf" TargetMode="External"/><Relationship Id="rId9" Type="http://schemas.openxmlformats.org/officeDocument/2006/relationships/image" Target="../media/image48.png"/></Relationships>
</file>

<file path=ppt/slides/_rels/slide65.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3" Type="http://schemas.openxmlformats.org/officeDocument/2006/relationships/image" Target="../media/image164.png"/><Relationship Id="rId7"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52.xml"/><Relationship Id="rId6" Type="http://schemas.openxmlformats.org/officeDocument/2006/relationships/image" Target="../media/image47.png"/><Relationship Id="rId5" Type="http://schemas.openxmlformats.org/officeDocument/2006/relationships/image" Target="../media/image166.png"/><Relationship Id="rId4" Type="http://schemas.openxmlformats.org/officeDocument/2006/relationships/image" Target="../media/image165.tiff"/></Relationships>
</file>

<file path=ppt/slides/_rels/slide67.xml.rels><?xml version="1.0" encoding="UTF-8" standalone="yes"?>
<Relationships xmlns="http://schemas.openxmlformats.org/package/2006/relationships"><Relationship Id="rId3" Type="http://schemas.openxmlformats.org/officeDocument/2006/relationships/image" Target="../media/image164.png"/><Relationship Id="rId7"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52.xml"/><Relationship Id="rId6" Type="http://schemas.openxmlformats.org/officeDocument/2006/relationships/image" Target="../media/image47.png"/><Relationship Id="rId5" Type="http://schemas.openxmlformats.org/officeDocument/2006/relationships/image" Target="../media/image166.png"/><Relationship Id="rId4" Type="http://schemas.openxmlformats.org/officeDocument/2006/relationships/image" Target="../media/image165.tiff"/></Relationships>
</file>

<file path=ppt/slides/_rels/slide68.xml.rels><?xml version="1.0" encoding="UTF-8" standalone="yes"?>
<Relationships xmlns="http://schemas.openxmlformats.org/package/2006/relationships"><Relationship Id="rId8" Type="http://schemas.openxmlformats.org/officeDocument/2006/relationships/image" Target="../media/image173.png"/><Relationship Id="rId13" Type="http://schemas.openxmlformats.org/officeDocument/2006/relationships/image" Target="../media/image176.svg"/><Relationship Id="rId3" Type="http://schemas.openxmlformats.org/officeDocument/2006/relationships/image" Target="../media/image168.svg"/><Relationship Id="rId7" Type="http://schemas.openxmlformats.org/officeDocument/2006/relationships/image" Target="../media/image172.svg"/><Relationship Id="rId12" Type="http://schemas.openxmlformats.org/officeDocument/2006/relationships/image" Target="../media/image175.png"/><Relationship Id="rId17" Type="http://schemas.openxmlformats.org/officeDocument/2006/relationships/image" Target="../media/image48.png"/><Relationship Id="rId2" Type="http://schemas.openxmlformats.org/officeDocument/2006/relationships/image" Target="../media/image167.png"/><Relationship Id="rId16" Type="http://schemas.openxmlformats.org/officeDocument/2006/relationships/image" Target="../media/image47.png"/><Relationship Id="rId1" Type="http://schemas.openxmlformats.org/officeDocument/2006/relationships/slideLayout" Target="../slideLayouts/slideLayout44.xml"/><Relationship Id="rId6" Type="http://schemas.openxmlformats.org/officeDocument/2006/relationships/image" Target="../media/image171.png"/><Relationship Id="rId11" Type="http://schemas.openxmlformats.org/officeDocument/2006/relationships/image" Target="../media/image78.svg"/><Relationship Id="rId5" Type="http://schemas.openxmlformats.org/officeDocument/2006/relationships/image" Target="../media/image170.svg"/><Relationship Id="rId15" Type="http://schemas.openxmlformats.org/officeDocument/2006/relationships/image" Target="../media/image178.svg"/><Relationship Id="rId10" Type="http://schemas.openxmlformats.org/officeDocument/2006/relationships/image" Target="../media/image77.png"/><Relationship Id="rId4" Type="http://schemas.openxmlformats.org/officeDocument/2006/relationships/image" Target="../media/image169.png"/><Relationship Id="rId9" Type="http://schemas.openxmlformats.org/officeDocument/2006/relationships/image" Target="../media/image174.svg"/><Relationship Id="rId14" Type="http://schemas.openxmlformats.org/officeDocument/2006/relationships/image" Target="../media/image177.png"/></Relationships>
</file>

<file path=ppt/slides/_rels/slide6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79.png"/><Relationship Id="rId1" Type="http://schemas.openxmlformats.org/officeDocument/2006/relationships/slideLayout" Target="../slideLayouts/slideLayout21.xml"/><Relationship Id="rId4" Type="http://schemas.openxmlformats.org/officeDocument/2006/relationships/image" Target="../media/image48.png"/></Relationships>
</file>

<file path=ppt/slides/_rels/slide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www.gisaid.org/" TargetMode="External"/><Relationship Id="rId1" Type="http://schemas.openxmlformats.org/officeDocument/2006/relationships/slideLayout" Target="../slideLayouts/slideLayout21.xml"/></Relationships>
</file>

<file path=ppt/slides/_rels/slide7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6.xml"/></Relationships>
</file>

<file path=ppt/slides/_rels/slide71.xml.rels><?xml version="1.0" encoding="UTF-8" standalone="yes"?>
<Relationships xmlns="http://schemas.openxmlformats.org/package/2006/relationships"><Relationship Id="rId2" Type="http://schemas.openxmlformats.org/officeDocument/2006/relationships/image" Target="../media/image180.tiff"/><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2" Type="http://schemas.openxmlformats.org/officeDocument/2006/relationships/image" Target="../media/image181.emf"/><Relationship Id="rId1" Type="http://schemas.openxmlformats.org/officeDocument/2006/relationships/slideLayout" Target="../slideLayouts/slideLayout51.xml"/></Relationships>
</file>

<file path=ppt/slides/_rels/slide74.xml.rels><?xml version="1.0" encoding="UTF-8" standalone="yes"?>
<Relationships xmlns="http://schemas.openxmlformats.org/package/2006/relationships"><Relationship Id="rId2" Type="http://schemas.openxmlformats.org/officeDocument/2006/relationships/image" Target="../media/image182.emf"/><Relationship Id="rId1" Type="http://schemas.openxmlformats.org/officeDocument/2006/relationships/slideLayout" Target="../slideLayouts/slideLayout5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hyperlink" Target="https://www.miur.gov.it/web/guest/-/bando-prin-2017" TargetMode="Externa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hyperlink" Target="http://attiministeriali.miur.it/anno-2014/gennaio/dd-23012014.aspx" TargetMode="Externa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2" Type="http://schemas.openxmlformats.org/officeDocument/2006/relationships/hyperlink" Target="research%20data%20needed%20to%20validate%20the%20results%20presented%20in%20the%20deposited%20scientific%20publications" TargetMode="Externa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hyperlink" Target="https://www.telethon.it/cosa-facciamo/supporto-alla-ricerca-e-ai-pazienti/supporto-alla-ricerca/open-access/policy-open-access/" TargetMode="Externa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www.biorxiv.org/search/covid%20jcode%3Amedrxiv%7C%7Cbiorxiv%20numresults%3A75%20sort%3Apublication-date%20direction%3Adescending%20format_result%3Astandard" TargetMode="External"/><Relationship Id="rId1" Type="http://schemas.openxmlformats.org/officeDocument/2006/relationships/slideLayout" Target="../slideLayouts/slideLayout21.xml"/></Relationships>
</file>

<file path=ppt/slides/_rels/slide80.xml.rels><?xml version="1.0" encoding="UTF-8" standalone="yes"?>
<Relationships xmlns="http://schemas.openxmlformats.org/package/2006/relationships"><Relationship Id="rId2" Type="http://schemas.openxmlformats.org/officeDocument/2006/relationships/hyperlink" Target="https://www.fondazionecariplo.it/static/upload/pol/policy_open_access_it.pdf" TargetMode="Externa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hyperlink" Target="https://www.fondazionecariplo.it/static/upload/ipr/ipr_vademecum.pdf" TargetMode="External"/><Relationship Id="rId2" Type="http://schemas.openxmlformats.org/officeDocument/2006/relationships/hyperlink" Target="https://www.fondazionecariplo.it/static/upload/pol/policy_ipr_it.pdf" TargetMode="Externa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emma.lazzeri@isti.cnr.it" TargetMode="External"/><Relationship Id="rId1" Type="http://schemas.openxmlformats.org/officeDocument/2006/relationships/slideLayout" Target="../slideLayouts/slideLayout47.xml"/><Relationship Id="rId4" Type="http://schemas.openxmlformats.org/officeDocument/2006/relationships/hyperlink" Target="mailto:emma.pavone@isti.cnr.i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www.sciencemag.org/news/2020/02/completely-new-culture-doing-research-coronavirus-outbreak-changes-how-scientists" TargetMode="Externa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97519" y="1524938"/>
            <a:ext cx="14671442" cy="3728987"/>
          </a:xfrm>
        </p:spPr>
        <p:txBody>
          <a:bodyPr>
            <a:normAutofit/>
          </a:bodyPr>
          <a:lstStyle/>
          <a:p>
            <a:r>
              <a:rPr lang="it-IT" dirty="0"/>
              <a:t>Introduzione e motivazioni</a:t>
            </a:r>
            <a:endParaRPr lang="it-IT" b="0" dirty="0"/>
          </a:p>
        </p:txBody>
      </p:sp>
      <p:sp>
        <p:nvSpPr>
          <p:cNvPr id="4" name="Text Placeholder 3"/>
          <p:cNvSpPr>
            <a:spLocks noGrp="1"/>
          </p:cNvSpPr>
          <p:nvPr>
            <p:ph type="body" sz="quarter" idx="11"/>
          </p:nvPr>
        </p:nvSpPr>
        <p:spPr>
          <a:xfrm>
            <a:off x="8481119" y="270799"/>
            <a:ext cx="7457559" cy="1677801"/>
          </a:xfrm>
        </p:spPr>
        <p:txBody>
          <a:bodyPr>
            <a:normAutofit fontScale="77500" lnSpcReduction="20000"/>
          </a:bodyPr>
          <a:lstStyle/>
          <a:p>
            <a:pPr algn="r"/>
            <a:r>
              <a:rPr lang="en-US" sz="4100" i="1" dirty="0"/>
              <a:t>Emma </a:t>
            </a:r>
            <a:r>
              <a:rPr lang="en-US" sz="4100" i="1" dirty="0" err="1"/>
              <a:t>Lazzeri</a:t>
            </a:r>
            <a:r>
              <a:rPr lang="en-US" sz="4100" i="1" dirty="0"/>
              <a:t>, Gina </a:t>
            </a:r>
            <a:r>
              <a:rPr lang="en-US" sz="4100" i="1" dirty="0" err="1"/>
              <a:t>Pavone</a:t>
            </a:r>
            <a:endParaRPr lang="en-US" sz="2300" dirty="0"/>
          </a:p>
          <a:p>
            <a:pPr algn="r"/>
            <a:r>
              <a:rPr lang="en-US" sz="3600" dirty="0" err="1"/>
              <a:t>Istituto</a:t>
            </a:r>
            <a:r>
              <a:rPr lang="en-US" sz="3600" dirty="0"/>
              <a:t> di </a:t>
            </a:r>
            <a:r>
              <a:rPr lang="en-US" sz="3600" dirty="0" err="1"/>
              <a:t>Scienza</a:t>
            </a:r>
            <a:r>
              <a:rPr lang="en-US" sz="3600" dirty="0"/>
              <a:t> e </a:t>
            </a:r>
            <a:r>
              <a:rPr lang="en-US" sz="3600" dirty="0" err="1"/>
              <a:t>Tecnologie</a:t>
            </a:r>
            <a:r>
              <a:rPr lang="en-US" sz="3600" dirty="0"/>
              <a:t> </a:t>
            </a:r>
            <a:r>
              <a:rPr lang="en-US" sz="3600" dirty="0" err="1"/>
              <a:t>dell’Informazione</a:t>
            </a:r>
            <a:endParaRPr lang="en-US" sz="3600" dirty="0"/>
          </a:p>
          <a:p>
            <a:pPr algn="r"/>
            <a:r>
              <a:rPr lang="en-US" sz="3600" dirty="0" err="1"/>
              <a:t>Consiglio</a:t>
            </a:r>
            <a:r>
              <a:rPr lang="en-US" sz="3600" dirty="0"/>
              <a:t> Nazionale </a:t>
            </a:r>
            <a:r>
              <a:rPr lang="en-US" sz="3600" dirty="0" err="1"/>
              <a:t>delle</a:t>
            </a:r>
            <a:r>
              <a:rPr lang="en-US" sz="3600" dirty="0"/>
              <a:t> </a:t>
            </a:r>
            <a:r>
              <a:rPr lang="en-US" sz="3600" dirty="0" err="1"/>
              <a:t>Ricerche</a:t>
            </a:r>
            <a:endParaRPr lang="en-US" sz="3600" dirty="0"/>
          </a:p>
          <a:p>
            <a:pPr algn="r"/>
            <a:endParaRPr lang="en-US" sz="3600" dirty="0"/>
          </a:p>
          <a:p>
            <a:pPr algn="r"/>
            <a:endParaRPr lang="en-GB" sz="5400" i="1" dirty="0"/>
          </a:p>
        </p:txBody>
      </p:sp>
      <p:pic>
        <p:nvPicPr>
          <p:cNvPr id="7" name="Immagine 6">
            <a:extLst>
              <a:ext uri="{FF2B5EF4-FFF2-40B4-BE49-F238E27FC236}">
                <a16:creationId xmlns:a16="http://schemas.microsoft.com/office/drawing/2014/main" id="{AACEEC25-9DB4-CF40-9DF4-37A190D69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56" y="8001210"/>
            <a:ext cx="2162337" cy="1142790"/>
          </a:xfrm>
          <a:prstGeom prst="rect">
            <a:avLst/>
          </a:prstGeom>
        </p:spPr>
      </p:pic>
      <p:pic>
        <p:nvPicPr>
          <p:cNvPr id="10" name="Immagine 9">
            <a:extLst>
              <a:ext uri="{FF2B5EF4-FFF2-40B4-BE49-F238E27FC236}">
                <a16:creationId xmlns:a16="http://schemas.microsoft.com/office/drawing/2014/main" id="{FBD1798E-E889-A24D-83D5-35BFDAF7C5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7809" y="8200500"/>
            <a:ext cx="4971091" cy="943500"/>
          </a:xfrm>
          <a:prstGeom prst="rect">
            <a:avLst/>
          </a:prstGeom>
        </p:spPr>
      </p:pic>
      <p:sp>
        <p:nvSpPr>
          <p:cNvPr id="11" name="Text Placeholder 3">
            <a:extLst>
              <a:ext uri="{FF2B5EF4-FFF2-40B4-BE49-F238E27FC236}">
                <a16:creationId xmlns:a16="http://schemas.microsoft.com/office/drawing/2014/main" id="{2BB8666E-C11F-0D44-87AF-ECE6C9526F2C}"/>
              </a:ext>
            </a:extLst>
          </p:cNvPr>
          <p:cNvSpPr txBox="1">
            <a:spLocks/>
          </p:cNvSpPr>
          <p:nvPr/>
        </p:nvSpPr>
        <p:spPr>
          <a:xfrm>
            <a:off x="670441" y="5253925"/>
            <a:ext cx="8362047" cy="2162875"/>
          </a:xfrm>
          <a:prstGeom prst="rect">
            <a:avLst/>
          </a:prstGeom>
        </p:spPr>
        <p:txBody>
          <a:bodyPr vert="horz" wrap="square" lIns="0" tIns="72000" rIns="0" bIns="0" rtlCol="0" anchor="t" anchorCtr="0">
            <a:normAutofit/>
          </a:bodyPr>
          <a:lstStyle>
            <a:lvl1pPr marL="0" marR="0" indent="0" algn="l" defTabSz="547673" rtl="0" eaLnBrk="1" latinLnBrk="0" hangingPunct="1">
              <a:lnSpc>
                <a:spcPct val="100000"/>
              </a:lnSpc>
              <a:spcBef>
                <a:spcPts val="300"/>
              </a:spcBef>
              <a:spcAft>
                <a:spcPts val="0"/>
              </a:spcAft>
              <a:buClrTx/>
              <a:buSzPct val="75000"/>
              <a:buFontTx/>
              <a:buNone/>
              <a:tabLst/>
              <a:defRPr sz="4200" b="0" i="0" u="none" strike="noStrike" cap="none" spc="-151" baseline="0">
                <a:ln>
                  <a:noFill/>
                </a:ln>
                <a:solidFill>
                  <a:schemeClr val="bg1"/>
                </a:solidFill>
                <a:uFillTx/>
                <a:latin typeface="Helvetica" charset="0"/>
                <a:ea typeface="Helvetica" charset="0"/>
                <a:cs typeface="Helvetica" charset="0"/>
                <a:sym typeface="Helvetica Light"/>
              </a:defRPr>
            </a:lvl1pPr>
            <a:lvl2pPr marL="444489" marR="0" indent="0" algn="l" defTabSz="547673" rtl="0" eaLnBrk="1" latinLnBrk="0" hangingPunct="1">
              <a:lnSpc>
                <a:spcPct val="100000"/>
              </a:lnSpc>
              <a:spcBef>
                <a:spcPts val="3900"/>
              </a:spcBef>
              <a:spcAft>
                <a:spcPts val="0"/>
              </a:spcAft>
              <a:buClrTx/>
              <a:buSzPct val="75000"/>
              <a:buFontTx/>
              <a:buNone/>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5"/>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1777956" marR="0" indent="0" algn="ctr" defTabSz="547673" rtl="0" eaLnBrk="1" latinLnBrk="0" hangingPunct="1">
              <a:lnSpc>
                <a:spcPct val="100000"/>
              </a:lnSpc>
              <a:spcBef>
                <a:spcPts val="3900"/>
              </a:spcBef>
              <a:spcAft>
                <a:spcPts val="0"/>
              </a:spcAft>
              <a:buClrTx/>
              <a:buSzPct val="75000"/>
              <a:buFontTx/>
              <a:buNone/>
              <a:tabLst/>
              <a:defRPr sz="5200" b="1" i="0" u="none" strike="noStrike" cap="none" spc="-51" baseline="0">
                <a:ln>
                  <a:noFill/>
                </a:ln>
                <a:solidFill>
                  <a:srgbClr val="2D3293"/>
                </a:solidFill>
                <a:uFillTx/>
                <a:latin typeface="Open Sans" charset="0"/>
                <a:ea typeface="Open Sans" charset="0"/>
                <a:cs typeface="Open Sans"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r>
              <a:rPr lang="en-US" sz="3600" dirty="0"/>
              <a:t>Train the trainers series </a:t>
            </a:r>
          </a:p>
          <a:p>
            <a:r>
              <a:rPr lang="en-US" sz="3600" dirty="0" err="1"/>
              <a:t>Università</a:t>
            </a:r>
            <a:r>
              <a:rPr lang="en-US" sz="3600" dirty="0"/>
              <a:t> di Milano-Bicocca</a:t>
            </a:r>
          </a:p>
          <a:p>
            <a:r>
              <a:rPr lang="it-IT" dirty="0"/>
              <a:t>Modulo 1</a:t>
            </a:r>
          </a:p>
          <a:p>
            <a:endParaRPr lang="en-US" sz="3600" dirty="0"/>
          </a:p>
        </p:txBody>
      </p:sp>
    </p:spTree>
    <p:extLst>
      <p:ext uri="{BB962C8B-B14F-4D97-AF65-F5344CB8AC3E}">
        <p14:creationId xmlns:p14="http://schemas.microsoft.com/office/powerpoint/2010/main" val="125231301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4D9FF1-996E-3B40-B5F6-DDC46A3FDC53}"/>
              </a:ext>
            </a:extLst>
          </p:cNvPr>
          <p:cNvSpPr>
            <a:spLocks noGrp="1"/>
          </p:cNvSpPr>
          <p:nvPr>
            <p:ph type="body" sz="quarter" idx="11"/>
          </p:nvPr>
        </p:nvSpPr>
        <p:spPr/>
        <p:txBody>
          <a:bodyPr>
            <a:normAutofit/>
          </a:bodyPr>
          <a:lstStyle/>
          <a:p>
            <a:pPr marL="0" indent="0">
              <a:buNone/>
            </a:pPr>
            <a:r>
              <a:rPr lang="en-US" sz="3600" b="0" dirty="0"/>
              <a:t>- </a:t>
            </a:r>
            <a:r>
              <a:rPr lang="en-US" sz="3600" b="0" dirty="0" err="1"/>
              <a:t>Condivisione</a:t>
            </a:r>
            <a:r>
              <a:rPr lang="en-US" sz="3600" b="0" dirty="0"/>
              <a:t> </a:t>
            </a:r>
            <a:r>
              <a:rPr lang="en-US" sz="3600" b="0" dirty="0" err="1"/>
              <a:t>dei</a:t>
            </a:r>
            <a:r>
              <a:rPr lang="en-US" sz="3600" b="0" dirty="0"/>
              <a:t> dati</a:t>
            </a:r>
          </a:p>
          <a:p>
            <a:pPr marL="0" indent="0">
              <a:buNone/>
            </a:pPr>
            <a:r>
              <a:rPr lang="en-US" sz="3600" b="0" dirty="0"/>
              <a:t>- </a:t>
            </a:r>
            <a:r>
              <a:rPr lang="en-US" sz="3600" b="0" dirty="0" err="1"/>
              <a:t>Letteratura</a:t>
            </a:r>
            <a:r>
              <a:rPr lang="en-US" sz="3600" b="0" dirty="0"/>
              <a:t> in Open Access</a:t>
            </a:r>
          </a:p>
          <a:p>
            <a:pPr marL="0" indent="0">
              <a:buNone/>
            </a:pPr>
            <a:r>
              <a:rPr lang="en-US" sz="3600" b="0" dirty="0"/>
              <a:t>- </a:t>
            </a:r>
            <a:r>
              <a:rPr lang="en-US" sz="3600" b="0" dirty="0" err="1"/>
              <a:t>Progetti</a:t>
            </a:r>
            <a:r>
              <a:rPr lang="en-US" sz="3600" b="0" dirty="0"/>
              <a:t> open-source per </a:t>
            </a:r>
            <a:r>
              <a:rPr lang="en-US" sz="3600" b="0" dirty="0" err="1"/>
              <a:t>apparecchiature</a:t>
            </a:r>
            <a:r>
              <a:rPr lang="en-US" sz="3600" b="0" dirty="0"/>
              <a:t> </a:t>
            </a:r>
            <a:r>
              <a:rPr lang="en-US" sz="3600" b="0" dirty="0" err="1"/>
              <a:t>mediche</a:t>
            </a:r>
            <a:endParaRPr lang="en-US" sz="3600" b="0" dirty="0"/>
          </a:p>
          <a:p>
            <a:pPr marL="0" indent="0">
              <a:buNone/>
            </a:pPr>
            <a:endParaRPr lang="en-US" sz="3600" b="0" dirty="0"/>
          </a:p>
          <a:p>
            <a:pPr marL="0" indent="0">
              <a:buNone/>
            </a:pPr>
            <a:r>
              <a:rPr lang="en-US" sz="3600" dirty="0"/>
              <a:t>“</a:t>
            </a:r>
            <a:r>
              <a:rPr lang="en-US" sz="3600" b="0" i="1" dirty="0"/>
              <a:t>an open ethos has driven the scientific response to the COVID-19 pandemic. Academics, online data repositories and home hobbyists with 3D printers are adopting new practices of rapid data sharing and collaboration that are appropriate to the urgency of the crisis. Many hope it will change the way science is done even after the pandemic subsides</a:t>
            </a:r>
            <a:r>
              <a:rPr lang="en-US" sz="3600" b="0" dirty="0"/>
              <a:t>.</a:t>
            </a:r>
            <a:endParaRPr lang="en-US" sz="3600" dirty="0"/>
          </a:p>
        </p:txBody>
      </p:sp>
      <p:sp>
        <p:nvSpPr>
          <p:cNvPr id="3" name="Text Placeholder 2">
            <a:extLst>
              <a:ext uri="{FF2B5EF4-FFF2-40B4-BE49-F238E27FC236}">
                <a16:creationId xmlns:a16="http://schemas.microsoft.com/office/drawing/2014/main" id="{564EA2A8-65EE-9A47-8AA0-B1705931245C}"/>
              </a:ext>
            </a:extLst>
          </p:cNvPr>
          <p:cNvSpPr>
            <a:spLocks noGrp="1"/>
          </p:cNvSpPr>
          <p:nvPr>
            <p:ph type="body" sz="quarter" idx="21"/>
          </p:nvPr>
        </p:nvSpPr>
        <p:spPr/>
        <p:txBody>
          <a:bodyPr/>
          <a:lstStyle/>
          <a:p>
            <a:r>
              <a:rPr lang="en-US" dirty="0"/>
              <a:t>Un nuovo “open ethos”</a:t>
            </a:r>
          </a:p>
        </p:txBody>
      </p:sp>
      <p:sp>
        <p:nvSpPr>
          <p:cNvPr id="4" name="Footer Placeholder 3">
            <a:extLst>
              <a:ext uri="{FF2B5EF4-FFF2-40B4-BE49-F238E27FC236}">
                <a16:creationId xmlns:a16="http://schemas.microsoft.com/office/drawing/2014/main" id="{3C3E692E-E7E7-9949-9D27-EBDBDA36F10A}"/>
              </a:ext>
            </a:extLst>
          </p:cNvPr>
          <p:cNvSpPr>
            <a:spLocks noGrp="1"/>
          </p:cNvSpPr>
          <p:nvPr>
            <p:ph type="ftr" sz="quarter" idx="18"/>
          </p:nvPr>
        </p:nvSpPr>
        <p:spPr>
          <a:xfrm>
            <a:off x="6731540" y="7598182"/>
            <a:ext cx="8805897" cy="709238"/>
          </a:xfrm>
        </p:spPr>
        <p:txBody>
          <a:bodyPr>
            <a:noAutofit/>
          </a:bodyPr>
          <a:lstStyle/>
          <a:p>
            <a:pPr algn="l"/>
            <a:r>
              <a:rPr lang="en-US" sz="3200" dirty="0">
                <a:hlinkClick r:id="rId2"/>
              </a:rPr>
              <a:t>https://www.nature.com/articles/d41586-020-01246-3</a:t>
            </a:r>
            <a:endParaRPr lang="en-US" sz="3200" spc="-80" dirty="0">
              <a:solidFill>
                <a:srgbClr val="000000"/>
              </a:solidFill>
              <a:latin typeface="Helvetica" charset="0"/>
            </a:endParaRPr>
          </a:p>
        </p:txBody>
      </p:sp>
    </p:spTree>
    <p:extLst>
      <p:ext uri="{BB962C8B-B14F-4D97-AF65-F5344CB8AC3E}">
        <p14:creationId xmlns:p14="http://schemas.microsoft.com/office/powerpoint/2010/main" val="370884288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6485B6-CF49-DA42-BB92-BCFF7ED8C0E7}"/>
              </a:ext>
            </a:extLst>
          </p:cNvPr>
          <p:cNvSpPr>
            <a:spLocks noGrp="1"/>
          </p:cNvSpPr>
          <p:nvPr>
            <p:ph type="body" sz="quarter" idx="11"/>
          </p:nvPr>
        </p:nvSpPr>
        <p:spPr/>
        <p:txBody>
          <a:bodyPr/>
          <a:lstStyle/>
          <a:p>
            <a:endParaRPr lang="en-US" dirty="0"/>
          </a:p>
        </p:txBody>
      </p:sp>
      <p:sp>
        <p:nvSpPr>
          <p:cNvPr id="4" name="Footer Placeholder 3">
            <a:extLst>
              <a:ext uri="{FF2B5EF4-FFF2-40B4-BE49-F238E27FC236}">
                <a16:creationId xmlns:a16="http://schemas.microsoft.com/office/drawing/2014/main" id="{442EB73D-FFF8-1F4B-A3CE-7265BA4118AF}"/>
              </a:ext>
            </a:extLst>
          </p:cNvPr>
          <p:cNvSpPr>
            <a:spLocks noGrp="1"/>
          </p:cNvSpPr>
          <p:nvPr>
            <p:ph type="ftr" sz="quarter" idx="18"/>
          </p:nvPr>
        </p:nvSpPr>
        <p:spPr/>
        <p:txBody>
          <a:bodyPr>
            <a:noAutofit/>
          </a:bodyPr>
          <a:lstStyle/>
          <a:p>
            <a:r>
              <a:rPr lang="en-US" sz="3200" dirty="0">
                <a:hlinkClick r:id="rId2"/>
              </a:rPr>
              <a:t>https://www.prusa3d.com/covid19/</a:t>
            </a:r>
            <a:endParaRPr lang="en-US" sz="3200" spc="-80" dirty="0">
              <a:solidFill>
                <a:srgbClr val="000000"/>
              </a:solidFill>
              <a:latin typeface="Helvetica" charset="0"/>
            </a:endParaRPr>
          </a:p>
        </p:txBody>
      </p:sp>
      <p:pic>
        <p:nvPicPr>
          <p:cNvPr id="6" name="Picture 5">
            <a:extLst>
              <a:ext uri="{FF2B5EF4-FFF2-40B4-BE49-F238E27FC236}">
                <a16:creationId xmlns:a16="http://schemas.microsoft.com/office/drawing/2014/main" id="{DA152307-48E3-7D49-9A35-31C4050A67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050" y="1054100"/>
            <a:ext cx="15963900" cy="7035800"/>
          </a:xfrm>
          <a:prstGeom prst="rect">
            <a:avLst/>
          </a:prstGeom>
        </p:spPr>
      </p:pic>
    </p:spTree>
    <p:extLst>
      <p:ext uri="{BB962C8B-B14F-4D97-AF65-F5344CB8AC3E}">
        <p14:creationId xmlns:p14="http://schemas.microsoft.com/office/powerpoint/2010/main" val="41805360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8C1CEB4-711B-C14E-91AD-09635DE5A3AE}"/>
              </a:ext>
            </a:extLst>
          </p:cNvPr>
          <p:cNvSpPr>
            <a:spLocks noGrp="1"/>
          </p:cNvSpPr>
          <p:nvPr>
            <p:ph type="body" sz="quarter" idx="21"/>
          </p:nvPr>
        </p:nvSpPr>
        <p:spPr/>
        <p:txBody>
          <a:bodyPr/>
          <a:lstStyle/>
          <a:p>
            <a:r>
              <a:rPr lang="en-US" dirty="0"/>
              <a:t>La </a:t>
            </a:r>
            <a:r>
              <a:rPr lang="en-US" dirty="0" err="1"/>
              <a:t>maniglia</a:t>
            </a:r>
            <a:r>
              <a:rPr lang="en-US" dirty="0"/>
              <a:t> ”da </a:t>
            </a:r>
            <a:r>
              <a:rPr lang="en-US" dirty="0" err="1"/>
              <a:t>gomito</a:t>
            </a:r>
            <a:r>
              <a:rPr lang="en-US" dirty="0"/>
              <a:t>” open source</a:t>
            </a:r>
          </a:p>
        </p:txBody>
      </p:sp>
      <p:sp>
        <p:nvSpPr>
          <p:cNvPr id="4" name="Footer Placeholder 3">
            <a:extLst>
              <a:ext uri="{FF2B5EF4-FFF2-40B4-BE49-F238E27FC236}">
                <a16:creationId xmlns:a16="http://schemas.microsoft.com/office/drawing/2014/main" id="{B6D42B34-6397-404F-9F31-ECB866A18859}"/>
              </a:ext>
            </a:extLst>
          </p:cNvPr>
          <p:cNvSpPr>
            <a:spLocks noGrp="1"/>
          </p:cNvSpPr>
          <p:nvPr>
            <p:ph type="ftr" sz="quarter" idx="18"/>
          </p:nvPr>
        </p:nvSpPr>
        <p:spPr>
          <a:xfrm>
            <a:off x="7246916" y="7976681"/>
            <a:ext cx="8290521" cy="583659"/>
          </a:xfrm>
        </p:spPr>
        <p:txBody>
          <a:bodyPr>
            <a:normAutofit/>
          </a:bodyPr>
          <a:lstStyle/>
          <a:p>
            <a:pPr algn="l"/>
            <a:r>
              <a:rPr lang="en-US" sz="3200" dirty="0">
                <a:hlinkClick r:id="rId2"/>
              </a:rPr>
              <a:t>https://www.handsfreearchitecture.com/</a:t>
            </a:r>
            <a:endParaRPr lang="en-US" sz="3200" spc="-80" dirty="0">
              <a:solidFill>
                <a:srgbClr val="000000"/>
              </a:solidFill>
              <a:latin typeface="Helvetica" charset="0"/>
            </a:endParaRPr>
          </a:p>
        </p:txBody>
      </p:sp>
      <p:pic>
        <p:nvPicPr>
          <p:cNvPr id="6" name="Picture 5">
            <a:extLst>
              <a:ext uri="{FF2B5EF4-FFF2-40B4-BE49-F238E27FC236}">
                <a16:creationId xmlns:a16="http://schemas.microsoft.com/office/drawing/2014/main" id="{9B1252C3-E629-DA41-87CE-56C21386EF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210" y="1631950"/>
            <a:ext cx="10655300" cy="5880100"/>
          </a:xfrm>
          <a:prstGeom prst="rect">
            <a:avLst/>
          </a:prstGeom>
        </p:spPr>
      </p:pic>
    </p:spTree>
    <p:extLst>
      <p:ext uri="{BB962C8B-B14F-4D97-AF65-F5344CB8AC3E}">
        <p14:creationId xmlns:p14="http://schemas.microsoft.com/office/powerpoint/2010/main" val="219658583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0D7A88-0A4B-5145-9BFB-52C3458934DF}"/>
              </a:ext>
            </a:extLst>
          </p:cNvPr>
          <p:cNvSpPr>
            <a:spLocks noGrp="1"/>
          </p:cNvSpPr>
          <p:nvPr>
            <p:ph type="body" sz="quarter" idx="11"/>
          </p:nvPr>
        </p:nvSpPr>
        <p:spPr>
          <a:xfrm>
            <a:off x="723899" y="1484025"/>
            <a:ext cx="13517717" cy="6376298"/>
          </a:xfrm>
        </p:spPr>
        <p:txBody>
          <a:bodyPr>
            <a:normAutofit fontScale="40000" lnSpcReduction="20000"/>
          </a:bodyPr>
          <a:lstStyle/>
          <a:p>
            <a:r>
              <a:rPr lang="en-US" sz="7000" b="0" dirty="0"/>
              <a:t>In media </a:t>
            </a:r>
            <a:r>
              <a:rPr lang="en-US" sz="7000" b="0" dirty="0" err="1"/>
              <a:t>ogni</a:t>
            </a:r>
            <a:r>
              <a:rPr lang="en-US" sz="7000" b="0" dirty="0"/>
              <a:t> anno </a:t>
            </a:r>
            <a:r>
              <a:rPr lang="en-US" sz="7000" b="0" dirty="0" err="1"/>
              <a:t>muoiono</a:t>
            </a:r>
            <a:r>
              <a:rPr lang="en-US" sz="7000" b="0" dirty="0"/>
              <a:t> quasi 18 </a:t>
            </a:r>
            <a:r>
              <a:rPr lang="en-US" sz="7000" b="0" dirty="0" err="1"/>
              <a:t>milioni</a:t>
            </a:r>
            <a:r>
              <a:rPr lang="en-US" sz="7000" b="0" dirty="0"/>
              <a:t> di </a:t>
            </a:r>
            <a:r>
              <a:rPr lang="en-US" sz="7000" b="0" dirty="0" err="1"/>
              <a:t>persone</a:t>
            </a:r>
            <a:r>
              <a:rPr lang="en-US" sz="7000" b="0" dirty="0"/>
              <a:t> per </a:t>
            </a:r>
            <a:r>
              <a:rPr lang="en-US" sz="7000" b="0" dirty="0" err="1"/>
              <a:t>problemi</a:t>
            </a:r>
            <a:r>
              <a:rPr lang="en-US" sz="7000" b="0" dirty="0"/>
              <a:t> </a:t>
            </a:r>
            <a:r>
              <a:rPr lang="en-US" sz="7000" b="0" dirty="0" err="1"/>
              <a:t>cardiaci</a:t>
            </a:r>
            <a:r>
              <a:rPr lang="en-US" sz="7000" b="0" dirty="0"/>
              <a:t> (OMS)</a:t>
            </a:r>
          </a:p>
          <a:p>
            <a:r>
              <a:rPr lang="en-US" sz="7000" b="0" dirty="0"/>
              <a:t>9,6 </a:t>
            </a:r>
            <a:r>
              <a:rPr lang="en-US" sz="7000" b="0" dirty="0" err="1"/>
              <a:t>milioni</a:t>
            </a:r>
            <a:r>
              <a:rPr lang="en-US" sz="7000" b="0" dirty="0"/>
              <a:t> di </a:t>
            </a:r>
            <a:r>
              <a:rPr lang="en-US" sz="7000" b="0" dirty="0" err="1"/>
              <a:t>persone</a:t>
            </a:r>
            <a:r>
              <a:rPr lang="en-US" sz="7000" b="0" dirty="0"/>
              <a:t> </a:t>
            </a:r>
            <a:r>
              <a:rPr lang="en-US" sz="7000" b="0" dirty="0" err="1"/>
              <a:t>sono</a:t>
            </a:r>
            <a:r>
              <a:rPr lang="en-US" sz="7000" b="0" dirty="0"/>
              <a:t> </a:t>
            </a:r>
            <a:r>
              <a:rPr lang="en-US" sz="7000" b="0" dirty="0" err="1"/>
              <a:t>morte</a:t>
            </a:r>
            <a:r>
              <a:rPr lang="en-US" sz="7000" b="0" dirty="0"/>
              <a:t> di </a:t>
            </a:r>
            <a:r>
              <a:rPr lang="en-US" sz="7000" b="0" dirty="0" err="1"/>
              <a:t>cancro</a:t>
            </a:r>
            <a:r>
              <a:rPr lang="en-US" sz="7000" b="0" dirty="0"/>
              <a:t> </a:t>
            </a:r>
            <a:r>
              <a:rPr lang="en-US" sz="7000" b="0" dirty="0" err="1"/>
              <a:t>nel</a:t>
            </a:r>
            <a:r>
              <a:rPr lang="en-US" sz="7000" b="0" dirty="0"/>
              <a:t> 2018 (OMS)</a:t>
            </a:r>
          </a:p>
          <a:p>
            <a:pPr marL="0" indent="0">
              <a:buNone/>
            </a:pPr>
            <a:br>
              <a:rPr lang="en-US" sz="7000" b="0" dirty="0"/>
            </a:br>
            <a:r>
              <a:rPr lang="en-US" sz="7000" b="0" dirty="0" err="1"/>
              <a:t>Oltre</a:t>
            </a:r>
            <a:r>
              <a:rPr lang="en-US" sz="7000" b="0" dirty="0"/>
              <a:t> </a:t>
            </a:r>
            <a:r>
              <a:rPr lang="en-US" sz="7000" b="0" dirty="0" err="1"/>
              <a:t>alla</a:t>
            </a:r>
            <a:r>
              <a:rPr lang="en-US" sz="7000" b="0" dirty="0"/>
              <a:t> salute:</a:t>
            </a:r>
          </a:p>
          <a:p>
            <a:pPr fontAlgn="base"/>
            <a:r>
              <a:rPr lang="en-US" sz="7000" b="0" dirty="0" err="1"/>
              <a:t>inquinamento</a:t>
            </a:r>
            <a:r>
              <a:rPr lang="en-US" sz="7000" b="0" dirty="0"/>
              <a:t> e </a:t>
            </a:r>
            <a:r>
              <a:rPr lang="en-US" sz="7000" b="0" dirty="0" err="1"/>
              <a:t>ambiente</a:t>
            </a:r>
            <a:endParaRPr lang="en-US" sz="7000" b="0" dirty="0"/>
          </a:p>
          <a:p>
            <a:pPr fontAlgn="base"/>
            <a:r>
              <a:rPr lang="en-US" sz="7000" b="0" dirty="0" err="1"/>
              <a:t>cambiamento</a:t>
            </a:r>
            <a:r>
              <a:rPr lang="en-US" sz="7000" b="0" dirty="0"/>
              <a:t> </a:t>
            </a:r>
            <a:r>
              <a:rPr lang="en-US" sz="7000" b="0" dirty="0" err="1"/>
              <a:t>climatico</a:t>
            </a:r>
            <a:endParaRPr lang="en-US" sz="7000" b="0" dirty="0"/>
          </a:p>
          <a:p>
            <a:pPr fontAlgn="base"/>
            <a:r>
              <a:rPr lang="en-US" sz="7000" b="0" dirty="0" err="1"/>
              <a:t>intelligenza</a:t>
            </a:r>
            <a:r>
              <a:rPr lang="en-US" sz="7000" b="0" dirty="0"/>
              <a:t> </a:t>
            </a:r>
            <a:r>
              <a:rPr lang="en-US" sz="7000" b="0" dirty="0" err="1"/>
              <a:t>artificiale</a:t>
            </a:r>
            <a:endParaRPr lang="en-US" sz="7000" b="0" dirty="0"/>
          </a:p>
          <a:p>
            <a:pPr fontAlgn="base"/>
            <a:r>
              <a:rPr lang="en-US" sz="7000" b="0" dirty="0"/>
              <a:t>….</a:t>
            </a:r>
          </a:p>
          <a:p>
            <a:pPr marL="0" indent="0" fontAlgn="base">
              <a:buNone/>
            </a:pPr>
            <a:endParaRPr lang="en-US" b="0" dirty="0"/>
          </a:p>
          <a:p>
            <a:pPr marL="0" indent="0">
              <a:buNone/>
            </a:pPr>
            <a:r>
              <a:rPr lang="en-US" b="0" dirty="0"/>
              <a:t>“For decades requests for open access to research information has fallen on deaf ears, despite entreaties by patients with rare diseases and the doctors that treat them – as well as many others. The great lesson of COVID-19 is not only how we can save lives, protect economies and support communities by freely sharing research data and discoveries. But the great question posed by the crisis is whether we will have to learn the lesson of sharing information and collaboration all over again once the crisis is past?”</a:t>
            </a:r>
          </a:p>
          <a:p>
            <a:pPr marL="0" indent="0">
              <a:buNone/>
            </a:pPr>
            <a:r>
              <a:rPr lang="en-US" sz="4200" b="0" dirty="0">
                <a:hlinkClick r:id="rId2"/>
              </a:rPr>
              <a:t>https://www.theaustralian.com.au/higher-education/the-covid19-experience-shows-the-value-of-sharing-information/news-story/e57722b6634d35302e86d24b0991dc79</a:t>
            </a:r>
            <a:br>
              <a:rPr lang="en-US" dirty="0"/>
            </a:br>
            <a:endParaRPr lang="en-US" b="0" dirty="0"/>
          </a:p>
          <a:p>
            <a:endParaRPr lang="en-US" sz="6000" b="0" dirty="0">
              <a:solidFill>
                <a:schemeClr val="accent1"/>
              </a:solidFill>
            </a:endParaRPr>
          </a:p>
          <a:p>
            <a:endParaRPr lang="en-US" sz="6000" b="0" dirty="0">
              <a:solidFill>
                <a:schemeClr val="accent1"/>
              </a:solidFill>
            </a:endParaRPr>
          </a:p>
          <a:p>
            <a:endParaRPr lang="en-US" sz="6000" b="0" dirty="0">
              <a:solidFill>
                <a:schemeClr val="accent1"/>
              </a:solidFill>
            </a:endParaRPr>
          </a:p>
          <a:p>
            <a:endParaRPr lang="en-US" sz="6000" b="0" dirty="0">
              <a:solidFill>
                <a:schemeClr val="accent1"/>
              </a:solidFill>
            </a:endParaRPr>
          </a:p>
          <a:p>
            <a:pPr marL="0" indent="0">
              <a:buNone/>
            </a:pPr>
            <a:endParaRPr lang="en-US" sz="6000" b="0" dirty="0">
              <a:solidFill>
                <a:schemeClr val="accent1"/>
              </a:solidFill>
            </a:endParaRPr>
          </a:p>
        </p:txBody>
      </p:sp>
      <p:sp>
        <p:nvSpPr>
          <p:cNvPr id="3" name="Text Placeholder 2">
            <a:extLst>
              <a:ext uri="{FF2B5EF4-FFF2-40B4-BE49-F238E27FC236}">
                <a16:creationId xmlns:a16="http://schemas.microsoft.com/office/drawing/2014/main" id="{DD498B70-7B88-9144-B6BF-EA4375784EE8}"/>
              </a:ext>
            </a:extLst>
          </p:cNvPr>
          <p:cNvSpPr>
            <a:spLocks noGrp="1"/>
          </p:cNvSpPr>
          <p:nvPr>
            <p:ph type="body" sz="quarter" idx="21"/>
          </p:nvPr>
        </p:nvSpPr>
        <p:spPr>
          <a:xfrm>
            <a:off x="711200" y="338668"/>
            <a:ext cx="13530416" cy="1145358"/>
          </a:xfrm>
        </p:spPr>
        <p:txBody>
          <a:bodyPr>
            <a:normAutofit/>
          </a:bodyPr>
          <a:lstStyle/>
          <a:p>
            <a:r>
              <a:rPr lang="en-US" b="0" dirty="0" err="1"/>
              <a:t>Perché</a:t>
            </a:r>
            <a:r>
              <a:rPr lang="en-US" b="0" dirty="0"/>
              <a:t> </a:t>
            </a:r>
            <a:r>
              <a:rPr lang="en-US" b="0" dirty="0" err="1"/>
              <a:t>questo</a:t>
            </a:r>
            <a:r>
              <a:rPr lang="en-US" b="0" dirty="0"/>
              <a:t> non </a:t>
            </a:r>
            <a:r>
              <a:rPr lang="en-US" b="0" dirty="0" err="1"/>
              <a:t>succede</a:t>
            </a:r>
            <a:r>
              <a:rPr lang="en-US" b="0" dirty="0"/>
              <a:t> </a:t>
            </a:r>
            <a:r>
              <a:rPr lang="en-US" b="0" dirty="0" err="1"/>
              <a:t>sempre</a:t>
            </a:r>
            <a:r>
              <a:rPr lang="en-US" b="0" dirty="0"/>
              <a:t>?</a:t>
            </a:r>
          </a:p>
        </p:txBody>
      </p:sp>
    </p:spTree>
    <p:extLst>
      <p:ext uri="{BB962C8B-B14F-4D97-AF65-F5344CB8AC3E}">
        <p14:creationId xmlns:p14="http://schemas.microsoft.com/office/powerpoint/2010/main" val="259881256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214D0E3B-355D-0D4E-85F1-B2E93F4DB230}"/>
              </a:ext>
            </a:extLst>
          </p:cNvPr>
          <p:cNvSpPr>
            <a:spLocks noGrp="1"/>
          </p:cNvSpPr>
          <p:nvPr>
            <p:ph type="body" sz="quarter" idx="10"/>
          </p:nvPr>
        </p:nvSpPr>
        <p:spPr/>
        <p:txBody>
          <a:bodyPr>
            <a:normAutofit fontScale="92500"/>
          </a:bodyPr>
          <a:lstStyle/>
          <a:p>
            <a:r>
              <a:rPr lang="it-IT" dirty="0"/>
              <a:t>Come funziona la Scienza oggi?</a:t>
            </a:r>
          </a:p>
        </p:txBody>
      </p:sp>
      <p:sp>
        <p:nvSpPr>
          <p:cNvPr id="4" name="Segnaposto testo 3">
            <a:extLst>
              <a:ext uri="{FF2B5EF4-FFF2-40B4-BE49-F238E27FC236}">
                <a16:creationId xmlns:a16="http://schemas.microsoft.com/office/drawing/2014/main" id="{8C373177-E371-8546-99DE-570BA2B985D4}"/>
              </a:ext>
            </a:extLst>
          </p:cNvPr>
          <p:cNvSpPr>
            <a:spLocks noGrp="1"/>
          </p:cNvSpPr>
          <p:nvPr>
            <p:ph type="body" sz="quarter" idx="11"/>
          </p:nvPr>
        </p:nvSpPr>
        <p:spPr/>
        <p:txBody>
          <a:bodyPr/>
          <a:lstStyle/>
          <a:p>
            <a:endParaRPr lang="it-IT"/>
          </a:p>
        </p:txBody>
      </p:sp>
      <p:sp>
        <p:nvSpPr>
          <p:cNvPr id="5" name="Segnaposto testo 4">
            <a:extLst>
              <a:ext uri="{FF2B5EF4-FFF2-40B4-BE49-F238E27FC236}">
                <a16:creationId xmlns:a16="http://schemas.microsoft.com/office/drawing/2014/main" id="{7ED14729-9ED9-B643-9490-33F9ECAE2C8F}"/>
              </a:ext>
            </a:extLst>
          </p:cNvPr>
          <p:cNvSpPr>
            <a:spLocks noGrp="1"/>
          </p:cNvSpPr>
          <p:nvPr>
            <p:ph type="body" sz="quarter" idx="16"/>
          </p:nvPr>
        </p:nvSpPr>
        <p:spPr/>
        <p:txBody>
          <a:bodyPr/>
          <a:lstStyle/>
          <a:p>
            <a:endParaRPr lang="it-IT"/>
          </a:p>
        </p:txBody>
      </p:sp>
      <p:sp>
        <p:nvSpPr>
          <p:cNvPr id="6" name="Segnaposto testo 5">
            <a:extLst>
              <a:ext uri="{FF2B5EF4-FFF2-40B4-BE49-F238E27FC236}">
                <a16:creationId xmlns:a16="http://schemas.microsoft.com/office/drawing/2014/main" id="{664A8FA2-7245-7341-91CA-13A12718E897}"/>
              </a:ext>
            </a:extLst>
          </p:cNvPr>
          <p:cNvSpPr>
            <a:spLocks noGrp="1"/>
          </p:cNvSpPr>
          <p:nvPr>
            <p:ph type="body" sz="quarter" idx="17"/>
          </p:nvPr>
        </p:nvSpPr>
        <p:spPr/>
        <p:txBody>
          <a:bodyPr/>
          <a:lstStyle/>
          <a:p>
            <a:endParaRPr lang="it-IT"/>
          </a:p>
        </p:txBody>
      </p:sp>
      <p:pic>
        <p:nvPicPr>
          <p:cNvPr id="7" name="Immagine 6">
            <a:extLst>
              <a:ext uri="{FF2B5EF4-FFF2-40B4-BE49-F238E27FC236}">
                <a16:creationId xmlns:a16="http://schemas.microsoft.com/office/drawing/2014/main" id="{8272D950-281D-EA4C-82E7-4F657C785E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56" y="8001210"/>
            <a:ext cx="2162337" cy="1142790"/>
          </a:xfrm>
          <a:prstGeom prst="rect">
            <a:avLst/>
          </a:prstGeom>
        </p:spPr>
      </p:pic>
      <p:pic>
        <p:nvPicPr>
          <p:cNvPr id="8" name="Immagine 7">
            <a:extLst>
              <a:ext uri="{FF2B5EF4-FFF2-40B4-BE49-F238E27FC236}">
                <a16:creationId xmlns:a16="http://schemas.microsoft.com/office/drawing/2014/main" id="{9AAE384B-4DBF-5344-A9FA-363E66F0C4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7809" y="8200500"/>
            <a:ext cx="4971091" cy="943500"/>
          </a:xfrm>
          <a:prstGeom prst="rect">
            <a:avLst/>
          </a:prstGeom>
        </p:spPr>
      </p:pic>
    </p:spTree>
    <p:extLst>
      <p:ext uri="{BB962C8B-B14F-4D97-AF65-F5344CB8AC3E}">
        <p14:creationId xmlns:p14="http://schemas.microsoft.com/office/powerpoint/2010/main" val="60340242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92E8304-5F00-D14C-81AF-EE8A2E2C799A}"/>
              </a:ext>
            </a:extLst>
          </p:cNvPr>
          <p:cNvSpPr>
            <a:spLocks noGrp="1"/>
          </p:cNvSpPr>
          <p:nvPr>
            <p:ph type="body" sz="quarter" idx="10"/>
          </p:nvPr>
        </p:nvSpPr>
        <p:spPr/>
        <p:txBody>
          <a:bodyPr>
            <a:normAutofit fontScale="77500" lnSpcReduction="20000"/>
          </a:bodyPr>
          <a:lstStyle/>
          <a:p>
            <a:r>
              <a:rPr lang="it-IT" dirty="0"/>
              <a:t>l’arte e la scienza sono libere e </a:t>
            </a:r>
            <a:br>
              <a:rPr lang="it-IT" dirty="0"/>
            </a:br>
            <a:r>
              <a:rPr lang="it-IT" dirty="0"/>
              <a:t>libero ne è </a:t>
            </a:r>
            <a:br>
              <a:rPr lang="it-IT" dirty="0"/>
            </a:br>
            <a:r>
              <a:rPr lang="it-IT" dirty="0"/>
              <a:t>l’ insegnamento</a:t>
            </a:r>
          </a:p>
        </p:txBody>
      </p:sp>
      <p:sp>
        <p:nvSpPr>
          <p:cNvPr id="3" name="Segnaposto testo 2">
            <a:extLst>
              <a:ext uri="{FF2B5EF4-FFF2-40B4-BE49-F238E27FC236}">
                <a16:creationId xmlns:a16="http://schemas.microsoft.com/office/drawing/2014/main" id="{D592CDA8-D125-7347-B27C-BCABF0B2FD80}"/>
              </a:ext>
            </a:extLst>
          </p:cNvPr>
          <p:cNvSpPr>
            <a:spLocks noGrp="1"/>
          </p:cNvSpPr>
          <p:nvPr>
            <p:ph type="body" sz="quarter" idx="11"/>
          </p:nvPr>
        </p:nvSpPr>
        <p:spPr/>
        <p:txBody>
          <a:bodyPr/>
          <a:lstStyle/>
          <a:p>
            <a:r>
              <a:rPr lang="it-IT" dirty="0"/>
              <a:t>Costituzione italiana </a:t>
            </a:r>
            <a:br>
              <a:rPr lang="it-IT" dirty="0"/>
            </a:br>
            <a:r>
              <a:rPr lang="it-IT" dirty="0"/>
              <a:t>art. 33 comma 1</a:t>
            </a:r>
          </a:p>
          <a:p>
            <a:endParaRPr lang="it-IT" dirty="0"/>
          </a:p>
        </p:txBody>
      </p:sp>
    </p:spTree>
    <p:extLst>
      <p:ext uri="{BB962C8B-B14F-4D97-AF65-F5344CB8AC3E}">
        <p14:creationId xmlns:p14="http://schemas.microsoft.com/office/powerpoint/2010/main" val="363075759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25A1765A-6462-ED4C-9456-A787EA4B77CD}"/>
              </a:ext>
            </a:extLst>
          </p:cNvPr>
          <p:cNvGrpSpPr/>
          <p:nvPr/>
        </p:nvGrpSpPr>
        <p:grpSpPr>
          <a:xfrm>
            <a:off x="195965" y="4614969"/>
            <a:ext cx="3170665" cy="2539031"/>
            <a:chOff x="191243" y="4625788"/>
            <a:chExt cx="3170665" cy="2539031"/>
          </a:xfrm>
        </p:grpSpPr>
        <p:pic>
          <p:nvPicPr>
            <p:cNvPr id="17" name="Elemento grafico 16" descr="Testa con ingranaggi">
              <a:extLst>
                <a:ext uri="{FF2B5EF4-FFF2-40B4-BE49-F238E27FC236}">
                  <a16:creationId xmlns:a16="http://schemas.microsoft.com/office/drawing/2014/main" id="{4C2ED10C-C6CE-CA45-BEE1-DD81A954519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3111" y="5166321"/>
              <a:ext cx="1998498" cy="1998498"/>
            </a:xfrm>
            <a:prstGeom prst="rect">
              <a:avLst/>
            </a:prstGeom>
          </p:spPr>
        </p:pic>
        <p:pic>
          <p:nvPicPr>
            <p:cNvPr id="27" name="Elemento grafico 26" descr="Lampadina">
              <a:extLst>
                <a:ext uri="{FF2B5EF4-FFF2-40B4-BE49-F238E27FC236}">
                  <a16:creationId xmlns:a16="http://schemas.microsoft.com/office/drawing/2014/main" id="{1EC7C8AD-3D90-BB4F-B6ED-0BC2F3E46D0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1243" y="4625788"/>
              <a:ext cx="914400" cy="914400"/>
            </a:xfrm>
            <a:prstGeom prst="rect">
              <a:avLst/>
            </a:prstGeom>
          </p:spPr>
        </p:pic>
        <p:sp>
          <p:nvSpPr>
            <p:cNvPr id="2" name="Rettangolo con angoli arrotondati 1">
              <a:extLst>
                <a:ext uri="{FF2B5EF4-FFF2-40B4-BE49-F238E27FC236}">
                  <a16:creationId xmlns:a16="http://schemas.microsoft.com/office/drawing/2014/main" id="{38DB0D0F-7447-694A-9481-F4688347D66A}"/>
                </a:ext>
              </a:extLst>
            </p:cNvPr>
            <p:cNvSpPr/>
            <p:nvPr/>
          </p:nvSpPr>
          <p:spPr>
            <a:xfrm>
              <a:off x="1747443" y="4670092"/>
              <a:ext cx="1614465" cy="827715"/>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b="1" i="0" u="none" strike="noStrike" cap="none" spc="0" normalizeH="0" baseline="0" dirty="0">
                  <a:ln>
                    <a:noFill/>
                  </a:ln>
                  <a:solidFill>
                    <a:srgbClr val="FFFFFF"/>
                  </a:solidFill>
                  <a:effectLst/>
                  <a:uFillTx/>
                  <a:latin typeface="+mn-lt"/>
                  <a:ea typeface="+mn-ea"/>
                  <a:cs typeface="+mn-cs"/>
                  <a:sym typeface="Helvetica Light"/>
                </a:rPr>
                <a:t>Idea</a:t>
              </a:r>
            </a:p>
          </p:txBody>
        </p:sp>
      </p:grpSp>
      <p:grpSp>
        <p:nvGrpSpPr>
          <p:cNvPr id="5" name="Gruppo 4">
            <a:extLst>
              <a:ext uri="{FF2B5EF4-FFF2-40B4-BE49-F238E27FC236}">
                <a16:creationId xmlns:a16="http://schemas.microsoft.com/office/drawing/2014/main" id="{EDAD3825-2B69-E04D-A447-B8DFB6E58064}"/>
              </a:ext>
            </a:extLst>
          </p:cNvPr>
          <p:cNvGrpSpPr/>
          <p:nvPr/>
        </p:nvGrpSpPr>
        <p:grpSpPr>
          <a:xfrm>
            <a:off x="702114" y="757045"/>
            <a:ext cx="3995547" cy="4116597"/>
            <a:chOff x="702114" y="757045"/>
            <a:chExt cx="3995547" cy="4116597"/>
          </a:xfrm>
        </p:grpSpPr>
        <p:pic>
          <p:nvPicPr>
            <p:cNvPr id="21" name="Elemento grafico 20" descr="Contratto">
              <a:extLst>
                <a:ext uri="{FF2B5EF4-FFF2-40B4-BE49-F238E27FC236}">
                  <a16:creationId xmlns:a16="http://schemas.microsoft.com/office/drawing/2014/main" id="{BC82284A-78C0-A64A-B4C7-16A2B8A553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2114" y="1528481"/>
              <a:ext cx="2138082" cy="2138082"/>
            </a:xfrm>
            <a:prstGeom prst="rect">
              <a:avLst/>
            </a:prstGeom>
          </p:spPr>
        </p:pic>
        <p:pic>
          <p:nvPicPr>
            <p:cNvPr id="23" name="Elemento grafico 22" descr="Monete">
              <a:extLst>
                <a:ext uri="{FF2B5EF4-FFF2-40B4-BE49-F238E27FC236}">
                  <a16:creationId xmlns:a16="http://schemas.microsoft.com/office/drawing/2014/main" id="{A8563F11-60B1-2C42-AEE4-B2468E9F720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445253" y="2419912"/>
              <a:ext cx="1007652" cy="1007652"/>
            </a:xfrm>
            <a:prstGeom prst="rect">
              <a:avLst/>
            </a:prstGeom>
          </p:spPr>
        </p:pic>
        <p:sp>
          <p:nvSpPr>
            <p:cNvPr id="40" name="Rettangolo 39">
              <a:extLst>
                <a:ext uri="{FF2B5EF4-FFF2-40B4-BE49-F238E27FC236}">
                  <a16:creationId xmlns:a16="http://schemas.microsoft.com/office/drawing/2014/main" id="{0431108E-0AAD-054C-BE5C-842E543572CF}"/>
                </a:ext>
              </a:extLst>
            </p:cNvPr>
            <p:cNvSpPr/>
            <p:nvPr/>
          </p:nvSpPr>
          <p:spPr>
            <a:xfrm>
              <a:off x="1295139" y="2834093"/>
              <a:ext cx="386370" cy="448514"/>
            </a:xfrm>
            <a:prstGeom prst="rect">
              <a:avLst/>
            </a:prstGeom>
            <a:solidFill>
              <a:schemeClr val="bg1"/>
            </a:solidFill>
            <a:ln w="3175"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9" name="Elemento grafico 38" descr="Coccarda">
              <a:extLst>
                <a:ext uri="{FF2B5EF4-FFF2-40B4-BE49-F238E27FC236}">
                  <a16:creationId xmlns:a16="http://schemas.microsoft.com/office/drawing/2014/main" id="{75BE37EC-E8FB-5B40-9094-580DA68C6348}"/>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37149" y="2654609"/>
              <a:ext cx="717644" cy="717644"/>
            </a:xfrm>
            <a:prstGeom prst="rect">
              <a:avLst/>
            </a:prstGeom>
          </p:spPr>
        </p:pic>
        <p:pic>
          <p:nvPicPr>
            <p:cNvPr id="53" name="Elemento grafico 52" descr="Freccia linea: diritta">
              <a:extLst>
                <a:ext uri="{FF2B5EF4-FFF2-40B4-BE49-F238E27FC236}">
                  <a16:creationId xmlns:a16="http://schemas.microsoft.com/office/drawing/2014/main" id="{237C14C4-9025-214E-AB1B-24BD60F9A799}"/>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5400000">
              <a:off x="1089471" y="3959242"/>
              <a:ext cx="914400" cy="914400"/>
            </a:xfrm>
            <a:prstGeom prst="rect">
              <a:avLst/>
            </a:prstGeom>
          </p:spPr>
        </p:pic>
        <p:sp>
          <p:nvSpPr>
            <p:cNvPr id="32" name="Rettangolo con angoli arrotondati 31">
              <a:extLst>
                <a:ext uri="{FF2B5EF4-FFF2-40B4-BE49-F238E27FC236}">
                  <a16:creationId xmlns:a16="http://schemas.microsoft.com/office/drawing/2014/main" id="{49059EAD-0B68-F444-9383-DE605DC517B1}"/>
                </a:ext>
              </a:extLst>
            </p:cNvPr>
            <p:cNvSpPr/>
            <p:nvPr/>
          </p:nvSpPr>
          <p:spPr>
            <a:xfrm>
              <a:off x="1225730" y="757045"/>
              <a:ext cx="3471931" cy="827715"/>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b="1" i="0" u="none" strike="noStrike" cap="none" spc="0" normalizeH="0" baseline="0" dirty="0">
                  <a:ln>
                    <a:noFill/>
                  </a:ln>
                  <a:solidFill>
                    <a:srgbClr val="FFFFFF"/>
                  </a:solidFill>
                  <a:effectLst/>
                  <a:uFillTx/>
                  <a:latin typeface="+mn-lt"/>
                  <a:ea typeface="+mn-ea"/>
                  <a:cs typeface="+mn-cs"/>
                  <a:sym typeface="Helvetica Light"/>
                </a:rPr>
                <a:t>Finanziamento</a:t>
              </a:r>
            </a:p>
          </p:txBody>
        </p:sp>
      </p:grpSp>
      <p:grpSp>
        <p:nvGrpSpPr>
          <p:cNvPr id="7" name="Gruppo 6">
            <a:extLst>
              <a:ext uri="{FF2B5EF4-FFF2-40B4-BE49-F238E27FC236}">
                <a16:creationId xmlns:a16="http://schemas.microsoft.com/office/drawing/2014/main" id="{98CDFFA7-62D3-304D-8737-E1473FAF2E18}"/>
              </a:ext>
            </a:extLst>
          </p:cNvPr>
          <p:cNvGrpSpPr/>
          <p:nvPr/>
        </p:nvGrpSpPr>
        <p:grpSpPr>
          <a:xfrm>
            <a:off x="7818368" y="555811"/>
            <a:ext cx="8241528" cy="3434303"/>
            <a:chOff x="7818368" y="555811"/>
            <a:chExt cx="8241528" cy="3434303"/>
          </a:xfrm>
        </p:grpSpPr>
        <p:pic>
          <p:nvPicPr>
            <p:cNvPr id="33" name="Elemento grafico 32" descr="Grafico a barre">
              <a:extLst>
                <a:ext uri="{FF2B5EF4-FFF2-40B4-BE49-F238E27FC236}">
                  <a16:creationId xmlns:a16="http://schemas.microsoft.com/office/drawing/2014/main" id="{F41A7439-FE0C-FB4E-85CF-1BAC4163CF21}"/>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536071" y="2671747"/>
              <a:ext cx="1318367" cy="1318367"/>
            </a:xfrm>
            <a:prstGeom prst="rect">
              <a:avLst/>
            </a:prstGeom>
          </p:spPr>
        </p:pic>
        <p:pic>
          <p:nvPicPr>
            <p:cNvPr id="35" name="Elemento grafico 34" descr="Documento">
              <a:extLst>
                <a:ext uri="{FF2B5EF4-FFF2-40B4-BE49-F238E27FC236}">
                  <a16:creationId xmlns:a16="http://schemas.microsoft.com/office/drawing/2014/main" id="{1B60F810-924A-864E-A81E-69A100AF035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847467" y="555811"/>
              <a:ext cx="1998497" cy="1998497"/>
            </a:xfrm>
            <a:prstGeom prst="rect">
              <a:avLst/>
            </a:prstGeom>
          </p:spPr>
        </p:pic>
        <p:pic>
          <p:nvPicPr>
            <p:cNvPr id="37" name="Elemento grafico 36" descr="Ingranaggi">
              <a:extLst>
                <a:ext uri="{FF2B5EF4-FFF2-40B4-BE49-F238E27FC236}">
                  <a16:creationId xmlns:a16="http://schemas.microsoft.com/office/drawing/2014/main" id="{35F764AE-A8DF-1C4D-8C1F-2A75705547C7}"/>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625327" y="580129"/>
              <a:ext cx="1579588" cy="1579588"/>
            </a:xfrm>
            <a:prstGeom prst="rect">
              <a:avLst/>
            </a:prstGeom>
          </p:spPr>
        </p:pic>
        <p:pic>
          <p:nvPicPr>
            <p:cNvPr id="44" name="Elemento grafico 43" descr="Calendario giornaliero">
              <a:extLst>
                <a:ext uri="{FF2B5EF4-FFF2-40B4-BE49-F238E27FC236}">
                  <a16:creationId xmlns:a16="http://schemas.microsoft.com/office/drawing/2014/main" id="{EF807C86-403C-C447-9ED3-DD73AD9FC04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368400" y="1814145"/>
              <a:ext cx="1715205" cy="1715205"/>
            </a:xfrm>
            <a:prstGeom prst="rect">
              <a:avLst/>
            </a:prstGeom>
          </p:spPr>
        </p:pic>
        <p:pic>
          <p:nvPicPr>
            <p:cNvPr id="52" name="Elemento grafico 51" descr="Freccia linea: diritta">
              <a:extLst>
                <a:ext uri="{FF2B5EF4-FFF2-40B4-BE49-F238E27FC236}">
                  <a16:creationId xmlns:a16="http://schemas.microsoft.com/office/drawing/2014/main" id="{2208A0F2-F229-794C-8855-7177A0C7F758}"/>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0800000">
              <a:off x="7818368" y="1341280"/>
              <a:ext cx="914400" cy="914400"/>
            </a:xfrm>
            <a:prstGeom prst="rect">
              <a:avLst/>
            </a:prstGeom>
          </p:spPr>
        </p:pic>
        <p:sp>
          <p:nvSpPr>
            <p:cNvPr id="36" name="Rettangolo con angoli arrotondati 35">
              <a:extLst>
                <a:ext uri="{FF2B5EF4-FFF2-40B4-BE49-F238E27FC236}">
                  <a16:creationId xmlns:a16="http://schemas.microsoft.com/office/drawing/2014/main" id="{E21DD45D-B692-094C-8F9C-1A8AB066ACFE}"/>
                </a:ext>
              </a:extLst>
            </p:cNvPr>
            <p:cNvSpPr/>
            <p:nvPr/>
          </p:nvSpPr>
          <p:spPr>
            <a:xfrm>
              <a:off x="11786385" y="1285693"/>
              <a:ext cx="4273511" cy="82800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b="1" dirty="0">
                  <a:solidFill>
                    <a:srgbClr val="FFFFFF"/>
                  </a:solidFill>
                </a:rPr>
                <a:t>Risultati e Prodotti</a:t>
              </a: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20" name="Gruppo 19">
            <a:extLst>
              <a:ext uri="{FF2B5EF4-FFF2-40B4-BE49-F238E27FC236}">
                <a16:creationId xmlns:a16="http://schemas.microsoft.com/office/drawing/2014/main" id="{BD9F4D72-FB1F-044C-BB50-3D10D03717C6}"/>
              </a:ext>
            </a:extLst>
          </p:cNvPr>
          <p:cNvGrpSpPr/>
          <p:nvPr/>
        </p:nvGrpSpPr>
        <p:grpSpPr>
          <a:xfrm>
            <a:off x="3483955" y="133998"/>
            <a:ext cx="5026979" cy="3485992"/>
            <a:chOff x="3483955" y="133998"/>
            <a:chExt cx="5026979" cy="3485992"/>
          </a:xfrm>
        </p:grpSpPr>
        <p:grpSp>
          <p:nvGrpSpPr>
            <p:cNvPr id="6" name="Gruppo 5">
              <a:extLst>
                <a:ext uri="{FF2B5EF4-FFF2-40B4-BE49-F238E27FC236}">
                  <a16:creationId xmlns:a16="http://schemas.microsoft.com/office/drawing/2014/main" id="{6424CD63-16EE-134B-BA67-6D4E7A2D561B}"/>
                </a:ext>
              </a:extLst>
            </p:cNvPr>
            <p:cNvGrpSpPr/>
            <p:nvPr/>
          </p:nvGrpSpPr>
          <p:grpSpPr>
            <a:xfrm>
              <a:off x="3483955" y="133998"/>
              <a:ext cx="5026979" cy="3485992"/>
              <a:chOff x="3483955" y="133998"/>
              <a:chExt cx="5026979" cy="3485992"/>
            </a:xfrm>
          </p:grpSpPr>
          <p:pic>
            <p:nvPicPr>
              <p:cNvPr id="29" name="Elemento grafico 28" descr="Microscopio">
                <a:extLst>
                  <a:ext uri="{FF2B5EF4-FFF2-40B4-BE49-F238E27FC236}">
                    <a16:creationId xmlns:a16="http://schemas.microsoft.com/office/drawing/2014/main" id="{C5F3930F-C189-824B-8E61-1E371C1EAB24}"/>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418115" y="1621493"/>
                <a:ext cx="1998497" cy="1998497"/>
              </a:xfrm>
              <a:prstGeom prst="rect">
                <a:avLst/>
              </a:prstGeom>
            </p:spPr>
          </p:pic>
          <p:pic>
            <p:nvPicPr>
              <p:cNvPr id="31" name="Elemento grafico 30" descr="Atomo">
                <a:extLst>
                  <a:ext uri="{FF2B5EF4-FFF2-40B4-BE49-F238E27FC236}">
                    <a16:creationId xmlns:a16="http://schemas.microsoft.com/office/drawing/2014/main" id="{F0E4DAE0-B045-034A-8F6E-97EC137AB587}"/>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6475521" y="133998"/>
                <a:ext cx="1998497" cy="1998497"/>
              </a:xfrm>
              <a:prstGeom prst="rect">
                <a:avLst/>
              </a:prstGeom>
            </p:spPr>
          </p:pic>
          <p:pic>
            <p:nvPicPr>
              <p:cNvPr id="38" name="Elemento grafico 37" descr="Freccia linea: leggera curva">
                <a:extLst>
                  <a:ext uri="{FF2B5EF4-FFF2-40B4-BE49-F238E27FC236}">
                    <a16:creationId xmlns:a16="http://schemas.microsoft.com/office/drawing/2014/main" id="{838D889F-58E3-AE49-AA5E-DC6067892C00}"/>
                  </a:ext>
                </a:extLst>
              </p:cNvPr>
              <p:cNvPicPr>
                <a:picLocks noChangeAspect="1"/>
              </p:cNvPicPr>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flipV="1">
                <a:off x="3483955" y="1747764"/>
                <a:ext cx="914400" cy="914400"/>
              </a:xfrm>
              <a:prstGeom prst="rect">
                <a:avLst/>
              </a:prstGeom>
            </p:spPr>
          </p:pic>
          <p:sp>
            <p:nvSpPr>
              <p:cNvPr id="34" name="Rettangolo con angoli arrotondati 33">
                <a:extLst>
                  <a:ext uri="{FF2B5EF4-FFF2-40B4-BE49-F238E27FC236}">
                    <a16:creationId xmlns:a16="http://schemas.microsoft.com/office/drawing/2014/main" id="{F2FE27AF-20DA-0D4E-882A-FFBF058C9E6B}"/>
                  </a:ext>
                </a:extLst>
              </p:cNvPr>
              <p:cNvSpPr/>
              <p:nvPr/>
            </p:nvSpPr>
            <p:spPr>
              <a:xfrm>
                <a:off x="6252710" y="2671747"/>
                <a:ext cx="2258224" cy="827715"/>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b="1" i="0" u="none" strike="noStrike" cap="none" spc="0" normalizeH="0" baseline="0" dirty="0">
                    <a:ln>
                      <a:noFill/>
                    </a:ln>
                    <a:solidFill>
                      <a:srgbClr val="FFFFFF"/>
                    </a:solidFill>
                    <a:effectLst/>
                    <a:uFillTx/>
                    <a:latin typeface="+mn-lt"/>
                    <a:ea typeface="+mn-ea"/>
                    <a:cs typeface="+mn-cs"/>
                    <a:sym typeface="Helvetica Light"/>
                  </a:rPr>
                  <a:t>Ricerca</a:t>
                </a:r>
              </a:p>
            </p:txBody>
          </p:sp>
        </p:grpSp>
        <p:pic>
          <p:nvPicPr>
            <p:cNvPr id="12" name="Elemento grafico 11" descr="DNA">
              <a:extLst>
                <a:ext uri="{FF2B5EF4-FFF2-40B4-BE49-F238E27FC236}">
                  <a16:creationId xmlns:a16="http://schemas.microsoft.com/office/drawing/2014/main" id="{75F144CE-5474-8643-93DC-FDA02CFE5034}"/>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307311" y="608664"/>
              <a:ext cx="1839633" cy="1839633"/>
            </a:xfrm>
            <a:prstGeom prst="rect">
              <a:avLst/>
            </a:prstGeom>
          </p:spPr>
        </p:pic>
      </p:grpSp>
      <p:grpSp>
        <p:nvGrpSpPr>
          <p:cNvPr id="22" name="Gruppo 21">
            <a:extLst>
              <a:ext uri="{FF2B5EF4-FFF2-40B4-BE49-F238E27FC236}">
                <a16:creationId xmlns:a16="http://schemas.microsoft.com/office/drawing/2014/main" id="{6F3F79E6-9CA7-4241-B3E9-A2D3ADF34886}"/>
              </a:ext>
            </a:extLst>
          </p:cNvPr>
          <p:cNvGrpSpPr/>
          <p:nvPr/>
        </p:nvGrpSpPr>
        <p:grpSpPr>
          <a:xfrm>
            <a:off x="12260628" y="2840455"/>
            <a:ext cx="3718478" cy="4440716"/>
            <a:chOff x="12260628" y="2840455"/>
            <a:chExt cx="3718478" cy="4440716"/>
          </a:xfrm>
        </p:grpSpPr>
        <p:grpSp>
          <p:nvGrpSpPr>
            <p:cNvPr id="8" name="Gruppo 7">
              <a:extLst>
                <a:ext uri="{FF2B5EF4-FFF2-40B4-BE49-F238E27FC236}">
                  <a16:creationId xmlns:a16="http://schemas.microsoft.com/office/drawing/2014/main" id="{E276FDCE-4572-CE40-A38C-CA1E58C61263}"/>
                </a:ext>
              </a:extLst>
            </p:cNvPr>
            <p:cNvGrpSpPr/>
            <p:nvPr/>
          </p:nvGrpSpPr>
          <p:grpSpPr>
            <a:xfrm>
              <a:off x="12260628" y="2840455"/>
              <a:ext cx="3718478" cy="4440716"/>
              <a:chOff x="12129363" y="2544224"/>
              <a:chExt cx="3718478" cy="4440716"/>
            </a:xfrm>
          </p:grpSpPr>
          <p:pic>
            <p:nvPicPr>
              <p:cNvPr id="46" name="Elemento grafico 45" descr="Freccia linea: curva oraria">
                <a:extLst>
                  <a:ext uri="{FF2B5EF4-FFF2-40B4-BE49-F238E27FC236}">
                    <a16:creationId xmlns:a16="http://schemas.microsoft.com/office/drawing/2014/main" id="{3AF87BBA-338A-9944-9187-47AD4EB0EB17}"/>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rot="9406898">
                <a:off x="12129363" y="2544224"/>
                <a:ext cx="914400" cy="914400"/>
              </a:xfrm>
              <a:prstGeom prst="rect">
                <a:avLst/>
              </a:prstGeom>
            </p:spPr>
          </p:pic>
          <p:sp>
            <p:nvSpPr>
              <p:cNvPr id="41" name="Rettangolo con angoli arrotondati 40">
                <a:extLst>
                  <a:ext uri="{FF2B5EF4-FFF2-40B4-BE49-F238E27FC236}">
                    <a16:creationId xmlns:a16="http://schemas.microsoft.com/office/drawing/2014/main" id="{CF650642-BAB9-4544-848D-03F396782663}"/>
                  </a:ext>
                </a:extLst>
              </p:cNvPr>
              <p:cNvSpPr/>
              <p:nvPr/>
            </p:nvSpPr>
            <p:spPr>
              <a:xfrm>
                <a:off x="12139841" y="4772290"/>
                <a:ext cx="3708000" cy="221265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b="1" dirty="0">
                    <a:solidFill>
                      <a:srgbClr val="FFFFFF"/>
                    </a:solidFill>
                  </a:rPr>
                  <a:t>Riviste Scientifiche a Pagamento</a:t>
                </a: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43" name="Elemento grafico 42" descr="Documento">
              <a:extLst>
                <a:ext uri="{FF2B5EF4-FFF2-40B4-BE49-F238E27FC236}">
                  <a16:creationId xmlns:a16="http://schemas.microsoft.com/office/drawing/2014/main" id="{79CF2759-2ED2-4A48-B8F2-6017DB7D2CA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3077779" y="3043854"/>
              <a:ext cx="1998497" cy="1998497"/>
            </a:xfrm>
            <a:prstGeom prst="rect">
              <a:avLst/>
            </a:prstGeom>
          </p:spPr>
        </p:pic>
        <p:pic>
          <p:nvPicPr>
            <p:cNvPr id="14" name="Elemento grafico 13" descr="Segnale di divieto">
              <a:extLst>
                <a:ext uri="{FF2B5EF4-FFF2-40B4-BE49-F238E27FC236}">
                  <a16:creationId xmlns:a16="http://schemas.microsoft.com/office/drawing/2014/main" id="{31181D71-4189-BD41-9FC2-8DCE7F324AAA}"/>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12914245" y="3636134"/>
              <a:ext cx="1560616" cy="1560616"/>
            </a:xfrm>
            <a:prstGeom prst="rect">
              <a:avLst/>
            </a:prstGeom>
          </p:spPr>
        </p:pic>
      </p:grpSp>
      <p:pic>
        <p:nvPicPr>
          <p:cNvPr id="18" name="Immagine 17">
            <a:extLst>
              <a:ext uri="{FF2B5EF4-FFF2-40B4-BE49-F238E27FC236}">
                <a16:creationId xmlns:a16="http://schemas.microsoft.com/office/drawing/2014/main" id="{BA47BE93-BD9B-4B42-A0FF-A99A483CB880}"/>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161415" y="4493583"/>
            <a:ext cx="3372103" cy="4461551"/>
          </a:xfrm>
          <a:prstGeom prst="rect">
            <a:avLst/>
          </a:prstGeom>
          <a:ln>
            <a:solidFill>
              <a:schemeClr val="tx1"/>
            </a:solidFill>
          </a:ln>
        </p:spPr>
      </p:pic>
      <p:sp>
        <p:nvSpPr>
          <p:cNvPr id="42" name="Nuvola 41">
            <a:extLst>
              <a:ext uri="{FF2B5EF4-FFF2-40B4-BE49-F238E27FC236}">
                <a16:creationId xmlns:a16="http://schemas.microsoft.com/office/drawing/2014/main" id="{69E6AA02-3B75-D740-8A02-A6AA57668313}"/>
              </a:ext>
            </a:extLst>
          </p:cNvPr>
          <p:cNvSpPr/>
          <p:nvPr/>
        </p:nvSpPr>
        <p:spPr>
          <a:xfrm>
            <a:off x="127644" y="3264471"/>
            <a:ext cx="4948723" cy="4320000"/>
          </a:xfrm>
          <a:prstGeom prst="cloud">
            <a:avLst/>
          </a:prstGeom>
          <a:solidFill>
            <a:schemeClr val="tx1">
              <a:lumMod val="65000"/>
              <a:lumOff val="35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45" name="Nuvola 44">
            <a:extLst>
              <a:ext uri="{FF2B5EF4-FFF2-40B4-BE49-F238E27FC236}">
                <a16:creationId xmlns:a16="http://schemas.microsoft.com/office/drawing/2014/main" id="{B76EAAC1-78FC-9B43-A0E8-BE96E7388FAE}"/>
              </a:ext>
            </a:extLst>
          </p:cNvPr>
          <p:cNvSpPr/>
          <p:nvPr/>
        </p:nvSpPr>
        <p:spPr>
          <a:xfrm>
            <a:off x="262069" y="69007"/>
            <a:ext cx="4948723" cy="4320000"/>
          </a:xfrm>
          <a:prstGeom prst="cloud">
            <a:avLst/>
          </a:prstGeom>
          <a:solidFill>
            <a:schemeClr val="tx1">
              <a:lumMod val="65000"/>
              <a:lumOff val="35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47" name="Nuvola 46">
            <a:extLst>
              <a:ext uri="{FF2B5EF4-FFF2-40B4-BE49-F238E27FC236}">
                <a16:creationId xmlns:a16="http://schemas.microsoft.com/office/drawing/2014/main" id="{C05E938B-5016-644B-9ED2-D7DBD7390582}"/>
              </a:ext>
            </a:extLst>
          </p:cNvPr>
          <p:cNvSpPr/>
          <p:nvPr/>
        </p:nvSpPr>
        <p:spPr>
          <a:xfrm>
            <a:off x="4299790" y="91642"/>
            <a:ext cx="4948723" cy="4320000"/>
          </a:xfrm>
          <a:prstGeom prst="cloud">
            <a:avLst/>
          </a:prstGeom>
          <a:solidFill>
            <a:schemeClr val="tx1">
              <a:lumMod val="65000"/>
              <a:lumOff val="35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48" name="Nuvola 47">
            <a:extLst>
              <a:ext uri="{FF2B5EF4-FFF2-40B4-BE49-F238E27FC236}">
                <a16:creationId xmlns:a16="http://schemas.microsoft.com/office/drawing/2014/main" id="{D3B80080-D840-DF40-8B38-870D6C9B1DDC}"/>
              </a:ext>
            </a:extLst>
          </p:cNvPr>
          <p:cNvSpPr/>
          <p:nvPr/>
        </p:nvSpPr>
        <p:spPr>
          <a:xfrm>
            <a:off x="8290484" y="40994"/>
            <a:ext cx="4948723" cy="4320000"/>
          </a:xfrm>
          <a:prstGeom prst="cloud">
            <a:avLst/>
          </a:prstGeom>
          <a:solidFill>
            <a:schemeClr val="tx1">
              <a:lumMod val="65000"/>
              <a:lumOff val="35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49" name="Nuvola 48">
            <a:extLst>
              <a:ext uri="{FF2B5EF4-FFF2-40B4-BE49-F238E27FC236}">
                <a16:creationId xmlns:a16="http://schemas.microsoft.com/office/drawing/2014/main" id="{CB05D6DB-AFFD-FA41-96E3-54B79B3A0FDF}"/>
              </a:ext>
            </a:extLst>
          </p:cNvPr>
          <p:cNvSpPr/>
          <p:nvPr/>
        </p:nvSpPr>
        <p:spPr>
          <a:xfrm>
            <a:off x="11843477" y="934333"/>
            <a:ext cx="4948723" cy="1728293"/>
          </a:xfrm>
          <a:prstGeom prst="cloud">
            <a:avLst/>
          </a:prstGeom>
          <a:solidFill>
            <a:schemeClr val="tx1">
              <a:lumMod val="65000"/>
              <a:lumOff val="35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26030176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1000"/>
                                  </p:stCondLst>
                                  <p:childTnLst>
                                    <p:set>
                                      <p:cBhvr>
                                        <p:cTn id="32" dur="1" fill="hold">
                                          <p:stCondLst>
                                            <p:cond delay="0"/>
                                          </p:stCondLst>
                                        </p:cTn>
                                        <p:tgtEl>
                                          <p:spTgt spid="45"/>
                                        </p:tgtEl>
                                        <p:attrNameLst>
                                          <p:attrName>style.visibility</p:attrName>
                                        </p:attrNameLst>
                                      </p:cBhvr>
                                      <p:to>
                                        <p:strVal val="visible"/>
                                      </p:to>
                                    </p:set>
                                  </p:childTnLst>
                                </p:cTn>
                              </p:par>
                            </p:childTnLst>
                          </p:cTn>
                        </p:par>
                        <p:par>
                          <p:cTn id="33" fill="hold">
                            <p:stCondLst>
                              <p:cond delay="1000"/>
                            </p:stCondLst>
                            <p:childTnLst>
                              <p:par>
                                <p:cTn id="34" presetID="1" presetClass="entr" presetSubtype="0" fill="hold" grpId="0" nodeType="afterEffect">
                                  <p:stCondLst>
                                    <p:cond delay="1000"/>
                                  </p:stCondLst>
                                  <p:childTnLst>
                                    <p:set>
                                      <p:cBhvr>
                                        <p:cTn id="35" dur="1" fill="hold">
                                          <p:stCondLst>
                                            <p:cond delay="0"/>
                                          </p:stCondLst>
                                        </p:cTn>
                                        <p:tgtEl>
                                          <p:spTgt spid="47"/>
                                        </p:tgtEl>
                                        <p:attrNameLst>
                                          <p:attrName>style.visibility</p:attrName>
                                        </p:attrNameLst>
                                      </p:cBhvr>
                                      <p:to>
                                        <p:strVal val="visible"/>
                                      </p:to>
                                    </p:set>
                                  </p:childTnLst>
                                </p:cTn>
                              </p:par>
                            </p:childTnLst>
                          </p:cTn>
                        </p:par>
                        <p:par>
                          <p:cTn id="36" fill="hold">
                            <p:stCondLst>
                              <p:cond delay="2000"/>
                            </p:stCondLst>
                            <p:childTnLst>
                              <p:par>
                                <p:cTn id="37" presetID="1" presetClass="entr" presetSubtype="0" fill="hold" grpId="0" nodeType="afterEffect">
                                  <p:stCondLst>
                                    <p:cond delay="1000"/>
                                  </p:stCondLst>
                                  <p:childTnLst>
                                    <p:set>
                                      <p:cBhvr>
                                        <p:cTn id="38" dur="1" fill="hold">
                                          <p:stCondLst>
                                            <p:cond delay="0"/>
                                          </p:stCondLst>
                                        </p:cTn>
                                        <p:tgtEl>
                                          <p:spTgt spid="48"/>
                                        </p:tgtEl>
                                        <p:attrNameLst>
                                          <p:attrName>style.visibility</p:attrName>
                                        </p:attrNameLst>
                                      </p:cBhvr>
                                      <p:to>
                                        <p:strVal val="visible"/>
                                      </p:to>
                                    </p:set>
                                  </p:childTnLst>
                                </p:cTn>
                              </p:par>
                            </p:childTnLst>
                          </p:cTn>
                        </p:par>
                        <p:par>
                          <p:cTn id="39" fill="hold">
                            <p:stCondLst>
                              <p:cond delay="3000"/>
                            </p:stCondLst>
                            <p:childTnLst>
                              <p:par>
                                <p:cTn id="40" presetID="1" presetClass="entr" presetSubtype="0" fill="hold" grpId="0" nodeType="afterEffect">
                                  <p:stCondLst>
                                    <p:cond delay="1000"/>
                                  </p:stCondLst>
                                  <p:childTnLst>
                                    <p:set>
                                      <p:cBhvr>
                                        <p:cTn id="41" dur="1" fill="hold">
                                          <p:stCondLst>
                                            <p:cond delay="0"/>
                                          </p:stCondLst>
                                        </p:cTn>
                                        <p:tgtEl>
                                          <p:spTgt spid="4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47" grpId="0" animBg="1"/>
      <p:bldP spid="48" grpId="0" animBg="1"/>
      <p:bldP spid="4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4E8E565-C02D-754D-B6AC-CAA80CE79656}"/>
              </a:ext>
            </a:extLst>
          </p:cNvPr>
          <p:cNvSpPr>
            <a:spLocks noGrp="1"/>
          </p:cNvSpPr>
          <p:nvPr>
            <p:ph type="body" sz="quarter" idx="10"/>
          </p:nvPr>
        </p:nvSpPr>
        <p:spPr/>
        <p:txBody>
          <a:bodyPr>
            <a:normAutofit/>
          </a:bodyPr>
          <a:lstStyle/>
          <a:p>
            <a:r>
              <a:rPr lang="it-IT" dirty="0"/>
              <a:t>Siete consapevoli?</a:t>
            </a:r>
          </a:p>
        </p:txBody>
      </p:sp>
      <p:sp>
        <p:nvSpPr>
          <p:cNvPr id="3" name="Segnaposto testo 2">
            <a:extLst>
              <a:ext uri="{FF2B5EF4-FFF2-40B4-BE49-F238E27FC236}">
                <a16:creationId xmlns:a16="http://schemas.microsoft.com/office/drawing/2014/main" id="{4CCB3F65-CAF9-594F-9028-1B0D9E3E1A7D}"/>
              </a:ext>
            </a:extLst>
          </p:cNvPr>
          <p:cNvSpPr>
            <a:spLocks noGrp="1"/>
          </p:cNvSpPr>
          <p:nvPr>
            <p:ph type="body" sz="quarter" idx="25"/>
          </p:nvPr>
        </p:nvSpPr>
        <p:spPr/>
        <p:txBody>
          <a:bodyPr>
            <a:normAutofit/>
          </a:bodyPr>
          <a:lstStyle/>
          <a:p>
            <a:r>
              <a:rPr lang="it-IT" dirty="0"/>
              <a:t>Leggere gli articoli di cui voi siete autori al di fuori della vostra rete istituzionale non è gratuito. </a:t>
            </a:r>
          </a:p>
          <a:p>
            <a:r>
              <a:rPr lang="it-IT" dirty="0"/>
              <a:t>Se provate ad accedere da casa vi scontrerete con quello che in gergo si chiama </a:t>
            </a:r>
            <a:r>
              <a:rPr lang="it-IT" b="1" dirty="0" err="1"/>
              <a:t>paywall</a:t>
            </a:r>
            <a:r>
              <a:rPr lang="it-IT" b="1" dirty="0"/>
              <a:t>.</a:t>
            </a:r>
          </a:p>
          <a:p>
            <a:endParaRPr lang="it-IT" dirty="0"/>
          </a:p>
        </p:txBody>
      </p:sp>
      <p:pic>
        <p:nvPicPr>
          <p:cNvPr id="5" name="Immagine 4">
            <a:extLst>
              <a:ext uri="{FF2B5EF4-FFF2-40B4-BE49-F238E27FC236}">
                <a16:creationId xmlns:a16="http://schemas.microsoft.com/office/drawing/2014/main" id="{D272A249-BB83-9F4B-9927-93CC5AE96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4077" y="641544"/>
            <a:ext cx="8677348" cy="16950958"/>
          </a:xfrm>
          <a:prstGeom prst="rect">
            <a:avLst/>
          </a:prstGeom>
        </p:spPr>
      </p:pic>
      <p:sp>
        <p:nvSpPr>
          <p:cNvPr id="7" name="Rettangolo con angoli arrotondati 6">
            <a:extLst>
              <a:ext uri="{FF2B5EF4-FFF2-40B4-BE49-F238E27FC236}">
                <a16:creationId xmlns:a16="http://schemas.microsoft.com/office/drawing/2014/main" id="{3B6DAE4F-8E4C-9448-93A7-BCFDE8D034AE}"/>
              </a:ext>
            </a:extLst>
          </p:cNvPr>
          <p:cNvSpPr/>
          <p:nvPr/>
        </p:nvSpPr>
        <p:spPr>
          <a:xfrm>
            <a:off x="10382128" y="792164"/>
            <a:ext cx="1309129" cy="350836"/>
          </a:xfrm>
          <a:prstGeom prst="roundRect">
            <a:avLst>
              <a:gd name="adj" fmla="val 50000"/>
            </a:avLst>
          </a:prstGeom>
          <a:noFill/>
          <a:ln w="38100" cap="flat">
            <a:solidFill>
              <a:srgbClr val="FF0000"/>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sp>
        <p:nvSpPr>
          <p:cNvPr id="10" name="Rettangolo con angoli arrotondati 9">
            <a:extLst>
              <a:ext uri="{FF2B5EF4-FFF2-40B4-BE49-F238E27FC236}">
                <a16:creationId xmlns:a16="http://schemas.microsoft.com/office/drawing/2014/main" id="{9E60A1A0-999A-A84F-8F85-EB0B2BB2C993}"/>
              </a:ext>
            </a:extLst>
          </p:cNvPr>
          <p:cNvSpPr/>
          <p:nvPr/>
        </p:nvSpPr>
        <p:spPr>
          <a:xfrm rot="5400000">
            <a:off x="10615892" y="5782639"/>
            <a:ext cx="5389589" cy="516711"/>
          </a:xfrm>
          <a:prstGeom prst="roundRect">
            <a:avLst>
              <a:gd name="adj" fmla="val 50000"/>
            </a:avLst>
          </a:prstGeom>
          <a:noFill/>
          <a:ln w="38100" cap="flat">
            <a:solidFill>
              <a:srgbClr val="FF0000"/>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grpSp>
        <p:nvGrpSpPr>
          <p:cNvPr id="14" name="Gruppo 13">
            <a:extLst>
              <a:ext uri="{FF2B5EF4-FFF2-40B4-BE49-F238E27FC236}">
                <a16:creationId xmlns:a16="http://schemas.microsoft.com/office/drawing/2014/main" id="{3E5F2367-2291-9B43-B8CC-CA307A93E4EC}"/>
              </a:ext>
            </a:extLst>
          </p:cNvPr>
          <p:cNvGrpSpPr/>
          <p:nvPr/>
        </p:nvGrpSpPr>
        <p:grpSpPr>
          <a:xfrm>
            <a:off x="8701256" y="2645228"/>
            <a:ext cx="7137459" cy="6221186"/>
            <a:chOff x="8701256" y="2645228"/>
            <a:chExt cx="7137459" cy="6221186"/>
          </a:xfrm>
        </p:grpSpPr>
        <p:pic>
          <p:nvPicPr>
            <p:cNvPr id="12" name="Immagine 11">
              <a:extLst>
                <a:ext uri="{FF2B5EF4-FFF2-40B4-BE49-F238E27FC236}">
                  <a16:creationId xmlns:a16="http://schemas.microsoft.com/office/drawing/2014/main" id="{4B964C4A-12C5-124A-8940-EF7D5877CBC2}"/>
                </a:ext>
              </a:extLst>
            </p:cNvPr>
            <p:cNvPicPr>
              <a:picLocks noChangeAspect="1"/>
            </p:cNvPicPr>
            <p:nvPr/>
          </p:nvPicPr>
          <p:blipFill rotWithShape="1">
            <a:blip r:embed="rId3">
              <a:extLst>
                <a:ext uri="{28A0092B-C50C-407E-A947-70E740481C1C}">
                  <a14:useLocalDpi xmlns:a14="http://schemas.microsoft.com/office/drawing/2010/main" val="0"/>
                </a:ext>
              </a:extLst>
            </a:blip>
            <a:srcRect l="-1" r="153" b="31964"/>
            <a:stretch/>
          </p:blipFill>
          <p:spPr>
            <a:xfrm>
              <a:off x="8701256" y="2645228"/>
              <a:ext cx="7137459" cy="6221186"/>
            </a:xfrm>
            <a:prstGeom prst="rect">
              <a:avLst/>
            </a:prstGeom>
            <a:effectLst>
              <a:outerShdw blurRad="50800" dist="38100" dir="2700000" algn="tl" rotWithShape="0">
                <a:prstClr val="black">
                  <a:alpha val="40000"/>
                </a:prstClr>
              </a:outerShdw>
            </a:effectLst>
          </p:spPr>
        </p:pic>
        <p:sp>
          <p:nvSpPr>
            <p:cNvPr id="13" name="Rettangolo con angoli arrotondati 12">
              <a:extLst>
                <a:ext uri="{FF2B5EF4-FFF2-40B4-BE49-F238E27FC236}">
                  <a16:creationId xmlns:a16="http://schemas.microsoft.com/office/drawing/2014/main" id="{7AE301DB-664A-A14E-AE74-0FD0B0DCDEA5}"/>
                </a:ext>
              </a:extLst>
            </p:cNvPr>
            <p:cNvSpPr/>
            <p:nvPr/>
          </p:nvSpPr>
          <p:spPr>
            <a:xfrm>
              <a:off x="11076574" y="7814288"/>
              <a:ext cx="1467118" cy="537548"/>
            </a:xfrm>
            <a:prstGeom prst="roundRect">
              <a:avLst>
                <a:gd name="adj" fmla="val 50000"/>
              </a:avLst>
            </a:prstGeom>
            <a:noFill/>
            <a:ln w="38100" cap="flat">
              <a:solidFill>
                <a:srgbClr val="FF0000"/>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8" name="Gruppo 17">
            <a:extLst>
              <a:ext uri="{FF2B5EF4-FFF2-40B4-BE49-F238E27FC236}">
                <a16:creationId xmlns:a16="http://schemas.microsoft.com/office/drawing/2014/main" id="{E9D0B2A5-C8FF-D748-A51A-B2969BB54BA5}"/>
              </a:ext>
            </a:extLst>
          </p:cNvPr>
          <p:cNvGrpSpPr/>
          <p:nvPr/>
        </p:nvGrpSpPr>
        <p:grpSpPr>
          <a:xfrm>
            <a:off x="6863202" y="3730017"/>
            <a:ext cx="9284910" cy="2858352"/>
            <a:chOff x="6863202" y="3730017"/>
            <a:chExt cx="9284910" cy="2858352"/>
          </a:xfrm>
        </p:grpSpPr>
        <p:pic>
          <p:nvPicPr>
            <p:cNvPr id="16" name="Immagine 15">
              <a:extLst>
                <a:ext uri="{FF2B5EF4-FFF2-40B4-BE49-F238E27FC236}">
                  <a16:creationId xmlns:a16="http://schemas.microsoft.com/office/drawing/2014/main" id="{97A7C173-6B3A-B549-A0B1-A509BD1F4F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3202" y="3730017"/>
              <a:ext cx="9284910" cy="2858352"/>
            </a:xfrm>
            <a:prstGeom prst="rect">
              <a:avLst/>
            </a:prstGeom>
            <a:ln w="38100">
              <a:solidFill>
                <a:srgbClr val="FF0000"/>
              </a:solidFill>
            </a:ln>
          </p:spPr>
        </p:pic>
        <p:sp>
          <p:nvSpPr>
            <p:cNvPr id="17" name="Rettangolo con angoli arrotondati 16">
              <a:extLst>
                <a:ext uri="{FF2B5EF4-FFF2-40B4-BE49-F238E27FC236}">
                  <a16:creationId xmlns:a16="http://schemas.microsoft.com/office/drawing/2014/main" id="{9D594AD7-3755-5D42-99E2-FDE5D6A094DA}"/>
                </a:ext>
              </a:extLst>
            </p:cNvPr>
            <p:cNvSpPr/>
            <p:nvPr/>
          </p:nvSpPr>
          <p:spPr>
            <a:xfrm>
              <a:off x="12023612" y="3935108"/>
              <a:ext cx="2445430" cy="82800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b="1" dirty="0" err="1">
                  <a:solidFill>
                    <a:srgbClr val="FFFFFF"/>
                  </a:solidFill>
                </a:rPr>
                <a:t>Paywall</a:t>
              </a:r>
              <a:endParaRPr kumimoji="0" lang="it-IT" b="1"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42473739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1C50564-857E-604F-968B-354919C7FCD4}"/>
              </a:ext>
            </a:extLst>
          </p:cNvPr>
          <p:cNvSpPr>
            <a:spLocks noGrp="1"/>
          </p:cNvSpPr>
          <p:nvPr>
            <p:ph type="body" sz="quarter" idx="22"/>
          </p:nvPr>
        </p:nvSpPr>
        <p:spPr/>
        <p:txBody>
          <a:bodyPr>
            <a:normAutofit/>
          </a:bodyPr>
          <a:lstStyle/>
          <a:p>
            <a:r>
              <a:rPr lang="it-IT" dirty="0"/>
              <a:t>Le riviste scientifiche si basano su abbonamenti: la vostra istituzione paga per darvi accesso ai contenuti.</a:t>
            </a:r>
          </a:p>
        </p:txBody>
      </p:sp>
      <p:sp>
        <p:nvSpPr>
          <p:cNvPr id="3" name="Segnaposto testo 2">
            <a:extLst>
              <a:ext uri="{FF2B5EF4-FFF2-40B4-BE49-F238E27FC236}">
                <a16:creationId xmlns:a16="http://schemas.microsoft.com/office/drawing/2014/main" id="{5217FB5A-C253-3143-BAEC-7781D1EDEA21}"/>
              </a:ext>
            </a:extLst>
          </p:cNvPr>
          <p:cNvSpPr>
            <a:spLocks noGrp="1"/>
          </p:cNvSpPr>
          <p:nvPr>
            <p:ph type="body" sz="quarter" idx="23"/>
          </p:nvPr>
        </p:nvSpPr>
        <p:spPr/>
        <p:txBody>
          <a:bodyPr/>
          <a:lstStyle/>
          <a:p>
            <a:r>
              <a:rPr lang="it-IT" dirty="0"/>
              <a:t>La vostra istituzione paga</a:t>
            </a:r>
          </a:p>
        </p:txBody>
      </p:sp>
      <p:sp>
        <p:nvSpPr>
          <p:cNvPr id="4" name="Segnaposto testo 3">
            <a:extLst>
              <a:ext uri="{FF2B5EF4-FFF2-40B4-BE49-F238E27FC236}">
                <a16:creationId xmlns:a16="http://schemas.microsoft.com/office/drawing/2014/main" id="{C45476BC-B135-C84F-9EC3-8D31416EAA54}"/>
              </a:ext>
            </a:extLst>
          </p:cNvPr>
          <p:cNvSpPr>
            <a:spLocks noGrp="1"/>
          </p:cNvSpPr>
          <p:nvPr>
            <p:ph type="body" sz="quarter" idx="24"/>
          </p:nvPr>
        </p:nvSpPr>
        <p:spPr/>
        <p:txBody>
          <a:bodyPr/>
          <a:lstStyle/>
          <a:p>
            <a:r>
              <a:rPr lang="it-IT" dirty="0"/>
              <a:t>Voi avete accesso</a:t>
            </a:r>
          </a:p>
        </p:txBody>
      </p:sp>
      <p:sp>
        <p:nvSpPr>
          <p:cNvPr id="5" name="Segnaposto testo 4">
            <a:extLst>
              <a:ext uri="{FF2B5EF4-FFF2-40B4-BE49-F238E27FC236}">
                <a16:creationId xmlns:a16="http://schemas.microsoft.com/office/drawing/2014/main" id="{02A27C7B-7212-DA4A-9B63-F655A2533640}"/>
              </a:ext>
            </a:extLst>
          </p:cNvPr>
          <p:cNvSpPr>
            <a:spLocks noGrp="1"/>
          </p:cNvSpPr>
          <p:nvPr>
            <p:ph type="body" sz="quarter" idx="25"/>
          </p:nvPr>
        </p:nvSpPr>
        <p:spPr/>
        <p:txBody>
          <a:bodyPr>
            <a:normAutofit fontScale="92500" lnSpcReduction="10000"/>
          </a:bodyPr>
          <a:lstStyle/>
          <a:p>
            <a:r>
              <a:rPr lang="it-IT" dirty="0"/>
              <a:t>Ciò che ottenete attraverso l’abbonamento è l’accesso, non la proprietà! Voi e la vostra istituzione continuerete a non essere possessori della conoscenza.</a:t>
            </a:r>
          </a:p>
        </p:txBody>
      </p:sp>
    </p:spTree>
    <p:extLst>
      <p:ext uri="{BB962C8B-B14F-4D97-AF65-F5344CB8AC3E}">
        <p14:creationId xmlns:p14="http://schemas.microsoft.com/office/powerpoint/2010/main" val="207495399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BC07347-E7E1-4B40-ADD5-74C7E7CCA350}"/>
              </a:ext>
            </a:extLst>
          </p:cNvPr>
          <p:cNvSpPr txBox="1"/>
          <p:nvPr/>
        </p:nvSpPr>
        <p:spPr>
          <a:xfrm>
            <a:off x="2463009" y="2861918"/>
            <a:ext cx="11330025" cy="342016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rgbClr val="000000"/>
                </a:solidFill>
                <a:effectLst/>
                <a:uFillTx/>
                <a:latin typeface="+mn-lt"/>
                <a:ea typeface="+mn-ea"/>
                <a:cs typeface="+mn-cs"/>
                <a:sym typeface="Helvetica Light"/>
              </a:rPr>
              <a:t>Perché spendiamo </a:t>
            </a:r>
            <a:r>
              <a:rPr kumimoji="0" lang="it-IT" sz="5400" b="1" i="0" u="none" strike="noStrike" cap="none" spc="0" normalizeH="0" baseline="0" dirty="0">
                <a:ln>
                  <a:noFill/>
                </a:ln>
                <a:solidFill>
                  <a:srgbClr val="FF0000"/>
                </a:solidFill>
                <a:effectLst/>
                <a:uFillTx/>
                <a:latin typeface="+mn-lt"/>
                <a:ea typeface="+mn-ea"/>
                <a:cs typeface="+mn-cs"/>
                <a:sym typeface="Helvetica Light"/>
              </a:rPr>
              <a:t>soldi pubblici </a:t>
            </a:r>
          </a:p>
          <a:p>
            <a:pPr marL="0" marR="0" indent="0" algn="ctr" defTabSz="547687"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rgbClr val="000000"/>
                </a:solidFill>
                <a:effectLst/>
                <a:uFillTx/>
                <a:latin typeface="+mn-lt"/>
                <a:ea typeface="+mn-ea"/>
                <a:cs typeface="+mn-cs"/>
                <a:sym typeface="Helvetica Light"/>
              </a:rPr>
              <a:t>per </a:t>
            </a:r>
            <a:r>
              <a:rPr kumimoji="0" lang="it-IT" sz="5400" b="1" i="0" u="none" strike="noStrike" cap="none" spc="0" normalizeH="0" baseline="0" dirty="0">
                <a:ln>
                  <a:noFill/>
                </a:ln>
                <a:solidFill>
                  <a:srgbClr val="FF0000"/>
                </a:solidFill>
                <a:effectLst/>
                <a:uFillTx/>
                <a:latin typeface="+mn-lt"/>
                <a:ea typeface="+mn-ea"/>
                <a:cs typeface="+mn-cs"/>
                <a:sym typeface="Helvetica Light"/>
              </a:rPr>
              <a:t>chiudere i risultati </a:t>
            </a:r>
            <a:r>
              <a:rPr kumimoji="0" lang="it-IT" sz="5400" b="0" i="0" u="none" strike="noStrike" cap="none" spc="0" normalizeH="0" baseline="0" dirty="0">
                <a:ln>
                  <a:noFill/>
                </a:ln>
                <a:solidFill>
                  <a:srgbClr val="000000"/>
                </a:solidFill>
                <a:effectLst/>
                <a:uFillTx/>
                <a:latin typeface="+mn-lt"/>
                <a:ea typeface="+mn-ea"/>
                <a:cs typeface="+mn-cs"/>
                <a:sym typeface="Helvetica Light"/>
              </a:rPr>
              <a:t>delle </a:t>
            </a:r>
          </a:p>
          <a:p>
            <a:pPr marL="0" marR="0" indent="0" algn="ctr" defTabSz="547687"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rgbClr val="000000"/>
                </a:solidFill>
                <a:effectLst/>
                <a:uFillTx/>
                <a:latin typeface="+mn-lt"/>
                <a:ea typeface="+mn-ea"/>
                <a:cs typeface="+mn-cs"/>
                <a:sym typeface="Helvetica Light"/>
              </a:rPr>
              <a:t>ricerche in riviste scientifiche </a:t>
            </a:r>
          </a:p>
          <a:p>
            <a:pPr marL="0" marR="0" indent="0" algn="ctr" defTabSz="547687"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rgbClr val="000000"/>
                </a:solidFill>
                <a:effectLst/>
                <a:uFillTx/>
                <a:latin typeface="+mn-lt"/>
                <a:ea typeface="+mn-ea"/>
                <a:cs typeface="+mn-cs"/>
                <a:sym typeface="Helvetica Light"/>
              </a:rPr>
              <a:t>ad accesso limitato e a pagamento?</a:t>
            </a:r>
          </a:p>
        </p:txBody>
      </p:sp>
    </p:spTree>
    <p:extLst>
      <p:ext uri="{BB962C8B-B14F-4D97-AF65-F5344CB8AC3E}">
        <p14:creationId xmlns:p14="http://schemas.microsoft.com/office/powerpoint/2010/main" val="122376821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3EFA01-E0BF-AA48-82F0-BEFCC41B96DD}"/>
              </a:ext>
            </a:extLst>
          </p:cNvPr>
          <p:cNvSpPr>
            <a:spLocks noGrp="1"/>
          </p:cNvSpPr>
          <p:nvPr>
            <p:ph type="body" sz="quarter" idx="11"/>
          </p:nvPr>
        </p:nvSpPr>
        <p:spPr>
          <a:xfrm>
            <a:off x="723899" y="1484025"/>
            <a:ext cx="13517717" cy="6763160"/>
          </a:xfrm>
        </p:spPr>
        <p:txBody>
          <a:bodyPr>
            <a:normAutofit/>
          </a:bodyPr>
          <a:lstStyle/>
          <a:p>
            <a:pPr marL="0" indent="0">
              <a:buNone/>
            </a:pPr>
            <a:r>
              <a:rPr lang="en-US" dirty="0"/>
              <a:t>A – </a:t>
            </a:r>
            <a:r>
              <a:rPr lang="en-US" b="0" dirty="0"/>
              <a:t>Per </a:t>
            </a:r>
            <a:r>
              <a:rPr lang="en-US" b="0" dirty="0" err="1"/>
              <a:t>accrescere</a:t>
            </a:r>
            <a:r>
              <a:rPr lang="en-US" b="0" dirty="0"/>
              <a:t> </a:t>
            </a:r>
            <a:r>
              <a:rPr lang="en-US" b="0" dirty="0" err="1"/>
              <a:t>i</a:t>
            </a:r>
            <a:r>
              <a:rPr lang="en-US" b="0" dirty="0"/>
              <a:t> </a:t>
            </a:r>
            <a:r>
              <a:rPr lang="en-US" b="0" dirty="0" err="1"/>
              <a:t>propri</a:t>
            </a:r>
            <a:r>
              <a:rPr lang="en-US" b="0" dirty="0"/>
              <a:t> </a:t>
            </a:r>
            <a:r>
              <a:rPr lang="en-US" b="0" dirty="0" err="1"/>
              <a:t>indici</a:t>
            </a:r>
            <a:r>
              <a:rPr lang="en-US" b="0" dirty="0"/>
              <a:t> </a:t>
            </a:r>
            <a:r>
              <a:rPr lang="en-US" b="0" dirty="0" err="1"/>
              <a:t>bibliometrici</a:t>
            </a:r>
            <a:r>
              <a:rPr lang="en-US" b="0" dirty="0"/>
              <a:t> </a:t>
            </a:r>
          </a:p>
          <a:p>
            <a:pPr marL="0" indent="0">
              <a:buNone/>
            </a:pPr>
            <a:r>
              <a:rPr lang="en-US" b="0" dirty="0"/>
              <a:t>e fare </a:t>
            </a:r>
            <a:r>
              <a:rPr lang="en-US" b="0" dirty="0" err="1"/>
              <a:t>carriera</a:t>
            </a:r>
            <a:r>
              <a:rPr lang="en-US" b="0" dirty="0"/>
              <a:t> </a:t>
            </a:r>
            <a:endParaRPr lang="en-US" dirty="0"/>
          </a:p>
          <a:p>
            <a:pPr marL="0" indent="0">
              <a:buNone/>
            </a:pPr>
            <a:r>
              <a:rPr lang="en-US" dirty="0"/>
              <a:t>B - </a:t>
            </a:r>
            <a:r>
              <a:rPr lang="en-US" b="0" dirty="0"/>
              <a:t>Per </a:t>
            </a:r>
            <a:r>
              <a:rPr lang="en-US" b="0" dirty="0" err="1"/>
              <a:t>finanziare</a:t>
            </a:r>
            <a:r>
              <a:rPr lang="en-US" b="0" dirty="0"/>
              <a:t> </a:t>
            </a:r>
            <a:r>
              <a:rPr lang="en-US" b="0" dirty="0" err="1"/>
              <a:t>editori</a:t>
            </a:r>
            <a:r>
              <a:rPr lang="en-US" b="0" dirty="0"/>
              <a:t> </a:t>
            </a:r>
            <a:r>
              <a:rPr lang="en-US" b="0" dirty="0" err="1"/>
              <a:t>che</a:t>
            </a:r>
            <a:r>
              <a:rPr lang="en-US" b="0" dirty="0"/>
              <a:t> non </a:t>
            </a:r>
            <a:r>
              <a:rPr lang="en-US" b="0" dirty="0" err="1"/>
              <a:t>pagano</a:t>
            </a:r>
            <a:r>
              <a:rPr lang="en-US" b="0" dirty="0"/>
              <a:t> </a:t>
            </a:r>
            <a:r>
              <a:rPr lang="en-US" b="0" dirty="0" err="1"/>
              <a:t>i</a:t>
            </a:r>
            <a:r>
              <a:rPr lang="en-US" b="0" dirty="0"/>
              <a:t> </a:t>
            </a:r>
            <a:r>
              <a:rPr lang="en-US" b="0" dirty="0" err="1"/>
              <a:t>contenuti</a:t>
            </a:r>
            <a:r>
              <a:rPr lang="en-US" b="0" dirty="0"/>
              <a:t>, non </a:t>
            </a:r>
            <a:r>
              <a:rPr lang="en-US" b="0" dirty="0" err="1"/>
              <a:t>pagano</a:t>
            </a:r>
            <a:r>
              <a:rPr lang="en-US" b="0" dirty="0"/>
              <a:t> la peer-</a:t>
            </a:r>
            <a:r>
              <a:rPr lang="en-US" b="0" dirty="0" err="1"/>
              <a:t>rieview</a:t>
            </a:r>
            <a:r>
              <a:rPr lang="en-US" b="0" dirty="0"/>
              <a:t>, non </a:t>
            </a:r>
            <a:r>
              <a:rPr lang="en-US" b="0" dirty="0" err="1"/>
              <a:t>spendono</a:t>
            </a:r>
            <a:r>
              <a:rPr lang="en-US" b="0" dirty="0"/>
              <a:t> </a:t>
            </a:r>
            <a:r>
              <a:rPr lang="en-US" b="0" dirty="0" err="1"/>
              <a:t>più</a:t>
            </a:r>
            <a:r>
              <a:rPr lang="en-US" b="0" dirty="0"/>
              <a:t> </a:t>
            </a:r>
            <a:r>
              <a:rPr lang="en-US" b="0" dirty="0" err="1"/>
              <a:t>neanche</a:t>
            </a:r>
            <a:r>
              <a:rPr lang="en-US" b="0" dirty="0"/>
              <a:t> per </a:t>
            </a:r>
            <a:r>
              <a:rPr lang="en-US" b="0" dirty="0" err="1"/>
              <a:t>stampare</a:t>
            </a:r>
            <a:r>
              <a:rPr lang="en-US" b="0" dirty="0"/>
              <a:t>.</a:t>
            </a:r>
          </a:p>
          <a:p>
            <a:pPr marL="0" indent="0">
              <a:buNone/>
            </a:pPr>
            <a:r>
              <a:rPr lang="en-US" dirty="0"/>
              <a:t>C - </a:t>
            </a:r>
            <a:r>
              <a:rPr lang="en-US" b="0" dirty="0"/>
              <a:t>Per </a:t>
            </a:r>
            <a:r>
              <a:rPr lang="en-US" b="0" dirty="0" err="1"/>
              <a:t>diffondere</a:t>
            </a:r>
            <a:r>
              <a:rPr lang="en-US" b="0" dirty="0"/>
              <a:t> la </a:t>
            </a:r>
            <a:r>
              <a:rPr lang="en-US" b="0" dirty="0" err="1"/>
              <a:t>conoscenza</a:t>
            </a:r>
            <a:r>
              <a:rPr lang="en-US" b="0" dirty="0"/>
              <a:t> e </a:t>
            </a:r>
            <a:r>
              <a:rPr lang="en-US" b="0" dirty="0" err="1"/>
              <a:t>migliorare</a:t>
            </a:r>
            <a:r>
              <a:rPr lang="en-US" b="0" dirty="0"/>
              <a:t> le </a:t>
            </a:r>
            <a:r>
              <a:rPr lang="en-US" b="0" dirty="0" err="1"/>
              <a:t>condizioni</a:t>
            </a:r>
            <a:r>
              <a:rPr lang="en-US" b="0" dirty="0"/>
              <a:t> </a:t>
            </a:r>
            <a:r>
              <a:rPr lang="en-US" b="0" dirty="0" err="1"/>
              <a:t>dell’umanità</a:t>
            </a:r>
            <a:r>
              <a:rPr lang="en-US" b="0" dirty="0"/>
              <a:t> </a:t>
            </a:r>
          </a:p>
          <a:p>
            <a:pPr marL="0" indent="0">
              <a:buNone/>
            </a:pPr>
            <a:endParaRPr lang="en-US" b="0" dirty="0"/>
          </a:p>
          <a:p>
            <a:pPr marL="0" indent="0">
              <a:buNone/>
            </a:pPr>
            <a:endParaRPr lang="en-US" b="0" dirty="0"/>
          </a:p>
          <a:p>
            <a:pPr marL="0" indent="0">
              <a:buNone/>
            </a:pPr>
            <a:endParaRPr lang="en-US" b="0" dirty="0"/>
          </a:p>
          <a:p>
            <a:pPr marL="0" indent="0">
              <a:buNone/>
            </a:pPr>
            <a:endParaRPr lang="en-US" dirty="0"/>
          </a:p>
          <a:p>
            <a:pPr marL="0" indent="0">
              <a:buNone/>
            </a:pPr>
            <a:endParaRPr lang="en-US" dirty="0"/>
          </a:p>
        </p:txBody>
      </p:sp>
      <p:sp>
        <p:nvSpPr>
          <p:cNvPr id="3" name="Text Placeholder 2">
            <a:extLst>
              <a:ext uri="{FF2B5EF4-FFF2-40B4-BE49-F238E27FC236}">
                <a16:creationId xmlns:a16="http://schemas.microsoft.com/office/drawing/2014/main" id="{A3197043-F82B-6A48-878F-9FEA7A728D16}"/>
              </a:ext>
            </a:extLst>
          </p:cNvPr>
          <p:cNvSpPr>
            <a:spLocks noGrp="1"/>
          </p:cNvSpPr>
          <p:nvPr>
            <p:ph type="body" sz="quarter" idx="21"/>
          </p:nvPr>
        </p:nvSpPr>
        <p:spPr/>
        <p:txBody>
          <a:bodyPr>
            <a:normAutofit fontScale="70000" lnSpcReduction="20000"/>
          </a:bodyPr>
          <a:lstStyle/>
          <a:p>
            <a:r>
              <a:rPr lang="en-US" dirty="0"/>
              <a:t>A </a:t>
            </a:r>
            <a:r>
              <a:rPr lang="en-US" dirty="0" err="1"/>
              <a:t>cosa</a:t>
            </a:r>
            <a:r>
              <a:rPr lang="en-US" dirty="0"/>
              <a:t> </a:t>
            </a:r>
            <a:r>
              <a:rPr lang="en-US" dirty="0" err="1"/>
              <a:t>servono</a:t>
            </a:r>
            <a:r>
              <a:rPr lang="en-US" dirty="0"/>
              <a:t> le </a:t>
            </a:r>
            <a:r>
              <a:rPr lang="en-US" dirty="0" err="1"/>
              <a:t>pubblicazioni</a:t>
            </a:r>
            <a:r>
              <a:rPr lang="en-US" dirty="0"/>
              <a:t> e </a:t>
            </a:r>
            <a:r>
              <a:rPr lang="en-US" dirty="0" err="1"/>
              <a:t>gli</a:t>
            </a:r>
            <a:r>
              <a:rPr lang="en-US" dirty="0"/>
              <a:t> </a:t>
            </a:r>
            <a:r>
              <a:rPr lang="en-US" dirty="0" err="1"/>
              <a:t>articoli</a:t>
            </a:r>
            <a:r>
              <a:rPr lang="en-US" dirty="0"/>
              <a:t> </a:t>
            </a:r>
            <a:r>
              <a:rPr lang="en-US" dirty="0" err="1"/>
              <a:t>scientifici</a:t>
            </a:r>
            <a:endParaRPr lang="en-US" dirty="0"/>
          </a:p>
        </p:txBody>
      </p:sp>
      <p:pic>
        <p:nvPicPr>
          <p:cNvPr id="5" name="Picture 4">
            <a:extLst>
              <a:ext uri="{FF2B5EF4-FFF2-40B4-BE49-F238E27FC236}">
                <a16:creationId xmlns:a16="http://schemas.microsoft.com/office/drawing/2014/main" id="{3A8BFB04-E922-C94B-B9E3-FF0C3FF9CC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5050" y="6416607"/>
            <a:ext cx="2556618" cy="2556618"/>
          </a:xfrm>
          <a:prstGeom prst="rect">
            <a:avLst/>
          </a:prstGeom>
        </p:spPr>
      </p:pic>
      <p:pic>
        <p:nvPicPr>
          <p:cNvPr id="6" name="Picture 5">
            <a:extLst>
              <a:ext uri="{FF2B5EF4-FFF2-40B4-BE49-F238E27FC236}">
                <a16:creationId xmlns:a16="http://schemas.microsoft.com/office/drawing/2014/main" id="{5FF61C4A-D94E-154F-93A3-B93BF90EB7F7}"/>
              </a:ext>
            </a:extLst>
          </p:cNvPr>
          <p:cNvPicPr>
            <a:picLocks noChangeAspect="1"/>
          </p:cNvPicPr>
          <p:nvPr/>
        </p:nvPicPr>
        <p:blipFill>
          <a:blip r:embed="rId4"/>
          <a:stretch>
            <a:fillRect/>
          </a:stretch>
        </p:blipFill>
        <p:spPr>
          <a:xfrm>
            <a:off x="0" y="0"/>
            <a:ext cx="16256000" cy="9144000"/>
          </a:xfrm>
          <a:prstGeom prst="rect">
            <a:avLst/>
          </a:prstGeom>
        </p:spPr>
      </p:pic>
    </p:spTree>
    <p:extLst>
      <p:ext uri="{BB962C8B-B14F-4D97-AF65-F5344CB8AC3E}">
        <p14:creationId xmlns:p14="http://schemas.microsoft.com/office/powerpoint/2010/main" val="36500705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561CBBFF-7AAC-3143-AA34-7DCEEAA185C1}"/>
              </a:ext>
            </a:extLst>
          </p:cNvPr>
          <p:cNvSpPr>
            <a:spLocks noGrp="1"/>
          </p:cNvSpPr>
          <p:nvPr>
            <p:ph type="body" sz="quarter" idx="10"/>
          </p:nvPr>
        </p:nvSpPr>
        <p:spPr/>
        <p:txBody>
          <a:bodyPr/>
          <a:lstStyle/>
          <a:p>
            <a:r>
              <a:rPr lang="it-IT" dirty="0"/>
              <a:t>Il sistema di Valutazione della Ricerca</a:t>
            </a:r>
          </a:p>
        </p:txBody>
      </p:sp>
      <p:pic>
        <p:nvPicPr>
          <p:cNvPr id="3" name="Immagine 2">
            <a:extLst>
              <a:ext uri="{FF2B5EF4-FFF2-40B4-BE49-F238E27FC236}">
                <a16:creationId xmlns:a16="http://schemas.microsoft.com/office/drawing/2014/main" id="{090ABB5E-5586-D141-8F3E-B4739DE505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796" y="8001210"/>
            <a:ext cx="2162337" cy="1142790"/>
          </a:xfrm>
          <a:prstGeom prst="rect">
            <a:avLst/>
          </a:prstGeom>
        </p:spPr>
      </p:pic>
      <p:pic>
        <p:nvPicPr>
          <p:cNvPr id="4" name="Immagine 3">
            <a:extLst>
              <a:ext uri="{FF2B5EF4-FFF2-40B4-BE49-F238E27FC236}">
                <a16:creationId xmlns:a16="http://schemas.microsoft.com/office/drawing/2014/main" id="{9BEF47DE-94E3-3E40-AF2A-852F2CA185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0749" y="8200500"/>
            <a:ext cx="4971091" cy="943500"/>
          </a:xfrm>
          <a:prstGeom prst="rect">
            <a:avLst/>
          </a:prstGeom>
        </p:spPr>
      </p:pic>
    </p:spTree>
    <p:extLst>
      <p:ext uri="{BB962C8B-B14F-4D97-AF65-F5344CB8AC3E}">
        <p14:creationId xmlns:p14="http://schemas.microsoft.com/office/powerpoint/2010/main" val="236904782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5ABA5B-48A3-E643-AD2D-11EA6FD79032}"/>
              </a:ext>
            </a:extLst>
          </p:cNvPr>
          <p:cNvSpPr>
            <a:spLocks noGrp="1"/>
          </p:cNvSpPr>
          <p:nvPr>
            <p:ph type="body" sz="quarter" idx="10"/>
          </p:nvPr>
        </p:nvSpPr>
        <p:spPr/>
        <p:txBody>
          <a:bodyPr/>
          <a:lstStyle/>
          <a:p>
            <a:r>
              <a:rPr lang="it-IT" dirty="0"/>
              <a:t>Si basa su indici </a:t>
            </a:r>
            <a:r>
              <a:rPr lang="it-IT" dirty="0" err="1"/>
              <a:t>bibliometrici</a:t>
            </a:r>
            <a:r>
              <a:rPr lang="it-IT" dirty="0"/>
              <a:t> o, per i settori non </a:t>
            </a:r>
            <a:r>
              <a:rPr lang="it-IT" dirty="0" err="1"/>
              <a:t>bibliometrici</a:t>
            </a:r>
            <a:r>
              <a:rPr lang="it-IT" dirty="0"/>
              <a:t>, su liste di riviste di fascia A</a:t>
            </a:r>
          </a:p>
        </p:txBody>
      </p:sp>
    </p:spTree>
    <p:extLst>
      <p:ext uri="{BB962C8B-B14F-4D97-AF65-F5344CB8AC3E}">
        <p14:creationId xmlns:p14="http://schemas.microsoft.com/office/powerpoint/2010/main" val="248707247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F83A5460-2ACD-9B42-9697-4912E445CB37}"/>
              </a:ext>
            </a:extLst>
          </p:cNvPr>
          <p:cNvSpPr>
            <a:spLocks noGrp="1"/>
          </p:cNvSpPr>
          <p:nvPr>
            <p:ph type="body" sz="quarter" idx="11"/>
          </p:nvPr>
        </p:nvSpPr>
        <p:spPr>
          <a:xfrm>
            <a:off x="723900" y="1484025"/>
            <a:ext cx="7032172" cy="6112925"/>
          </a:xfrm>
        </p:spPr>
        <p:txBody>
          <a:bodyPr>
            <a:normAutofit fontScale="85000" lnSpcReduction="10000"/>
          </a:bodyPr>
          <a:lstStyle/>
          <a:p>
            <a:r>
              <a:rPr lang="it-IT" dirty="0"/>
              <a:t>Numero di citazioni ottenute: H-</a:t>
            </a:r>
            <a:r>
              <a:rPr lang="it-IT" dirty="0" err="1"/>
              <a:t>index</a:t>
            </a:r>
            <a:endParaRPr lang="it-IT" dirty="0"/>
          </a:p>
          <a:p>
            <a:pPr marL="0" indent="0">
              <a:buNone/>
            </a:pPr>
            <a:r>
              <a:rPr lang="it-IT" b="0" dirty="0"/>
              <a:t>L'</a:t>
            </a:r>
            <a:r>
              <a:rPr lang="it-IT" dirty="0"/>
              <a:t>indice H</a:t>
            </a:r>
            <a:r>
              <a:rPr lang="it-IT" b="0" dirty="0"/>
              <a:t>, o </a:t>
            </a:r>
            <a:r>
              <a:rPr lang="it-IT" dirty="0"/>
              <a:t>indice di </a:t>
            </a:r>
            <a:r>
              <a:rPr lang="it-IT" dirty="0" err="1"/>
              <a:t>Hirsch</a:t>
            </a:r>
            <a:r>
              <a:rPr lang="it-IT" b="0" dirty="0"/>
              <a:t> (</a:t>
            </a:r>
            <a:r>
              <a:rPr lang="it-IT" dirty="0"/>
              <a:t>H-</a:t>
            </a:r>
            <a:r>
              <a:rPr lang="it-IT" dirty="0" err="1"/>
              <a:t>index</a:t>
            </a:r>
            <a:r>
              <a:rPr lang="it-IT" b="0" dirty="0"/>
              <a:t>), è un </a:t>
            </a:r>
            <a:r>
              <a:rPr lang="it-IT" b="0" dirty="0">
                <a:hlinkClick r:id="rId2" tooltip="Numero indice"/>
              </a:rPr>
              <a:t>criterio</a:t>
            </a:r>
            <a:r>
              <a:rPr lang="it-IT" b="0" dirty="0"/>
              <a:t> per quantificare la prolificità e l'impatto scientifico di un autore, basandosi sia sul numero delle pubblicazioni, sia sul numero di citazioni ricevute.</a:t>
            </a:r>
          </a:p>
          <a:p>
            <a:pPr marL="0" indent="0">
              <a:buNone/>
            </a:pPr>
            <a:r>
              <a:rPr lang="it-IT" b="0" dirty="0"/>
              <a:t>Secondo la definizione, uno scienziato ha un indice </a:t>
            </a:r>
            <a:r>
              <a:rPr lang="it-IT" b="0" i="1" dirty="0" err="1"/>
              <a:t>n</a:t>
            </a:r>
            <a:r>
              <a:rPr lang="it-IT" b="0" dirty="0"/>
              <a:t> se almeno </a:t>
            </a:r>
            <a:r>
              <a:rPr lang="it-IT" b="0" i="1" dirty="0" err="1"/>
              <a:t>n</a:t>
            </a:r>
            <a:r>
              <a:rPr lang="it-IT" b="0" dirty="0"/>
              <a:t> lavori tra quelli che ha pubblicato sono stati citati almeno </a:t>
            </a:r>
            <a:r>
              <a:rPr lang="it-IT" b="0" i="1" dirty="0" err="1"/>
              <a:t>n</a:t>
            </a:r>
            <a:r>
              <a:rPr lang="it-IT" b="0" dirty="0"/>
              <a:t> volte ciascuno.</a:t>
            </a:r>
          </a:p>
          <a:p>
            <a:pPr marL="0" indent="0">
              <a:buNone/>
            </a:pPr>
            <a:endParaRPr lang="it-IT" b="0" dirty="0"/>
          </a:p>
          <a:p>
            <a:pPr marL="0" indent="0">
              <a:buNone/>
            </a:pPr>
            <a:endParaRPr lang="it-IT" b="0" dirty="0"/>
          </a:p>
          <a:p>
            <a:pPr marL="0" indent="0">
              <a:buNone/>
            </a:pPr>
            <a:endParaRPr lang="it-IT" b="0" dirty="0"/>
          </a:p>
          <a:p>
            <a:pPr marL="0" indent="0">
              <a:buNone/>
            </a:pPr>
            <a:endParaRPr lang="it-IT" b="0" dirty="0"/>
          </a:p>
          <a:p>
            <a:pPr marL="0" indent="0">
              <a:buNone/>
            </a:pPr>
            <a:endParaRPr lang="it-IT" b="0" dirty="0"/>
          </a:p>
          <a:p>
            <a:pPr marL="0" indent="0">
              <a:buNone/>
            </a:pPr>
            <a:endParaRPr lang="it-IT" dirty="0"/>
          </a:p>
        </p:txBody>
      </p:sp>
      <p:sp>
        <p:nvSpPr>
          <p:cNvPr id="3" name="Segnaposto testo 2">
            <a:extLst>
              <a:ext uri="{FF2B5EF4-FFF2-40B4-BE49-F238E27FC236}">
                <a16:creationId xmlns:a16="http://schemas.microsoft.com/office/drawing/2014/main" id="{5CDC1703-8FFB-014A-A5FE-9128A61395B0}"/>
              </a:ext>
            </a:extLst>
          </p:cNvPr>
          <p:cNvSpPr>
            <a:spLocks noGrp="1"/>
          </p:cNvSpPr>
          <p:nvPr>
            <p:ph type="body" sz="quarter" idx="21"/>
          </p:nvPr>
        </p:nvSpPr>
        <p:spPr/>
        <p:txBody>
          <a:bodyPr/>
          <a:lstStyle/>
          <a:p>
            <a:r>
              <a:rPr lang="it-IT" dirty="0"/>
              <a:t>H-</a:t>
            </a:r>
            <a:r>
              <a:rPr lang="it-IT" dirty="0" err="1"/>
              <a:t>index</a:t>
            </a:r>
            <a:endParaRPr lang="it-IT" dirty="0"/>
          </a:p>
        </p:txBody>
      </p:sp>
      <p:sp>
        <p:nvSpPr>
          <p:cNvPr id="4" name="Segnaposto piè di pagina 3">
            <a:extLst>
              <a:ext uri="{FF2B5EF4-FFF2-40B4-BE49-F238E27FC236}">
                <a16:creationId xmlns:a16="http://schemas.microsoft.com/office/drawing/2014/main" id="{69573B61-A97F-6249-9B2B-75154CE8F901}"/>
              </a:ext>
            </a:extLst>
          </p:cNvPr>
          <p:cNvSpPr>
            <a:spLocks noGrp="1"/>
          </p:cNvSpPr>
          <p:nvPr>
            <p:ph type="ftr" sz="quarter" idx="18"/>
          </p:nvPr>
        </p:nvSpPr>
        <p:spPr/>
        <p:txBody>
          <a:bodyPr/>
          <a:lstStyle/>
          <a:p>
            <a:r>
              <a:rPr lang="it-IT" sz="1000" spc="-80" dirty="0">
                <a:solidFill>
                  <a:srgbClr val="000000"/>
                </a:solidFill>
                <a:latin typeface="Helvetica" charset="0"/>
              </a:rPr>
              <a:t>Fonte: Wikipedia</a:t>
            </a:r>
            <a:endParaRPr lang="en-US" sz="1000" spc="-80" dirty="0">
              <a:solidFill>
                <a:srgbClr val="000000"/>
              </a:solidFill>
              <a:latin typeface="Helvetica" charset="0"/>
            </a:endParaRPr>
          </a:p>
        </p:txBody>
      </p:sp>
      <p:pic>
        <p:nvPicPr>
          <p:cNvPr id="6" name="Elemento grafico 5">
            <a:extLst>
              <a:ext uri="{FF2B5EF4-FFF2-40B4-BE49-F238E27FC236}">
                <a16:creationId xmlns:a16="http://schemas.microsoft.com/office/drawing/2014/main" id="{C5D40DE7-E8B5-694D-9C53-371D6600D0E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28000" y="1484025"/>
            <a:ext cx="6126316" cy="6126316"/>
          </a:xfrm>
          <a:prstGeom prst="rect">
            <a:avLst/>
          </a:prstGeom>
        </p:spPr>
      </p:pic>
    </p:spTree>
    <p:extLst>
      <p:ext uri="{BB962C8B-B14F-4D97-AF65-F5344CB8AC3E}">
        <p14:creationId xmlns:p14="http://schemas.microsoft.com/office/powerpoint/2010/main" val="256350226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C06B9D7-08B8-6446-ABE6-539078527604}"/>
              </a:ext>
            </a:extLst>
          </p:cNvPr>
          <p:cNvSpPr>
            <a:spLocks noGrp="1"/>
          </p:cNvSpPr>
          <p:nvPr>
            <p:ph type="body" sz="quarter" idx="11"/>
          </p:nvPr>
        </p:nvSpPr>
        <p:spPr/>
        <p:txBody>
          <a:bodyPr>
            <a:normAutofit fontScale="85000" lnSpcReduction="20000"/>
          </a:bodyPr>
          <a:lstStyle/>
          <a:p>
            <a:r>
              <a:rPr lang="it-IT" b="0" dirty="0"/>
              <a:t>Gli scienziati «giovani» sono penalizzati</a:t>
            </a:r>
          </a:p>
          <a:p>
            <a:r>
              <a:rPr lang="it-IT" b="0" dirty="0"/>
              <a:t>L'indice </a:t>
            </a:r>
            <a:r>
              <a:rPr lang="it-IT" b="0" i="1" dirty="0"/>
              <a:t>h</a:t>
            </a:r>
            <a:r>
              <a:rPr lang="it-IT" b="0" dirty="0"/>
              <a:t> non considera il contesto delle citazioni.</a:t>
            </a:r>
          </a:p>
          <a:p>
            <a:r>
              <a:rPr lang="it-IT" b="0" dirty="0"/>
              <a:t>è influenzato dalle limitazioni nelle banche dati delle citazioni (in mano ai grandi editori)</a:t>
            </a:r>
          </a:p>
          <a:p>
            <a:r>
              <a:rPr lang="it-IT" b="0" dirty="0"/>
              <a:t>non tiene conto delle autocitazioni</a:t>
            </a:r>
          </a:p>
          <a:p>
            <a:r>
              <a:rPr lang="it-IT" b="0" dirty="0"/>
              <a:t>non tiene conto del numero di autori di un articolo, e dell’effettivo contributo di ciascun autore</a:t>
            </a:r>
          </a:p>
          <a:p>
            <a:r>
              <a:rPr lang="it-IT" b="0" dirty="0"/>
              <a:t>sembra enfatizzare il lavoro proveniente da grandi collaborazioni</a:t>
            </a:r>
          </a:p>
          <a:p>
            <a:r>
              <a:rPr lang="it-IT" b="0" dirty="0"/>
              <a:t>Non tiene conto della multidisciplinarietà della ricerca</a:t>
            </a:r>
          </a:p>
          <a:p>
            <a:r>
              <a:rPr lang="it-IT" b="0" dirty="0"/>
              <a:t>Non agevola la libertà della scienza sancita dalla costituzione.</a:t>
            </a:r>
          </a:p>
        </p:txBody>
      </p:sp>
      <p:sp>
        <p:nvSpPr>
          <p:cNvPr id="3" name="Segnaposto testo 2">
            <a:extLst>
              <a:ext uri="{FF2B5EF4-FFF2-40B4-BE49-F238E27FC236}">
                <a16:creationId xmlns:a16="http://schemas.microsoft.com/office/drawing/2014/main" id="{10EA10EC-30B0-7644-89FD-0094202108A4}"/>
              </a:ext>
            </a:extLst>
          </p:cNvPr>
          <p:cNvSpPr>
            <a:spLocks noGrp="1"/>
          </p:cNvSpPr>
          <p:nvPr>
            <p:ph type="body" sz="quarter" idx="21"/>
          </p:nvPr>
        </p:nvSpPr>
        <p:spPr/>
        <p:txBody>
          <a:bodyPr/>
          <a:lstStyle/>
          <a:p>
            <a:r>
              <a:rPr lang="it-IT" dirty="0"/>
              <a:t>H-</a:t>
            </a:r>
            <a:r>
              <a:rPr lang="it-IT" dirty="0" err="1"/>
              <a:t>index</a:t>
            </a:r>
            <a:r>
              <a:rPr lang="it-IT" dirty="0"/>
              <a:t>: criticità</a:t>
            </a:r>
          </a:p>
        </p:txBody>
      </p:sp>
    </p:spTree>
    <p:extLst>
      <p:ext uri="{BB962C8B-B14F-4D97-AF65-F5344CB8AC3E}">
        <p14:creationId xmlns:p14="http://schemas.microsoft.com/office/powerpoint/2010/main" val="120458595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F83A5460-2ACD-9B42-9697-4912E445CB37}"/>
              </a:ext>
            </a:extLst>
          </p:cNvPr>
          <p:cNvSpPr>
            <a:spLocks noGrp="1"/>
          </p:cNvSpPr>
          <p:nvPr>
            <p:ph type="body" sz="quarter" idx="11"/>
          </p:nvPr>
        </p:nvSpPr>
        <p:spPr>
          <a:xfrm>
            <a:off x="723899" y="1500353"/>
            <a:ext cx="13517717" cy="5537261"/>
          </a:xfrm>
        </p:spPr>
        <p:txBody>
          <a:bodyPr>
            <a:normAutofit fontScale="70000" lnSpcReduction="20000"/>
          </a:bodyPr>
          <a:lstStyle/>
          <a:p>
            <a:pPr marL="0" indent="0">
              <a:buNone/>
            </a:pPr>
            <a:r>
              <a:rPr lang="it-IT" b="0" dirty="0"/>
              <a:t>L’Impact </a:t>
            </a:r>
            <a:r>
              <a:rPr lang="it-IT" b="0" dirty="0" err="1"/>
              <a:t>Factor</a:t>
            </a:r>
            <a:r>
              <a:rPr lang="it-IT" b="0" dirty="0"/>
              <a:t> è un </a:t>
            </a:r>
            <a:r>
              <a:rPr lang="it-IT" dirty="0"/>
              <a:t>indice </a:t>
            </a:r>
            <a:r>
              <a:rPr lang="it-IT" dirty="0" err="1"/>
              <a:t>bibliometrico</a:t>
            </a:r>
            <a:r>
              <a:rPr lang="it-IT" dirty="0"/>
              <a:t> elaborato nel 1955 da Eugene </a:t>
            </a:r>
            <a:r>
              <a:rPr lang="it-IT" dirty="0" err="1"/>
              <a:t>Garfield</a:t>
            </a:r>
            <a:r>
              <a:rPr lang="it-IT" dirty="0"/>
              <a:t> e nasce allo scopo di valutare quali riviste acquistare.</a:t>
            </a:r>
            <a:r>
              <a:rPr lang="it-IT" b="0" dirty="0"/>
              <a:t> L'</a:t>
            </a:r>
            <a:r>
              <a:rPr lang="it-IT" b="0" dirty="0" err="1"/>
              <a:t>Institute</a:t>
            </a:r>
            <a:r>
              <a:rPr lang="it-IT" b="0" dirty="0"/>
              <a:t> for </a:t>
            </a:r>
            <a:r>
              <a:rPr lang="it-IT" b="0" dirty="0" err="1"/>
              <a:t>Scientific</a:t>
            </a:r>
            <a:r>
              <a:rPr lang="it-IT" b="0" dirty="0"/>
              <a:t> Information (ISI) è stato fondato da Eugene </a:t>
            </a:r>
            <a:r>
              <a:rPr lang="it-IT" b="0" dirty="0" err="1"/>
              <a:t>Garfield</a:t>
            </a:r>
            <a:r>
              <a:rPr lang="it-IT" b="0" dirty="0"/>
              <a:t> nel 1960. Nel 1992 è stato acquisito dalla Thomson </a:t>
            </a:r>
            <a:r>
              <a:rPr lang="it-IT" b="0" dirty="0" err="1"/>
              <a:t>Scientific</a:t>
            </a:r>
            <a:r>
              <a:rPr lang="it-IT" b="0" dirty="0"/>
              <a:t> &amp; Healthcare, divenendo noto come Thomson ISI. A seguito dell'acquisizione di Reuters da parte di Thomson e la conseguente nascita del gruppo Thomson Reuters</a:t>
            </a:r>
            <a:r>
              <a:rPr lang="it-IT" dirty="0"/>
              <a:t> l'Impact </a:t>
            </a:r>
            <a:r>
              <a:rPr lang="it-IT" dirty="0" err="1"/>
              <a:t>Factor</a:t>
            </a:r>
            <a:r>
              <a:rPr lang="it-IT" dirty="0"/>
              <a:t> è ora un "prodotto" della Thomson Reuters Corporation</a:t>
            </a:r>
            <a:r>
              <a:rPr lang="it-IT" b="0" dirty="0"/>
              <a:t>, divisione Healthcare &amp; Science.</a:t>
            </a:r>
          </a:p>
          <a:p>
            <a:pPr marL="0" indent="0">
              <a:buNone/>
            </a:pPr>
            <a:r>
              <a:rPr lang="it-IT" b="0" dirty="0"/>
              <a:t>Misura il numero medio di citazioni ricevute, nell’anno di riferimento considerato, dagli articoli pubblicati da una rivista scientifica nei due anni precedenti: è pertanto un indicatore della performance dei periodici scientifici, che esprime l’impatto di una pubblicazione sulla comunità scientifica di riferimento.</a:t>
            </a:r>
          </a:p>
          <a:p>
            <a:pPr marL="0" indent="0">
              <a:buNone/>
            </a:pPr>
            <a:r>
              <a:rPr lang="it-IT" b="0" dirty="0"/>
              <a:t>L’Impact </a:t>
            </a:r>
            <a:r>
              <a:rPr lang="it-IT" b="0" dirty="0" err="1"/>
              <a:t>Factor</a:t>
            </a:r>
            <a:r>
              <a:rPr lang="it-IT" b="0" dirty="0"/>
              <a:t> di una rivista non esprime in sé un valore, ma va considerato rispetto ai valori raggiunti dai periodici del medesimo ambito disciplinare, poiché ogni comunità è caratterizzata da un comportamento citazionale specifico.</a:t>
            </a:r>
          </a:p>
          <a:p>
            <a:pPr marL="0" indent="0">
              <a:buNone/>
            </a:pPr>
            <a:r>
              <a:rPr lang="it-IT" b="0" dirty="0"/>
              <a:t>Per un dato anno y, l’Impact </a:t>
            </a:r>
            <a:r>
              <a:rPr lang="it-IT" b="0" dirty="0" err="1"/>
              <a:t>Factor</a:t>
            </a:r>
            <a:r>
              <a:rPr lang="it-IT" b="0" dirty="0"/>
              <a:t> della rivista è dato da:</a:t>
            </a:r>
            <a:endParaRPr lang="it-IT" dirty="0"/>
          </a:p>
          <a:p>
            <a:pPr marL="0" indent="0">
              <a:buNone/>
            </a:pPr>
            <a:endParaRPr lang="it-IT" dirty="0"/>
          </a:p>
        </p:txBody>
      </p:sp>
      <p:sp>
        <p:nvSpPr>
          <p:cNvPr id="3" name="Segnaposto testo 2">
            <a:extLst>
              <a:ext uri="{FF2B5EF4-FFF2-40B4-BE49-F238E27FC236}">
                <a16:creationId xmlns:a16="http://schemas.microsoft.com/office/drawing/2014/main" id="{5CDC1703-8FFB-014A-A5FE-9128A61395B0}"/>
              </a:ext>
            </a:extLst>
          </p:cNvPr>
          <p:cNvSpPr>
            <a:spLocks noGrp="1"/>
          </p:cNvSpPr>
          <p:nvPr>
            <p:ph type="body" sz="quarter" idx="21"/>
          </p:nvPr>
        </p:nvSpPr>
        <p:spPr/>
        <p:txBody>
          <a:bodyPr/>
          <a:lstStyle/>
          <a:p>
            <a:r>
              <a:rPr lang="it-IT" dirty="0"/>
              <a:t>Cos’è l’Impact </a:t>
            </a:r>
            <a:r>
              <a:rPr lang="it-IT" dirty="0" err="1"/>
              <a:t>Factor</a:t>
            </a:r>
            <a:r>
              <a:rPr lang="it-IT" dirty="0"/>
              <a:t>?</a:t>
            </a:r>
          </a:p>
        </p:txBody>
      </p:sp>
      <p:pic>
        <p:nvPicPr>
          <p:cNvPr id="6" name="Immagine 5">
            <a:extLst>
              <a:ext uri="{FF2B5EF4-FFF2-40B4-BE49-F238E27FC236}">
                <a16:creationId xmlns:a16="http://schemas.microsoft.com/office/drawing/2014/main" id="{70397959-087B-6641-91B0-D0DA48E5F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9189" y="6851710"/>
            <a:ext cx="7476811" cy="1583873"/>
          </a:xfrm>
          <a:prstGeom prst="rect">
            <a:avLst/>
          </a:prstGeom>
        </p:spPr>
      </p:pic>
    </p:spTree>
    <p:extLst>
      <p:ext uri="{BB962C8B-B14F-4D97-AF65-F5344CB8AC3E}">
        <p14:creationId xmlns:p14="http://schemas.microsoft.com/office/powerpoint/2010/main" val="129643972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C06B9D7-08B8-6446-ABE6-539078527604}"/>
              </a:ext>
            </a:extLst>
          </p:cNvPr>
          <p:cNvSpPr>
            <a:spLocks noGrp="1"/>
          </p:cNvSpPr>
          <p:nvPr>
            <p:ph type="body" sz="quarter" idx="11"/>
          </p:nvPr>
        </p:nvSpPr>
        <p:spPr/>
        <p:txBody>
          <a:bodyPr>
            <a:normAutofit fontScale="77500" lnSpcReduction="20000"/>
          </a:bodyPr>
          <a:lstStyle/>
          <a:p>
            <a:r>
              <a:rPr lang="it-IT" b="0" dirty="0"/>
              <a:t>le riviste più recenti - anche se pubblicate prestigiose - possono non avere l'IF per molti anni.</a:t>
            </a:r>
          </a:p>
          <a:p>
            <a:r>
              <a:rPr lang="it-IT" b="0" dirty="0"/>
              <a:t>Eugene </a:t>
            </a:r>
            <a:r>
              <a:rPr lang="it-IT" b="0" dirty="0" err="1"/>
              <a:t>Garfield</a:t>
            </a:r>
            <a:r>
              <a:rPr lang="it-IT" b="0" dirty="0"/>
              <a:t> e Thomson Reuters mettono in guardia nel valutare mediante </a:t>
            </a:r>
            <a:r>
              <a:rPr lang="it-IT" b="0" i="1" dirty="0"/>
              <a:t>impact </a:t>
            </a:r>
            <a:r>
              <a:rPr lang="it-IT" b="0" i="1" dirty="0" err="1"/>
              <a:t>factor</a:t>
            </a:r>
            <a:r>
              <a:rPr lang="it-IT" b="0" dirty="0"/>
              <a:t> i singoli ricercatori anche perché esiste una ampia variazione della qualità degli articoli in un singolo giornale.</a:t>
            </a:r>
          </a:p>
          <a:p>
            <a:r>
              <a:rPr lang="it-IT" b="0" dirty="0"/>
              <a:t>non tiene conto del numero di autori di un articolo, e dell’effettivo contributo di ciascun autore</a:t>
            </a:r>
          </a:p>
          <a:p>
            <a:r>
              <a:rPr lang="it-IT" b="0" dirty="0"/>
              <a:t>ampia variazione dell'IF fra le discipline e fra riviste </a:t>
            </a:r>
            <a:r>
              <a:rPr lang="it-IT" b="0" i="1" dirty="0">
                <a:hlinkClick r:id="rId2" tooltip="Mainstream"/>
              </a:rPr>
              <a:t>mainstream</a:t>
            </a:r>
            <a:r>
              <a:rPr lang="it-IT" b="0" dirty="0"/>
              <a:t> o focalizzate su argomenti più circoscritti</a:t>
            </a:r>
          </a:p>
          <a:p>
            <a:r>
              <a:rPr lang="it-IT" b="0" dirty="0"/>
              <a:t>mancata riproducibilità in studi indipendenti: secondo </a:t>
            </a:r>
            <a:r>
              <a:rPr lang="it-IT" b="0" dirty="0" err="1"/>
              <a:t>Rossner</a:t>
            </a:r>
            <a:r>
              <a:rPr lang="it-IT" b="0" dirty="0"/>
              <a:t>, Van </a:t>
            </a:r>
            <a:r>
              <a:rPr lang="it-IT" b="0" dirty="0" err="1"/>
              <a:t>Epps</a:t>
            </a:r>
            <a:r>
              <a:rPr lang="it-IT" b="0" dirty="0"/>
              <a:t> e Hill "nessuno ha mai certificato l'attendibilità dei dati".</a:t>
            </a:r>
          </a:p>
          <a:p>
            <a:r>
              <a:rPr lang="it-IT" b="0" dirty="0"/>
              <a:t>Non tiene conto della multidisciplinarietà della ricerca.</a:t>
            </a:r>
          </a:p>
          <a:p>
            <a:endParaRPr lang="it-IT" b="0" dirty="0"/>
          </a:p>
          <a:p>
            <a:endParaRPr lang="it-IT" b="0" dirty="0"/>
          </a:p>
          <a:p>
            <a:endParaRPr lang="it-IT" dirty="0"/>
          </a:p>
        </p:txBody>
      </p:sp>
      <p:sp>
        <p:nvSpPr>
          <p:cNvPr id="3" name="Segnaposto testo 2">
            <a:extLst>
              <a:ext uri="{FF2B5EF4-FFF2-40B4-BE49-F238E27FC236}">
                <a16:creationId xmlns:a16="http://schemas.microsoft.com/office/drawing/2014/main" id="{10EA10EC-30B0-7644-89FD-0094202108A4}"/>
              </a:ext>
            </a:extLst>
          </p:cNvPr>
          <p:cNvSpPr>
            <a:spLocks noGrp="1"/>
          </p:cNvSpPr>
          <p:nvPr>
            <p:ph type="body" sz="quarter" idx="21"/>
          </p:nvPr>
        </p:nvSpPr>
        <p:spPr/>
        <p:txBody>
          <a:bodyPr/>
          <a:lstStyle/>
          <a:p>
            <a:r>
              <a:rPr lang="it-IT" dirty="0"/>
              <a:t>Impact </a:t>
            </a:r>
            <a:r>
              <a:rPr lang="it-IT" dirty="0" err="1"/>
              <a:t>Factor</a:t>
            </a:r>
            <a:r>
              <a:rPr lang="it-IT" dirty="0"/>
              <a:t>: criticità</a:t>
            </a:r>
          </a:p>
        </p:txBody>
      </p:sp>
      <p:sp>
        <p:nvSpPr>
          <p:cNvPr id="4" name="CasellaDiTesto 3">
            <a:extLst>
              <a:ext uri="{FF2B5EF4-FFF2-40B4-BE49-F238E27FC236}">
                <a16:creationId xmlns:a16="http://schemas.microsoft.com/office/drawing/2014/main" id="{4ADC418E-BC00-C346-B749-882CADC8EE3D}"/>
              </a:ext>
            </a:extLst>
          </p:cNvPr>
          <p:cNvSpPr txBox="1"/>
          <p:nvPr/>
        </p:nvSpPr>
        <p:spPr>
          <a:xfrm>
            <a:off x="6194321" y="8401488"/>
            <a:ext cx="8757359" cy="40395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r>
              <a:rPr lang="it-IT" sz="2000" dirty="0">
                <a:hlinkClick r:id="rId3"/>
              </a:rPr>
              <a:t>https://clarivate.com/webofsciencegroup/essays/impact-factor/</a:t>
            </a:r>
            <a:endParaRPr kumimoji="0" lang="it-IT" sz="20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365091377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124DC2B-E36F-844C-936E-E99C07F5D272}"/>
              </a:ext>
            </a:extLst>
          </p:cNvPr>
          <p:cNvSpPr>
            <a:spLocks noGrp="1"/>
          </p:cNvSpPr>
          <p:nvPr>
            <p:ph type="body" sz="quarter" idx="10"/>
          </p:nvPr>
        </p:nvSpPr>
        <p:spPr/>
        <p:txBody>
          <a:bodyPr>
            <a:normAutofit/>
          </a:bodyPr>
          <a:lstStyle/>
          <a:p>
            <a:r>
              <a:rPr lang="it-IT" sz="11500" dirty="0"/>
              <a:t>Che cosa stiamo valutando?</a:t>
            </a:r>
          </a:p>
        </p:txBody>
      </p:sp>
    </p:spTree>
    <p:extLst>
      <p:ext uri="{BB962C8B-B14F-4D97-AF65-F5344CB8AC3E}">
        <p14:creationId xmlns:p14="http://schemas.microsoft.com/office/powerpoint/2010/main" val="301554909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62227E0-AFB4-CE4F-B5D1-DE399F4717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7150" y="717550"/>
            <a:ext cx="13601700" cy="7708900"/>
          </a:xfrm>
          <a:prstGeom prst="rect">
            <a:avLst/>
          </a:prstGeom>
        </p:spPr>
      </p:pic>
      <p:sp>
        <p:nvSpPr>
          <p:cNvPr id="4" name="Segnaposto piè di pagina 3">
            <a:extLst>
              <a:ext uri="{FF2B5EF4-FFF2-40B4-BE49-F238E27FC236}">
                <a16:creationId xmlns:a16="http://schemas.microsoft.com/office/drawing/2014/main" id="{6FF24C14-989E-E441-8240-8E6716199937}"/>
              </a:ext>
            </a:extLst>
          </p:cNvPr>
          <p:cNvSpPr txBox="1">
            <a:spLocks/>
          </p:cNvSpPr>
          <p:nvPr/>
        </p:nvSpPr>
        <p:spPr>
          <a:xfrm>
            <a:off x="7246916" y="8551495"/>
            <a:ext cx="8290521" cy="37623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9pPr>
          </a:lstStyle>
          <a:p>
            <a:r>
              <a:rPr lang="it-IT" sz="1000" dirty="0">
                <a:hlinkClick r:id="rId3"/>
              </a:rPr>
              <a:t>https://www.roars.it/online/citarsi-addosso-ascesa-scientifica-dellitalia-no-solo-doping-per-inseguire-i-criteri-anvur/#</a:t>
            </a:r>
            <a:endParaRPr lang="en-US" sz="1000" spc="-80" dirty="0">
              <a:latin typeface="Helvetica" charset="0"/>
            </a:endParaRPr>
          </a:p>
        </p:txBody>
      </p:sp>
    </p:spTree>
    <p:extLst>
      <p:ext uri="{BB962C8B-B14F-4D97-AF65-F5344CB8AC3E}">
        <p14:creationId xmlns:p14="http://schemas.microsoft.com/office/powerpoint/2010/main" val="239226090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030EC83-DCBF-714D-B433-FD1D951A9EDD}"/>
              </a:ext>
            </a:extLst>
          </p:cNvPr>
          <p:cNvSpPr>
            <a:spLocks noGrp="1"/>
          </p:cNvSpPr>
          <p:nvPr>
            <p:ph type="body" sz="quarter" idx="10"/>
          </p:nvPr>
        </p:nvSpPr>
        <p:spPr/>
        <p:txBody>
          <a:bodyPr/>
          <a:lstStyle/>
          <a:p>
            <a:r>
              <a:rPr lang="it-IT" dirty="0"/>
              <a:t>Le Riviste Scientifiche</a:t>
            </a:r>
          </a:p>
        </p:txBody>
      </p:sp>
    </p:spTree>
    <p:extLst>
      <p:ext uri="{BB962C8B-B14F-4D97-AF65-F5344CB8AC3E}">
        <p14:creationId xmlns:p14="http://schemas.microsoft.com/office/powerpoint/2010/main" val="265501432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umetto 4 57">
            <a:extLst>
              <a:ext uri="{FF2B5EF4-FFF2-40B4-BE49-F238E27FC236}">
                <a16:creationId xmlns:a16="http://schemas.microsoft.com/office/drawing/2014/main" id="{AF13942B-D143-FA4B-8A1F-0817BA2E0352}"/>
              </a:ext>
            </a:extLst>
          </p:cNvPr>
          <p:cNvSpPr/>
          <p:nvPr/>
        </p:nvSpPr>
        <p:spPr>
          <a:xfrm>
            <a:off x="1551628" y="3330595"/>
            <a:ext cx="3944991" cy="2864742"/>
          </a:xfrm>
          <a:prstGeom prst="cloudCallout">
            <a:avLst>
              <a:gd name="adj1" fmla="val 88660"/>
              <a:gd name="adj2" fmla="val 16993"/>
            </a:avLst>
          </a:prstGeom>
          <a:noFill/>
          <a:ln w="3175" cap="flat">
            <a:solidFill>
              <a:schemeClr val="accent1"/>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sp>
        <p:nvSpPr>
          <p:cNvPr id="2" name="Nuvola 1">
            <a:extLst>
              <a:ext uri="{FF2B5EF4-FFF2-40B4-BE49-F238E27FC236}">
                <a16:creationId xmlns:a16="http://schemas.microsoft.com/office/drawing/2014/main" id="{5A9E3F8A-432C-7845-BB81-DA46C85FD09C}"/>
              </a:ext>
            </a:extLst>
          </p:cNvPr>
          <p:cNvSpPr/>
          <p:nvPr/>
        </p:nvSpPr>
        <p:spPr>
          <a:xfrm>
            <a:off x="310242" y="6330040"/>
            <a:ext cx="15316200" cy="2661557"/>
          </a:xfrm>
          <a:prstGeom prst="cloud">
            <a:avLst/>
          </a:prstGeom>
          <a:solidFill>
            <a:schemeClr val="accent2">
              <a:lumMod val="40000"/>
              <a:lumOff val="60000"/>
            </a:schemeClr>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it-IT"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4" name="Elemento grafico 3" descr="Scienziato">
            <a:extLst>
              <a:ext uri="{FF2B5EF4-FFF2-40B4-BE49-F238E27FC236}">
                <a16:creationId xmlns:a16="http://schemas.microsoft.com/office/drawing/2014/main" id="{8B7CBB3D-9382-A742-9BEB-A7B9A0227D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17285" y="6745492"/>
            <a:ext cx="914400" cy="914400"/>
          </a:xfrm>
          <a:prstGeom prst="rect">
            <a:avLst/>
          </a:prstGeom>
        </p:spPr>
      </p:pic>
      <p:pic>
        <p:nvPicPr>
          <p:cNvPr id="5" name="Elemento grafico 4" descr="Scienziato">
            <a:extLst>
              <a:ext uri="{FF2B5EF4-FFF2-40B4-BE49-F238E27FC236}">
                <a16:creationId xmlns:a16="http://schemas.microsoft.com/office/drawing/2014/main" id="{C755676E-8690-A445-9DA5-910BADA493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139262" y="7356018"/>
            <a:ext cx="914400" cy="914400"/>
          </a:xfrm>
          <a:prstGeom prst="rect">
            <a:avLst/>
          </a:prstGeom>
        </p:spPr>
      </p:pic>
      <p:pic>
        <p:nvPicPr>
          <p:cNvPr id="6" name="Elemento grafico 5" descr="Scienziato">
            <a:extLst>
              <a:ext uri="{FF2B5EF4-FFF2-40B4-BE49-F238E27FC236}">
                <a16:creationId xmlns:a16="http://schemas.microsoft.com/office/drawing/2014/main" id="{A8B0FE75-1F26-3948-9CF9-5CBEE11AF8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84770" y="7660818"/>
            <a:ext cx="914400" cy="914400"/>
          </a:xfrm>
          <a:prstGeom prst="rect">
            <a:avLst/>
          </a:prstGeom>
        </p:spPr>
      </p:pic>
      <p:pic>
        <p:nvPicPr>
          <p:cNvPr id="7" name="Elemento grafico 6" descr="Scienziato">
            <a:extLst>
              <a:ext uri="{FF2B5EF4-FFF2-40B4-BE49-F238E27FC236}">
                <a16:creationId xmlns:a16="http://schemas.microsoft.com/office/drawing/2014/main" id="{FD1735B1-FDC5-514B-A082-DDD4B53124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35163" y="6898818"/>
            <a:ext cx="914400" cy="914400"/>
          </a:xfrm>
          <a:prstGeom prst="rect">
            <a:avLst/>
          </a:prstGeom>
        </p:spPr>
      </p:pic>
      <p:pic>
        <p:nvPicPr>
          <p:cNvPr id="8" name="Elemento grafico 7" descr="Scienziato">
            <a:extLst>
              <a:ext uri="{FF2B5EF4-FFF2-40B4-BE49-F238E27FC236}">
                <a16:creationId xmlns:a16="http://schemas.microsoft.com/office/drawing/2014/main" id="{80D85F04-2E3B-C346-88C7-3119E96B9EA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73999" y="6594018"/>
            <a:ext cx="914400" cy="914400"/>
          </a:xfrm>
          <a:prstGeom prst="rect">
            <a:avLst/>
          </a:prstGeom>
        </p:spPr>
      </p:pic>
      <p:pic>
        <p:nvPicPr>
          <p:cNvPr id="9" name="Elemento grafico 8" descr="Scienziato">
            <a:extLst>
              <a:ext uri="{FF2B5EF4-FFF2-40B4-BE49-F238E27FC236}">
                <a16:creationId xmlns:a16="http://schemas.microsoft.com/office/drawing/2014/main" id="{977D994F-8F49-1342-B48F-AF760C7F06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3186" y="7528828"/>
            <a:ext cx="914400" cy="914400"/>
          </a:xfrm>
          <a:prstGeom prst="rect">
            <a:avLst/>
          </a:prstGeom>
        </p:spPr>
      </p:pic>
      <p:pic>
        <p:nvPicPr>
          <p:cNvPr id="10" name="Elemento grafico 9" descr="Scienziato">
            <a:extLst>
              <a:ext uri="{FF2B5EF4-FFF2-40B4-BE49-F238E27FC236}">
                <a16:creationId xmlns:a16="http://schemas.microsoft.com/office/drawing/2014/main" id="{CCD0CF77-9B46-344D-BE2A-1B588A9869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78360" y="6660284"/>
            <a:ext cx="914400" cy="914400"/>
          </a:xfrm>
          <a:prstGeom prst="rect">
            <a:avLst/>
          </a:prstGeom>
        </p:spPr>
      </p:pic>
      <p:pic>
        <p:nvPicPr>
          <p:cNvPr id="11" name="Elemento grafico 10" descr="Scienziato">
            <a:extLst>
              <a:ext uri="{FF2B5EF4-FFF2-40B4-BE49-F238E27FC236}">
                <a16:creationId xmlns:a16="http://schemas.microsoft.com/office/drawing/2014/main" id="{821B17B3-DFB9-7F40-AC0B-7C5DEF90813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43885" y="6746418"/>
            <a:ext cx="914400" cy="914400"/>
          </a:xfrm>
          <a:prstGeom prst="rect">
            <a:avLst/>
          </a:prstGeom>
        </p:spPr>
      </p:pic>
      <p:pic>
        <p:nvPicPr>
          <p:cNvPr id="15" name="Elemento grafico 14" descr="Quotidiano">
            <a:extLst>
              <a:ext uri="{FF2B5EF4-FFF2-40B4-BE49-F238E27FC236}">
                <a16:creationId xmlns:a16="http://schemas.microsoft.com/office/drawing/2014/main" id="{6C208F5F-10AB-6C4A-A0D6-05C27D15C97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07907" y="3906809"/>
            <a:ext cx="1638302" cy="1638302"/>
          </a:xfrm>
          <a:prstGeom prst="rect">
            <a:avLst/>
          </a:prstGeom>
        </p:spPr>
      </p:pic>
      <p:pic>
        <p:nvPicPr>
          <p:cNvPr id="16" name="Elemento grafico 15" descr="Scienziato">
            <a:extLst>
              <a:ext uri="{FF2B5EF4-FFF2-40B4-BE49-F238E27FC236}">
                <a16:creationId xmlns:a16="http://schemas.microsoft.com/office/drawing/2014/main" id="{79AA0600-CC61-3843-B857-E8FC4690CF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17222" y="4520294"/>
            <a:ext cx="1473651" cy="1473651"/>
          </a:xfrm>
          <a:prstGeom prst="rect">
            <a:avLst/>
          </a:prstGeom>
        </p:spPr>
      </p:pic>
      <p:pic>
        <p:nvPicPr>
          <p:cNvPr id="18" name="Elemento grafico 17" descr="Matita">
            <a:extLst>
              <a:ext uri="{FF2B5EF4-FFF2-40B4-BE49-F238E27FC236}">
                <a16:creationId xmlns:a16="http://schemas.microsoft.com/office/drawing/2014/main" id="{0C36FD17-5A92-6C41-9357-FE1E86843C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55869" y="5398637"/>
            <a:ext cx="914400" cy="914400"/>
          </a:xfrm>
          <a:prstGeom prst="rect">
            <a:avLst/>
          </a:prstGeom>
        </p:spPr>
      </p:pic>
      <p:pic>
        <p:nvPicPr>
          <p:cNvPr id="26" name="Elemento grafico 25" descr="Scienziato">
            <a:extLst>
              <a:ext uri="{FF2B5EF4-FFF2-40B4-BE49-F238E27FC236}">
                <a16:creationId xmlns:a16="http://schemas.microsoft.com/office/drawing/2014/main" id="{5DC0571C-4E5D-704E-A1A6-3DF3DE72579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99647" y="969066"/>
            <a:ext cx="914400" cy="914400"/>
          </a:xfrm>
          <a:prstGeom prst="rect">
            <a:avLst/>
          </a:prstGeom>
        </p:spPr>
      </p:pic>
      <p:pic>
        <p:nvPicPr>
          <p:cNvPr id="27" name="Elemento grafico 26" descr="Scienziato">
            <a:extLst>
              <a:ext uri="{FF2B5EF4-FFF2-40B4-BE49-F238E27FC236}">
                <a16:creationId xmlns:a16="http://schemas.microsoft.com/office/drawing/2014/main" id="{9785F7C5-10DB-2845-A678-17548BE5B4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24395" y="969066"/>
            <a:ext cx="914400" cy="914400"/>
          </a:xfrm>
          <a:prstGeom prst="rect">
            <a:avLst/>
          </a:prstGeom>
        </p:spPr>
      </p:pic>
      <p:pic>
        <p:nvPicPr>
          <p:cNvPr id="28" name="Elemento grafico 27" descr="Scienziato">
            <a:extLst>
              <a:ext uri="{FF2B5EF4-FFF2-40B4-BE49-F238E27FC236}">
                <a16:creationId xmlns:a16="http://schemas.microsoft.com/office/drawing/2014/main" id="{C1E2A737-F785-5449-92B2-21586948F4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2021" y="969066"/>
            <a:ext cx="914400" cy="914400"/>
          </a:xfrm>
          <a:prstGeom prst="rect">
            <a:avLst/>
          </a:prstGeom>
        </p:spPr>
      </p:pic>
      <p:pic>
        <p:nvPicPr>
          <p:cNvPr id="29" name="Elemento grafico 28" descr="Quotidiano">
            <a:extLst>
              <a:ext uri="{FF2B5EF4-FFF2-40B4-BE49-F238E27FC236}">
                <a16:creationId xmlns:a16="http://schemas.microsoft.com/office/drawing/2014/main" id="{34943325-741C-B54B-8E81-482D14483E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98422" y="1717172"/>
            <a:ext cx="1638302" cy="1638302"/>
          </a:xfrm>
          <a:prstGeom prst="rect">
            <a:avLst/>
          </a:prstGeom>
        </p:spPr>
      </p:pic>
      <p:pic>
        <p:nvPicPr>
          <p:cNvPr id="31" name="Elemento grafico 30" descr="Nastro">
            <a:extLst>
              <a:ext uri="{FF2B5EF4-FFF2-40B4-BE49-F238E27FC236}">
                <a16:creationId xmlns:a16="http://schemas.microsoft.com/office/drawing/2014/main" id="{B4C472E0-3E60-C847-9A58-6421D4E6454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10570" y="2736966"/>
            <a:ext cx="914400" cy="914400"/>
          </a:xfrm>
          <a:prstGeom prst="rect">
            <a:avLst/>
          </a:prstGeom>
        </p:spPr>
      </p:pic>
      <p:pic>
        <p:nvPicPr>
          <p:cNvPr id="32" name="Elemento grafico 31" descr="Quotidiano">
            <a:extLst>
              <a:ext uri="{FF2B5EF4-FFF2-40B4-BE49-F238E27FC236}">
                <a16:creationId xmlns:a16="http://schemas.microsoft.com/office/drawing/2014/main" id="{432E1A50-B2A0-F34C-9E24-28897997F7A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99203" y="2102307"/>
            <a:ext cx="1638302" cy="1638302"/>
          </a:xfrm>
          <a:prstGeom prst="rect">
            <a:avLst/>
          </a:prstGeom>
        </p:spPr>
      </p:pic>
      <p:pic>
        <p:nvPicPr>
          <p:cNvPr id="33" name="Elemento grafico 32" descr="Profilo maschile">
            <a:extLst>
              <a:ext uri="{FF2B5EF4-FFF2-40B4-BE49-F238E27FC236}">
                <a16:creationId xmlns:a16="http://schemas.microsoft.com/office/drawing/2014/main" id="{6DCB534E-F6D4-544A-9264-98D5ACE91F8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799203" y="649065"/>
            <a:ext cx="1638302" cy="1638302"/>
          </a:xfrm>
          <a:prstGeom prst="rect">
            <a:avLst/>
          </a:prstGeom>
        </p:spPr>
      </p:pic>
      <p:pic>
        <p:nvPicPr>
          <p:cNvPr id="35" name="Elemento grafico 34" descr="Fiocco">
            <a:extLst>
              <a:ext uri="{FF2B5EF4-FFF2-40B4-BE49-F238E27FC236}">
                <a16:creationId xmlns:a16="http://schemas.microsoft.com/office/drawing/2014/main" id="{71D5DA7D-9ECC-194F-9A4D-B9BAA85CEA1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416845" y="2030211"/>
            <a:ext cx="2329999" cy="2329999"/>
          </a:xfrm>
          <a:prstGeom prst="rect">
            <a:avLst/>
          </a:prstGeom>
        </p:spPr>
      </p:pic>
      <p:pic>
        <p:nvPicPr>
          <p:cNvPr id="37" name="Elemento grafico 36" descr="Documento">
            <a:extLst>
              <a:ext uri="{FF2B5EF4-FFF2-40B4-BE49-F238E27FC236}">
                <a16:creationId xmlns:a16="http://schemas.microsoft.com/office/drawing/2014/main" id="{08664A48-98BE-8D43-B013-34F64E29FA1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226421" y="3941807"/>
            <a:ext cx="1446652" cy="1446652"/>
          </a:xfrm>
          <a:prstGeom prst="rect">
            <a:avLst/>
          </a:prstGeom>
        </p:spPr>
      </p:pic>
      <p:pic>
        <p:nvPicPr>
          <p:cNvPr id="38" name="Elemento grafico 37" descr="Documento">
            <a:extLst>
              <a:ext uri="{FF2B5EF4-FFF2-40B4-BE49-F238E27FC236}">
                <a16:creationId xmlns:a16="http://schemas.microsoft.com/office/drawing/2014/main" id="{5C0695E6-44BB-0740-8E96-1D9A04149E1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77217" y="2198132"/>
            <a:ext cx="1446652" cy="1446652"/>
          </a:xfrm>
          <a:prstGeom prst="rect">
            <a:avLst/>
          </a:prstGeom>
        </p:spPr>
      </p:pic>
      <p:pic>
        <p:nvPicPr>
          <p:cNvPr id="42" name="Elemento grafico 41" descr="Matita">
            <a:extLst>
              <a:ext uri="{FF2B5EF4-FFF2-40B4-BE49-F238E27FC236}">
                <a16:creationId xmlns:a16="http://schemas.microsoft.com/office/drawing/2014/main" id="{EAF64C43-C514-9340-A20C-29CE09BE5AA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50387" y="896942"/>
            <a:ext cx="526159" cy="526159"/>
          </a:xfrm>
          <a:prstGeom prst="rect">
            <a:avLst/>
          </a:prstGeom>
        </p:spPr>
      </p:pic>
      <p:pic>
        <p:nvPicPr>
          <p:cNvPr id="43" name="Elemento grafico 42" descr="Matita">
            <a:extLst>
              <a:ext uri="{FF2B5EF4-FFF2-40B4-BE49-F238E27FC236}">
                <a16:creationId xmlns:a16="http://schemas.microsoft.com/office/drawing/2014/main" id="{48E92C26-E14E-7346-8456-D1A6F3551EA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56436" y="862626"/>
            <a:ext cx="526159" cy="526159"/>
          </a:xfrm>
          <a:prstGeom prst="rect">
            <a:avLst/>
          </a:prstGeom>
        </p:spPr>
      </p:pic>
      <p:pic>
        <p:nvPicPr>
          <p:cNvPr id="44" name="Elemento grafico 43" descr="Matita">
            <a:extLst>
              <a:ext uri="{FF2B5EF4-FFF2-40B4-BE49-F238E27FC236}">
                <a16:creationId xmlns:a16="http://schemas.microsoft.com/office/drawing/2014/main" id="{674CCFE2-E3A4-3C4E-AEBA-BE1166D8729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98300" y="879979"/>
            <a:ext cx="526159" cy="526159"/>
          </a:xfrm>
          <a:prstGeom prst="rect">
            <a:avLst/>
          </a:prstGeom>
        </p:spPr>
      </p:pic>
      <p:sp>
        <p:nvSpPr>
          <p:cNvPr id="45" name="CasellaDiTesto 44">
            <a:extLst>
              <a:ext uri="{FF2B5EF4-FFF2-40B4-BE49-F238E27FC236}">
                <a16:creationId xmlns:a16="http://schemas.microsoft.com/office/drawing/2014/main" id="{8DD48AE8-EB58-AC47-916D-BF58EFA4F167}"/>
              </a:ext>
            </a:extLst>
          </p:cNvPr>
          <p:cNvSpPr txBox="1"/>
          <p:nvPr/>
        </p:nvSpPr>
        <p:spPr>
          <a:xfrm>
            <a:off x="310242" y="249762"/>
            <a:ext cx="2622514"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a:t>Journal Editor</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6" name="CasellaDiTesto 45">
            <a:extLst>
              <a:ext uri="{FF2B5EF4-FFF2-40B4-BE49-F238E27FC236}">
                <a16:creationId xmlns:a16="http://schemas.microsoft.com/office/drawing/2014/main" id="{4BEF6470-60C8-AE43-BEA4-5FAED503F2FC}"/>
              </a:ext>
            </a:extLst>
          </p:cNvPr>
          <p:cNvSpPr txBox="1"/>
          <p:nvPr/>
        </p:nvSpPr>
        <p:spPr>
          <a:xfrm>
            <a:off x="6161886" y="4472487"/>
            <a:ext cx="1303242"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a:t>Author</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7" name="CasellaDiTesto 46">
            <a:extLst>
              <a:ext uri="{FF2B5EF4-FFF2-40B4-BE49-F238E27FC236}">
                <a16:creationId xmlns:a16="http://schemas.microsoft.com/office/drawing/2014/main" id="{9C425345-DDBB-9A4E-AE42-1BF407AE96B9}"/>
              </a:ext>
            </a:extLst>
          </p:cNvPr>
          <p:cNvSpPr txBox="1"/>
          <p:nvPr/>
        </p:nvSpPr>
        <p:spPr>
          <a:xfrm>
            <a:off x="6756847" y="246812"/>
            <a:ext cx="198772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err="1"/>
              <a:t>Reviewers</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8" name="CasellaDiTesto 47">
            <a:extLst>
              <a:ext uri="{FF2B5EF4-FFF2-40B4-BE49-F238E27FC236}">
                <a16:creationId xmlns:a16="http://schemas.microsoft.com/office/drawing/2014/main" id="{28B8D933-C67C-654A-8765-187CB3C0AF20}"/>
              </a:ext>
            </a:extLst>
          </p:cNvPr>
          <p:cNvSpPr txBox="1"/>
          <p:nvPr/>
        </p:nvSpPr>
        <p:spPr>
          <a:xfrm>
            <a:off x="11307097" y="246812"/>
            <a:ext cx="2622514"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a:t>Journal Editor</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9" name="CasellaDiTesto 48">
            <a:extLst>
              <a:ext uri="{FF2B5EF4-FFF2-40B4-BE49-F238E27FC236}">
                <a16:creationId xmlns:a16="http://schemas.microsoft.com/office/drawing/2014/main" id="{620A9FBD-674A-8346-B2FA-8B72D227868B}"/>
              </a:ext>
            </a:extLst>
          </p:cNvPr>
          <p:cNvSpPr txBox="1"/>
          <p:nvPr/>
        </p:nvSpPr>
        <p:spPr>
          <a:xfrm>
            <a:off x="1551628" y="7813218"/>
            <a:ext cx="3944991"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err="1"/>
              <a:t>Scientific</a:t>
            </a:r>
            <a:r>
              <a:rPr lang="it-IT" dirty="0"/>
              <a:t> Community</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51" name="Elemento grafico 50" descr="Ingranaggi">
            <a:extLst>
              <a:ext uri="{FF2B5EF4-FFF2-40B4-BE49-F238E27FC236}">
                <a16:creationId xmlns:a16="http://schemas.microsoft.com/office/drawing/2014/main" id="{6F981DAB-4540-4F45-9B34-BDB5C4B3DC6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416611" y="3897254"/>
            <a:ext cx="914400" cy="914400"/>
          </a:xfrm>
          <a:prstGeom prst="rect">
            <a:avLst/>
          </a:prstGeom>
        </p:spPr>
      </p:pic>
      <p:pic>
        <p:nvPicPr>
          <p:cNvPr id="53" name="Elemento grafico 52" descr="Grafico a barre">
            <a:extLst>
              <a:ext uri="{FF2B5EF4-FFF2-40B4-BE49-F238E27FC236}">
                <a16:creationId xmlns:a16="http://schemas.microsoft.com/office/drawing/2014/main" id="{2E61E692-CD15-2148-AFBA-6D9458F6688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416610" y="4881058"/>
            <a:ext cx="914400" cy="914400"/>
          </a:xfrm>
          <a:prstGeom prst="rect">
            <a:avLst/>
          </a:prstGeom>
        </p:spPr>
      </p:pic>
      <p:pic>
        <p:nvPicPr>
          <p:cNvPr id="55" name="Elemento grafico 54" descr="Lampadina">
            <a:extLst>
              <a:ext uri="{FF2B5EF4-FFF2-40B4-BE49-F238E27FC236}">
                <a16:creationId xmlns:a16="http://schemas.microsoft.com/office/drawing/2014/main" id="{0DBE669C-7B74-BF45-97DF-940C758EA35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348259" y="4995296"/>
            <a:ext cx="914400" cy="914400"/>
          </a:xfrm>
          <a:prstGeom prst="rect">
            <a:avLst/>
          </a:prstGeom>
        </p:spPr>
      </p:pic>
      <p:pic>
        <p:nvPicPr>
          <p:cNvPr id="57" name="Elemento grafico 56" descr="Ricerca">
            <a:extLst>
              <a:ext uri="{FF2B5EF4-FFF2-40B4-BE49-F238E27FC236}">
                <a16:creationId xmlns:a16="http://schemas.microsoft.com/office/drawing/2014/main" id="{E0AC9E18-F6F7-4146-9106-2D53C52F2740}"/>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3832048" y="4047254"/>
            <a:ext cx="914400" cy="914400"/>
          </a:xfrm>
          <a:prstGeom prst="rect">
            <a:avLst/>
          </a:prstGeom>
        </p:spPr>
      </p:pic>
      <p:sp>
        <p:nvSpPr>
          <p:cNvPr id="59" name="CasellaDiTesto 58">
            <a:extLst>
              <a:ext uri="{FF2B5EF4-FFF2-40B4-BE49-F238E27FC236}">
                <a16:creationId xmlns:a16="http://schemas.microsoft.com/office/drawing/2014/main" id="{1CC29AD8-4485-1E42-A319-147B10638FFB}"/>
              </a:ext>
            </a:extLst>
          </p:cNvPr>
          <p:cNvSpPr txBox="1"/>
          <p:nvPr/>
        </p:nvSpPr>
        <p:spPr>
          <a:xfrm>
            <a:off x="9211124" y="3760222"/>
            <a:ext cx="1665521"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err="1"/>
              <a:t>Pre-print</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62" name="CasellaDiTesto 61">
            <a:extLst>
              <a:ext uri="{FF2B5EF4-FFF2-40B4-BE49-F238E27FC236}">
                <a16:creationId xmlns:a16="http://schemas.microsoft.com/office/drawing/2014/main" id="{828C86DE-6903-7E47-BABD-A983E339457D}"/>
              </a:ext>
            </a:extLst>
          </p:cNvPr>
          <p:cNvSpPr txBox="1"/>
          <p:nvPr/>
        </p:nvSpPr>
        <p:spPr>
          <a:xfrm>
            <a:off x="9062817" y="5582948"/>
            <a:ext cx="1848263"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a:t>Post-</a:t>
            </a:r>
            <a:r>
              <a:rPr lang="it-IT" dirty="0" err="1"/>
              <a:t>print</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63" name="Elemento grafico 62" descr="Documento">
            <a:extLst>
              <a:ext uri="{FF2B5EF4-FFF2-40B4-BE49-F238E27FC236}">
                <a16:creationId xmlns:a16="http://schemas.microsoft.com/office/drawing/2014/main" id="{0C180CA6-1637-3E46-89CF-567381047A0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173584" y="1790404"/>
            <a:ext cx="1446652" cy="1446652"/>
          </a:xfrm>
          <a:prstGeom prst="rect">
            <a:avLst/>
          </a:prstGeom>
        </p:spPr>
      </p:pic>
      <p:pic>
        <p:nvPicPr>
          <p:cNvPr id="65" name="Elemento grafico 64" descr="Segno di spunta">
            <a:extLst>
              <a:ext uri="{FF2B5EF4-FFF2-40B4-BE49-F238E27FC236}">
                <a16:creationId xmlns:a16="http://schemas.microsoft.com/office/drawing/2014/main" id="{E997D7D4-2D33-814B-B71E-A4EBF89767D1}"/>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472832" y="2124539"/>
            <a:ext cx="310419" cy="310419"/>
          </a:xfrm>
          <a:prstGeom prst="rect">
            <a:avLst/>
          </a:prstGeom>
        </p:spPr>
      </p:pic>
      <p:pic>
        <p:nvPicPr>
          <p:cNvPr id="67" name="Elemento grafico 66" descr="Chiudi">
            <a:extLst>
              <a:ext uri="{FF2B5EF4-FFF2-40B4-BE49-F238E27FC236}">
                <a16:creationId xmlns:a16="http://schemas.microsoft.com/office/drawing/2014/main" id="{BC762DD2-CD3F-024D-B0AB-12D9236969F3}"/>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884764" y="2718207"/>
            <a:ext cx="414626" cy="414626"/>
          </a:xfrm>
          <a:prstGeom prst="rect">
            <a:avLst/>
          </a:prstGeom>
        </p:spPr>
      </p:pic>
      <p:pic>
        <p:nvPicPr>
          <p:cNvPr id="69" name="Elemento grafico 68" descr="Avviso">
            <a:extLst>
              <a:ext uri="{FF2B5EF4-FFF2-40B4-BE49-F238E27FC236}">
                <a16:creationId xmlns:a16="http://schemas.microsoft.com/office/drawing/2014/main" id="{F2E1613B-7105-FB42-ABA6-226C173FB4E0}"/>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7884764" y="2221531"/>
            <a:ext cx="433597" cy="433597"/>
          </a:xfrm>
          <a:prstGeom prst="rect">
            <a:avLst/>
          </a:prstGeom>
        </p:spPr>
      </p:pic>
      <p:pic>
        <p:nvPicPr>
          <p:cNvPr id="71" name="Elemento grafico 70" descr="Segnale di divieto">
            <a:extLst>
              <a:ext uri="{FF2B5EF4-FFF2-40B4-BE49-F238E27FC236}">
                <a16:creationId xmlns:a16="http://schemas.microsoft.com/office/drawing/2014/main" id="{63D13A9A-9253-204F-A311-F5318E7F28C4}"/>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7398265" y="2526206"/>
            <a:ext cx="504629" cy="504629"/>
          </a:xfrm>
          <a:prstGeom prst="rect">
            <a:avLst/>
          </a:prstGeom>
        </p:spPr>
      </p:pic>
      <p:pic>
        <p:nvPicPr>
          <p:cNvPr id="76" name="Elemento grafico 75" descr="Segno di spunta">
            <a:extLst>
              <a:ext uri="{FF2B5EF4-FFF2-40B4-BE49-F238E27FC236}">
                <a16:creationId xmlns:a16="http://schemas.microsoft.com/office/drawing/2014/main" id="{9FF95C3E-E0F2-7349-9163-1C04CA505483}"/>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541558" y="4380165"/>
            <a:ext cx="310419" cy="310419"/>
          </a:xfrm>
          <a:prstGeom prst="rect">
            <a:avLst/>
          </a:prstGeom>
        </p:spPr>
      </p:pic>
      <p:pic>
        <p:nvPicPr>
          <p:cNvPr id="77" name="Elemento grafico 76" descr="Chiudi">
            <a:extLst>
              <a:ext uri="{FF2B5EF4-FFF2-40B4-BE49-F238E27FC236}">
                <a16:creationId xmlns:a16="http://schemas.microsoft.com/office/drawing/2014/main" id="{D35F4CA7-6869-E940-AF9F-CA040E072740}"/>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953490" y="4973833"/>
            <a:ext cx="414626" cy="414626"/>
          </a:xfrm>
          <a:prstGeom prst="rect">
            <a:avLst/>
          </a:prstGeom>
        </p:spPr>
      </p:pic>
      <p:pic>
        <p:nvPicPr>
          <p:cNvPr id="78" name="Elemento grafico 77" descr="Avviso">
            <a:extLst>
              <a:ext uri="{FF2B5EF4-FFF2-40B4-BE49-F238E27FC236}">
                <a16:creationId xmlns:a16="http://schemas.microsoft.com/office/drawing/2014/main" id="{F4F2C47C-4D77-FE4C-9A42-7B1FB97EFEAD}"/>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953490" y="4477157"/>
            <a:ext cx="433597" cy="433597"/>
          </a:xfrm>
          <a:prstGeom prst="rect">
            <a:avLst/>
          </a:prstGeom>
        </p:spPr>
      </p:pic>
      <p:pic>
        <p:nvPicPr>
          <p:cNvPr id="79" name="Elemento grafico 78" descr="Segnale di divieto">
            <a:extLst>
              <a:ext uri="{FF2B5EF4-FFF2-40B4-BE49-F238E27FC236}">
                <a16:creationId xmlns:a16="http://schemas.microsoft.com/office/drawing/2014/main" id="{A0A353E3-0014-9546-94F4-878629A3D53D}"/>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8466991" y="4781832"/>
            <a:ext cx="504629" cy="504629"/>
          </a:xfrm>
          <a:prstGeom prst="rect">
            <a:avLst/>
          </a:prstGeom>
        </p:spPr>
      </p:pic>
      <p:sp>
        <p:nvSpPr>
          <p:cNvPr id="80" name="CasellaDiTesto 79">
            <a:extLst>
              <a:ext uri="{FF2B5EF4-FFF2-40B4-BE49-F238E27FC236}">
                <a16:creationId xmlns:a16="http://schemas.microsoft.com/office/drawing/2014/main" id="{E409BCDE-CDAB-F24E-BBCE-4C593C88F257}"/>
              </a:ext>
            </a:extLst>
          </p:cNvPr>
          <p:cNvSpPr txBox="1"/>
          <p:nvPr/>
        </p:nvSpPr>
        <p:spPr>
          <a:xfrm>
            <a:off x="11857696" y="4147618"/>
            <a:ext cx="305532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err="1"/>
              <a:t>Editorial</a:t>
            </a:r>
            <a:r>
              <a:rPr lang="it-IT" dirty="0"/>
              <a:t> Version</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82" name="Elemento grafico 81" descr="Rinchiudere">
            <a:extLst>
              <a:ext uri="{FF2B5EF4-FFF2-40B4-BE49-F238E27FC236}">
                <a16:creationId xmlns:a16="http://schemas.microsoft.com/office/drawing/2014/main" id="{B37D740F-2391-7B45-AD43-D349C70B6F22}"/>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13480389" y="2287367"/>
            <a:ext cx="1453242" cy="1453242"/>
          </a:xfrm>
          <a:prstGeom prst="rect">
            <a:avLst/>
          </a:prstGeom>
        </p:spPr>
      </p:pic>
      <p:sp>
        <p:nvSpPr>
          <p:cNvPr id="83" name="CasellaDiTesto 82">
            <a:extLst>
              <a:ext uri="{FF2B5EF4-FFF2-40B4-BE49-F238E27FC236}">
                <a16:creationId xmlns:a16="http://schemas.microsoft.com/office/drawing/2014/main" id="{CA1FECAA-D2AE-FF46-B9AE-D9B7988E2D79}"/>
              </a:ext>
            </a:extLst>
          </p:cNvPr>
          <p:cNvSpPr txBox="1"/>
          <p:nvPr/>
        </p:nvSpPr>
        <p:spPr>
          <a:xfrm>
            <a:off x="13545824" y="1825981"/>
            <a:ext cx="1825821"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0000"/>
                </a:solidFill>
                <a:effectLst/>
                <a:uFillTx/>
                <a:latin typeface="+mn-lt"/>
                <a:ea typeface="+mn-ea"/>
                <a:cs typeface="+mn-cs"/>
                <a:sym typeface="Helvetica Light"/>
              </a:rPr>
              <a:t>copyright</a:t>
            </a:r>
          </a:p>
        </p:txBody>
      </p:sp>
      <p:pic>
        <p:nvPicPr>
          <p:cNvPr id="52" name="Elemento grafico 51" descr="Scienziato">
            <a:extLst>
              <a:ext uri="{FF2B5EF4-FFF2-40B4-BE49-F238E27FC236}">
                <a16:creationId xmlns:a16="http://schemas.microsoft.com/office/drawing/2014/main" id="{956870B6-0E55-8E43-8D27-C7034FF1019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764" y="578863"/>
            <a:ext cx="1688475" cy="1688475"/>
          </a:xfrm>
          <a:prstGeom prst="rect">
            <a:avLst/>
          </a:prstGeom>
        </p:spPr>
      </p:pic>
      <p:sp>
        <p:nvSpPr>
          <p:cNvPr id="54" name="CasellaDiTesto 53">
            <a:extLst>
              <a:ext uri="{FF2B5EF4-FFF2-40B4-BE49-F238E27FC236}">
                <a16:creationId xmlns:a16="http://schemas.microsoft.com/office/drawing/2014/main" id="{E5D73807-48AA-8D49-A552-7B093B800316}"/>
              </a:ext>
            </a:extLst>
          </p:cNvPr>
          <p:cNvSpPr txBox="1"/>
          <p:nvPr/>
        </p:nvSpPr>
        <p:spPr>
          <a:xfrm>
            <a:off x="2399984" y="2473716"/>
            <a:ext cx="1665521"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dirty="0" err="1"/>
              <a:t>Pre-print</a:t>
            </a:r>
            <a:endParaRPr kumimoji="0" lang="it-IT" sz="32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277092928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37"/>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5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xit" presetSubtype="0" fill="hold" nodeType="withEffect">
                                  <p:stCondLst>
                                    <p:cond delay="0"/>
                                  </p:stCondLst>
                                  <p:childTnLst>
                                    <p:set>
                                      <p:cBhvr>
                                        <p:cTn id="54" dur="1" fill="hold">
                                          <p:stCondLst>
                                            <p:cond delay="0"/>
                                          </p:stCondLst>
                                        </p:cTn>
                                        <p:tgtEl>
                                          <p:spTgt spid="38"/>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childTnLst>
                                </p:cTn>
                              </p:par>
                              <p:par>
                                <p:cTn id="57" presetID="1" presetClass="exit" presetSubtype="0" fill="hold" grpId="1" nodeType="withEffect">
                                  <p:stCondLst>
                                    <p:cond delay="0"/>
                                  </p:stCondLst>
                                  <p:childTnLst>
                                    <p:set>
                                      <p:cBhvr>
                                        <p:cTn id="58" dur="1" fill="hold">
                                          <p:stCondLst>
                                            <p:cond delay="0"/>
                                          </p:stCondLst>
                                        </p:cTn>
                                        <p:tgtEl>
                                          <p:spTgt spid="5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6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8"/>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nodeType="clickEffect">
                                  <p:stCondLst>
                                    <p:cond delay="0"/>
                                  </p:stCondLst>
                                  <p:childTnLst>
                                    <p:set>
                                      <p:cBhvr>
                                        <p:cTn id="90" dur="1" fill="hold">
                                          <p:stCondLst>
                                            <p:cond delay="0"/>
                                          </p:stCondLst>
                                        </p:cTn>
                                        <p:tgtEl>
                                          <p:spTgt spid="65"/>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67"/>
                                        </p:tgtEl>
                                        <p:attrNameLst>
                                          <p:attrName>style.visibility</p:attrName>
                                        </p:attrNameLst>
                                      </p:cBhvr>
                                      <p:to>
                                        <p:strVal val="hidden"/>
                                      </p:to>
                                    </p:set>
                                  </p:childTnLst>
                                </p:cTn>
                              </p:par>
                              <p:par>
                                <p:cTn id="93" presetID="1" presetClass="exit" presetSubtype="0" fill="hold" nodeType="withEffect">
                                  <p:stCondLst>
                                    <p:cond delay="0"/>
                                  </p:stCondLst>
                                  <p:childTnLst>
                                    <p:set>
                                      <p:cBhvr>
                                        <p:cTn id="94" dur="1" fill="hold">
                                          <p:stCondLst>
                                            <p:cond delay="0"/>
                                          </p:stCondLst>
                                        </p:cTn>
                                        <p:tgtEl>
                                          <p:spTgt spid="69"/>
                                        </p:tgtEl>
                                        <p:attrNameLst>
                                          <p:attrName>style.visibility</p:attrName>
                                        </p:attrNameLst>
                                      </p:cBhvr>
                                      <p:to>
                                        <p:strVal val="hidden"/>
                                      </p:to>
                                    </p:set>
                                  </p:childTnLst>
                                </p:cTn>
                              </p:par>
                              <p:par>
                                <p:cTn id="95" presetID="1" presetClass="exit" presetSubtype="0" fill="hold" nodeType="withEffect">
                                  <p:stCondLst>
                                    <p:cond delay="0"/>
                                  </p:stCondLst>
                                  <p:childTnLst>
                                    <p:set>
                                      <p:cBhvr>
                                        <p:cTn id="96" dur="1" fill="hold">
                                          <p:stCondLst>
                                            <p:cond delay="0"/>
                                          </p:stCondLst>
                                        </p:cTn>
                                        <p:tgtEl>
                                          <p:spTgt spid="71"/>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63"/>
                                        </p:tgtEl>
                                        <p:attrNameLst>
                                          <p:attrName>style.visibility</p:attrName>
                                        </p:attrNameLst>
                                      </p:cBhvr>
                                      <p:to>
                                        <p:strVal val="hidden"/>
                                      </p:to>
                                    </p:set>
                                  </p:childTnLst>
                                </p:cTn>
                              </p:par>
                              <p:par>
                                <p:cTn id="99" presetID="1" presetClass="exit" presetSubtype="0" fill="hold" nodeType="withEffect">
                                  <p:stCondLst>
                                    <p:cond delay="0"/>
                                  </p:stCondLst>
                                  <p:childTnLst>
                                    <p:set>
                                      <p:cBhvr>
                                        <p:cTn id="100" dur="1" fill="hold">
                                          <p:stCondLst>
                                            <p:cond delay="0"/>
                                          </p:stCondLst>
                                        </p:cTn>
                                        <p:tgtEl>
                                          <p:spTgt spid="76"/>
                                        </p:tgtEl>
                                        <p:attrNameLst>
                                          <p:attrName>style.visibility</p:attrName>
                                        </p:attrNameLst>
                                      </p:cBhvr>
                                      <p:to>
                                        <p:strVal val="hidden"/>
                                      </p:to>
                                    </p:set>
                                  </p:childTnLst>
                                </p:cTn>
                              </p:par>
                              <p:par>
                                <p:cTn id="101" presetID="1" presetClass="exit" presetSubtype="0" fill="hold" nodeType="withEffect">
                                  <p:stCondLst>
                                    <p:cond delay="0"/>
                                  </p:stCondLst>
                                  <p:childTnLst>
                                    <p:set>
                                      <p:cBhvr>
                                        <p:cTn id="102" dur="1" fill="hold">
                                          <p:stCondLst>
                                            <p:cond delay="0"/>
                                          </p:stCondLst>
                                        </p:cTn>
                                        <p:tgtEl>
                                          <p:spTgt spid="77"/>
                                        </p:tgtEl>
                                        <p:attrNameLst>
                                          <p:attrName>style.visibility</p:attrName>
                                        </p:attrNameLst>
                                      </p:cBhvr>
                                      <p:to>
                                        <p:strVal val="hidden"/>
                                      </p:to>
                                    </p:set>
                                  </p:childTnLst>
                                </p:cTn>
                              </p:par>
                              <p:par>
                                <p:cTn id="103" presetID="1" presetClass="exit" presetSubtype="0" fill="hold" nodeType="withEffect">
                                  <p:stCondLst>
                                    <p:cond delay="0"/>
                                  </p:stCondLst>
                                  <p:childTnLst>
                                    <p:set>
                                      <p:cBhvr>
                                        <p:cTn id="104" dur="1" fill="hold">
                                          <p:stCondLst>
                                            <p:cond delay="0"/>
                                          </p:stCondLst>
                                        </p:cTn>
                                        <p:tgtEl>
                                          <p:spTgt spid="78"/>
                                        </p:tgtEl>
                                        <p:attrNameLst>
                                          <p:attrName>style.visibility</p:attrName>
                                        </p:attrNameLst>
                                      </p:cBhvr>
                                      <p:to>
                                        <p:strVal val="hidden"/>
                                      </p:to>
                                    </p:set>
                                  </p:childTnLst>
                                </p:cTn>
                              </p:par>
                              <p:par>
                                <p:cTn id="105" presetID="1" presetClass="exit" presetSubtype="0" fill="hold" nodeType="withEffect">
                                  <p:stCondLst>
                                    <p:cond delay="0"/>
                                  </p:stCondLst>
                                  <p:childTnLst>
                                    <p:set>
                                      <p:cBhvr>
                                        <p:cTn id="106" dur="1" fill="hold">
                                          <p:stCondLst>
                                            <p:cond delay="0"/>
                                          </p:stCondLst>
                                        </p:cTn>
                                        <p:tgtEl>
                                          <p:spTgt spid="79"/>
                                        </p:tgtEl>
                                        <p:attrNameLst>
                                          <p:attrName>style.visibility</p:attrName>
                                        </p:attrNameLst>
                                      </p:cBhvr>
                                      <p:to>
                                        <p:strVal val="hidden"/>
                                      </p:to>
                                    </p:set>
                                  </p:childTnLst>
                                </p:cTn>
                              </p:par>
                              <p:par>
                                <p:cTn id="107" presetID="1" presetClass="entr" presetSubtype="0" fill="hold" nodeType="withEffect">
                                  <p:stCondLst>
                                    <p:cond delay="0"/>
                                  </p:stCondLst>
                                  <p:childTnLst>
                                    <p:set>
                                      <p:cBhvr>
                                        <p:cTn id="108" dur="1" fill="hold">
                                          <p:stCondLst>
                                            <p:cond delay="0"/>
                                          </p:stCondLst>
                                        </p:cTn>
                                        <p:tgtEl>
                                          <p:spTgt spid="1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62"/>
                                        </p:tgtEl>
                                        <p:attrNameLst>
                                          <p:attrName>style.visibility</p:attrName>
                                        </p:attrNameLst>
                                      </p:cBhvr>
                                      <p:to>
                                        <p:strVal val="visible"/>
                                      </p:to>
                                    </p:set>
                                  </p:childTnLst>
                                </p:cTn>
                              </p:par>
                              <p:par>
                                <p:cTn id="111" presetID="1" presetClass="exit" presetSubtype="0" fill="hold" nodeType="withEffect">
                                  <p:stCondLst>
                                    <p:cond delay="0"/>
                                  </p:stCondLst>
                                  <p:childTnLst>
                                    <p:set>
                                      <p:cBhvr>
                                        <p:cTn id="112" dur="1" fill="hold">
                                          <p:stCondLst>
                                            <p:cond delay="0"/>
                                          </p:stCondLst>
                                        </p:cTn>
                                        <p:tgtEl>
                                          <p:spTgt spid="37"/>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nodeType="clickEffect">
                                  <p:stCondLst>
                                    <p:cond delay="0"/>
                                  </p:stCondLst>
                                  <p:childTnLst>
                                    <p:set>
                                      <p:cBhvr>
                                        <p:cTn id="116" dur="1" fill="hold">
                                          <p:stCondLst>
                                            <p:cond delay="0"/>
                                          </p:stCondLst>
                                        </p:cTn>
                                        <p:tgtEl>
                                          <p:spTgt spid="37"/>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29"/>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31"/>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xit" presetSubtype="0" fill="hold" nodeType="clickEffect">
                                  <p:stCondLst>
                                    <p:cond delay="0"/>
                                  </p:stCondLst>
                                  <p:childTnLst>
                                    <p:set>
                                      <p:cBhvr>
                                        <p:cTn id="128" dur="1" fill="hold">
                                          <p:stCondLst>
                                            <p:cond delay="0"/>
                                          </p:stCondLst>
                                        </p:cTn>
                                        <p:tgtEl>
                                          <p:spTgt spid="29"/>
                                        </p:tgtEl>
                                        <p:attrNameLst>
                                          <p:attrName>style.visibility</p:attrName>
                                        </p:attrNameLst>
                                      </p:cBhvr>
                                      <p:to>
                                        <p:strVal val="hidden"/>
                                      </p:to>
                                    </p:set>
                                  </p:childTnLst>
                                </p:cTn>
                              </p:par>
                              <p:par>
                                <p:cTn id="129" presetID="1" presetClass="exit" presetSubtype="0" fill="hold" nodeType="withEffect">
                                  <p:stCondLst>
                                    <p:cond delay="0"/>
                                  </p:stCondLst>
                                  <p:childTnLst>
                                    <p:set>
                                      <p:cBhvr>
                                        <p:cTn id="130" dur="1" fill="hold">
                                          <p:stCondLst>
                                            <p:cond delay="0"/>
                                          </p:stCondLst>
                                        </p:cTn>
                                        <p:tgtEl>
                                          <p:spTgt spid="31"/>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48"/>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33"/>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3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35"/>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0"/>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83"/>
                                        </p:tgtEl>
                                        <p:attrNameLst>
                                          <p:attrName>style.visibility</p:attrName>
                                        </p:attrNameLst>
                                      </p:cBhvr>
                                      <p:to>
                                        <p:strVal val="visible"/>
                                      </p:to>
                                    </p:set>
                                  </p:childTnLst>
                                </p:cTn>
                              </p:par>
                              <p:par>
                                <p:cTn id="149" presetID="1" presetClass="entr" presetSubtype="0" fill="hold" nodeType="withEffect">
                                  <p:stCondLst>
                                    <p:cond delay="0"/>
                                  </p:stCondLst>
                                  <p:childTnLst>
                                    <p:set>
                                      <p:cBhvr>
                                        <p:cTn id="150"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45" grpId="0"/>
      <p:bldP spid="46" grpId="0"/>
      <p:bldP spid="47" grpId="0"/>
      <p:bldP spid="48" grpId="0"/>
      <p:bldP spid="59" grpId="0"/>
      <p:bldP spid="59" grpId="1"/>
      <p:bldP spid="62" grpId="0"/>
      <p:bldP spid="80" grpId="0"/>
      <p:bldP spid="83" grpId="0"/>
      <p:bldP spid="54" grpId="0"/>
      <p:bldP spid="5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98DA00-124A-1A45-B091-CA36BA223790}"/>
              </a:ext>
            </a:extLst>
          </p:cNvPr>
          <p:cNvSpPr>
            <a:spLocks noGrp="1"/>
          </p:cNvSpPr>
          <p:nvPr>
            <p:ph type="body" sz="quarter" idx="10"/>
          </p:nvPr>
        </p:nvSpPr>
        <p:spPr>
          <a:xfrm>
            <a:off x="697519" y="2146730"/>
            <a:ext cx="14671442" cy="3028385"/>
          </a:xfrm>
        </p:spPr>
        <p:txBody>
          <a:bodyPr>
            <a:normAutofit/>
          </a:bodyPr>
          <a:lstStyle/>
          <a:p>
            <a:r>
              <a:rPr lang="en-US" dirty="0"/>
              <a:t>C </a:t>
            </a:r>
            <a:r>
              <a:rPr lang="en-US" dirty="0" err="1"/>
              <a:t>è</a:t>
            </a:r>
            <a:r>
              <a:rPr lang="en-US" dirty="0"/>
              <a:t> </a:t>
            </a:r>
            <a:r>
              <a:rPr lang="en-US" dirty="0" err="1"/>
              <a:t>troppo</a:t>
            </a:r>
            <a:r>
              <a:rPr lang="en-US" dirty="0"/>
              <a:t> </a:t>
            </a:r>
            <a:r>
              <a:rPr lang="en-US" dirty="0" err="1"/>
              <a:t>retorica</a:t>
            </a:r>
            <a:r>
              <a:rPr lang="en-US" dirty="0"/>
              <a:t>? </a:t>
            </a:r>
          </a:p>
          <a:p>
            <a:r>
              <a:rPr lang="en-US" dirty="0" err="1"/>
              <a:t>È</a:t>
            </a:r>
            <a:r>
              <a:rPr lang="en-US" dirty="0"/>
              <a:t> </a:t>
            </a:r>
            <a:r>
              <a:rPr lang="en-US" dirty="0" err="1"/>
              <a:t>quello</a:t>
            </a:r>
            <a:r>
              <a:rPr lang="en-US" dirty="0"/>
              <a:t> </a:t>
            </a:r>
            <a:r>
              <a:rPr lang="en-US" dirty="0" err="1"/>
              <a:t>che</a:t>
            </a:r>
            <a:r>
              <a:rPr lang="en-US" dirty="0"/>
              <a:t> </a:t>
            </a:r>
            <a:r>
              <a:rPr lang="en-US" dirty="0" err="1"/>
              <a:t>sta</a:t>
            </a:r>
            <a:r>
              <a:rPr lang="en-US" dirty="0"/>
              <a:t> </a:t>
            </a:r>
            <a:r>
              <a:rPr lang="en-US" dirty="0" err="1"/>
              <a:t>succedendo</a:t>
            </a:r>
            <a:r>
              <a:rPr lang="en-US" dirty="0"/>
              <a:t>!</a:t>
            </a:r>
          </a:p>
        </p:txBody>
      </p:sp>
    </p:spTree>
    <p:extLst>
      <p:ext uri="{BB962C8B-B14F-4D97-AF65-F5344CB8AC3E}">
        <p14:creationId xmlns:p14="http://schemas.microsoft.com/office/powerpoint/2010/main" val="375739173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9A0A1056-E290-E141-A829-383805058E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5055" y="1016216"/>
            <a:ext cx="6485890" cy="7111567"/>
          </a:xfrm>
          <a:prstGeom prst="rect">
            <a:avLst/>
          </a:prstGeom>
        </p:spPr>
      </p:pic>
    </p:spTree>
    <p:extLst>
      <p:ext uri="{BB962C8B-B14F-4D97-AF65-F5344CB8AC3E}">
        <p14:creationId xmlns:p14="http://schemas.microsoft.com/office/powerpoint/2010/main" val="276629462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8C844D-124E-9243-A69C-A609D56E3E00}"/>
              </a:ext>
            </a:extLst>
          </p:cNvPr>
          <p:cNvSpPr>
            <a:spLocks noGrp="1"/>
          </p:cNvSpPr>
          <p:nvPr>
            <p:ph type="body" sz="quarter" idx="10"/>
          </p:nvPr>
        </p:nvSpPr>
        <p:spPr/>
        <p:txBody>
          <a:bodyPr/>
          <a:lstStyle/>
          <a:p>
            <a:r>
              <a:rPr lang="it-IT" dirty="0"/>
              <a:t>Accesso alla letteratura scientifica</a:t>
            </a:r>
          </a:p>
        </p:txBody>
      </p:sp>
    </p:spTree>
    <p:extLst>
      <p:ext uri="{BB962C8B-B14F-4D97-AF65-F5344CB8AC3E}">
        <p14:creationId xmlns:p14="http://schemas.microsoft.com/office/powerpoint/2010/main" val="2380570129"/>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FBBCB43B-22D5-5C4F-83E3-6DC5A33A1213}"/>
              </a:ext>
            </a:extLst>
          </p:cNvPr>
          <p:cNvSpPr>
            <a:spLocks noGrp="1"/>
          </p:cNvSpPr>
          <p:nvPr>
            <p:ph type="body" sz="quarter" idx="11"/>
          </p:nvPr>
        </p:nvSpPr>
        <p:spPr>
          <a:xfrm>
            <a:off x="723899" y="1484025"/>
            <a:ext cx="10657463" cy="6571404"/>
          </a:xfrm>
        </p:spPr>
        <p:txBody>
          <a:bodyPr>
            <a:normAutofit fontScale="85000" lnSpcReduction="20000"/>
          </a:bodyPr>
          <a:lstStyle/>
          <a:p>
            <a:r>
              <a:rPr lang="it-IT" dirty="0"/>
              <a:t>Tradizionale ad abbonamento</a:t>
            </a:r>
          </a:p>
          <a:p>
            <a:pPr marL="0" indent="0">
              <a:buNone/>
            </a:pPr>
            <a:r>
              <a:rPr lang="it-IT" sz="4000" b="0" dirty="0"/>
              <a:t>Le Istituzioni pagano un abbonamento annuale per dare accesso ai contenuti al proprio personale (ricercatori, dottorandi, assegnisti, </a:t>
            </a:r>
            <a:r>
              <a:rPr lang="it-IT" sz="4000" b="0" dirty="0" err="1"/>
              <a:t>ecc</a:t>
            </a:r>
            <a:r>
              <a:rPr lang="it-IT" sz="4000" b="0" dirty="0"/>
              <a:t>)</a:t>
            </a:r>
          </a:p>
          <a:p>
            <a:r>
              <a:rPr lang="it-IT" dirty="0"/>
              <a:t>Gold Open Access</a:t>
            </a:r>
          </a:p>
          <a:p>
            <a:pPr marL="0" indent="0">
              <a:buNone/>
            </a:pPr>
            <a:r>
              <a:rPr lang="it-IT" sz="4000" b="0" dirty="0"/>
              <a:t>L’articolo è accessibile a chiunque a partire dal momento della sua pubblicazione. A volte l’autore paga una APC (</a:t>
            </a:r>
            <a:r>
              <a:rPr lang="it-IT" sz="4000" b="0" dirty="0" err="1"/>
              <a:t>Article</a:t>
            </a:r>
            <a:r>
              <a:rPr lang="it-IT" sz="4000" b="0" dirty="0"/>
              <a:t> Processing </a:t>
            </a:r>
            <a:r>
              <a:rPr lang="it-IT" sz="4000" b="0" dirty="0" err="1"/>
              <a:t>Charge</a:t>
            </a:r>
            <a:r>
              <a:rPr lang="it-IT" sz="4000" b="0" dirty="0"/>
              <a:t>) per rendere accessibile il suo articolo</a:t>
            </a:r>
          </a:p>
          <a:p>
            <a:r>
              <a:rPr lang="it-IT" dirty="0"/>
              <a:t>Modello Ibrido</a:t>
            </a:r>
          </a:p>
          <a:p>
            <a:pPr marL="0" indent="0">
              <a:buNone/>
            </a:pPr>
            <a:r>
              <a:rPr lang="it-IT" sz="3900" b="0" dirty="0"/>
              <a:t>La rivista è ad abbonamento, ma l’editore chiede una APC all’autore per rendere accessibile a chiunque un determinato articolo scientifico </a:t>
            </a:r>
          </a:p>
        </p:txBody>
      </p:sp>
      <p:sp>
        <p:nvSpPr>
          <p:cNvPr id="3" name="Segnaposto testo 2">
            <a:extLst>
              <a:ext uri="{FF2B5EF4-FFF2-40B4-BE49-F238E27FC236}">
                <a16:creationId xmlns:a16="http://schemas.microsoft.com/office/drawing/2014/main" id="{DD0A55B5-88F2-C840-9CD8-F595075171AB}"/>
              </a:ext>
            </a:extLst>
          </p:cNvPr>
          <p:cNvSpPr>
            <a:spLocks noGrp="1"/>
          </p:cNvSpPr>
          <p:nvPr>
            <p:ph type="body" sz="quarter" idx="21"/>
          </p:nvPr>
        </p:nvSpPr>
        <p:spPr/>
        <p:txBody>
          <a:bodyPr/>
          <a:lstStyle/>
          <a:p>
            <a:r>
              <a:rPr lang="it-IT" dirty="0"/>
              <a:t>Modelli editoriali e i costi</a:t>
            </a:r>
          </a:p>
        </p:txBody>
      </p:sp>
      <p:sp>
        <p:nvSpPr>
          <p:cNvPr id="5" name="CasellaDiTesto 4">
            <a:extLst>
              <a:ext uri="{FF2B5EF4-FFF2-40B4-BE49-F238E27FC236}">
                <a16:creationId xmlns:a16="http://schemas.microsoft.com/office/drawing/2014/main" id="{6192F089-B023-5144-8EBA-B9932190D883}"/>
              </a:ext>
            </a:extLst>
          </p:cNvPr>
          <p:cNvSpPr txBox="1"/>
          <p:nvPr/>
        </p:nvSpPr>
        <p:spPr>
          <a:xfrm>
            <a:off x="11887200" y="1669131"/>
            <a:ext cx="3073940" cy="212750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4400" b="1" dirty="0">
                <a:solidFill>
                  <a:srgbClr val="FF0000"/>
                </a:solidFill>
              </a:rPr>
              <a:t>1-3</a:t>
            </a:r>
          </a:p>
          <a:p>
            <a:pPr marL="0" marR="0" indent="0" algn="ctr" defTabSz="547687" rtl="0" fontAlgn="auto" latinLnBrk="0" hangingPunct="0">
              <a:lnSpc>
                <a:spcPct val="100000"/>
              </a:lnSpc>
              <a:spcBef>
                <a:spcPts val="0"/>
              </a:spcBef>
              <a:spcAft>
                <a:spcPts val="0"/>
              </a:spcAft>
              <a:buClrTx/>
              <a:buSzTx/>
              <a:buFontTx/>
              <a:buNone/>
              <a:tabLst/>
            </a:pPr>
            <a:r>
              <a:rPr lang="it-IT" sz="4400" b="1" dirty="0">
                <a:solidFill>
                  <a:srgbClr val="FF0000"/>
                </a:solidFill>
              </a:rPr>
              <a:t>Milioni </a:t>
            </a:r>
            <a:br>
              <a:rPr lang="it-IT" sz="4400" b="1" dirty="0">
                <a:solidFill>
                  <a:srgbClr val="FF0000"/>
                </a:solidFill>
              </a:rPr>
            </a:br>
            <a:r>
              <a:rPr lang="it-IT" sz="4400" b="1" dirty="0">
                <a:solidFill>
                  <a:srgbClr val="FF0000"/>
                </a:solidFill>
              </a:rPr>
              <a:t>di euro</a:t>
            </a:r>
            <a:endParaRPr kumimoji="0" lang="it-IT" sz="4400" b="1" i="0" u="none" strike="noStrike" cap="none" spc="0" normalizeH="0" baseline="0" dirty="0">
              <a:ln>
                <a:noFill/>
              </a:ln>
              <a:solidFill>
                <a:srgbClr val="FF0000"/>
              </a:solidFill>
              <a:effectLst/>
              <a:uFillTx/>
              <a:sym typeface="Helvetica Light"/>
            </a:endParaRPr>
          </a:p>
        </p:txBody>
      </p:sp>
      <p:sp>
        <p:nvSpPr>
          <p:cNvPr id="6" name="CasellaDiTesto 5">
            <a:extLst>
              <a:ext uri="{FF2B5EF4-FFF2-40B4-BE49-F238E27FC236}">
                <a16:creationId xmlns:a16="http://schemas.microsoft.com/office/drawing/2014/main" id="{67C8DE52-64CF-A842-9701-8B26A9EF7652}"/>
              </a:ext>
            </a:extLst>
          </p:cNvPr>
          <p:cNvSpPr txBox="1"/>
          <p:nvPr/>
        </p:nvSpPr>
        <p:spPr>
          <a:xfrm>
            <a:off x="11848612" y="4135190"/>
            <a:ext cx="3073940" cy="145039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4400" b="1" dirty="0">
                <a:solidFill>
                  <a:srgbClr val="FF0000"/>
                </a:solidFill>
              </a:rPr>
              <a:t>100-6000 </a:t>
            </a:r>
            <a:br>
              <a:rPr lang="it-IT" sz="4400" b="1" dirty="0">
                <a:solidFill>
                  <a:srgbClr val="FF0000"/>
                </a:solidFill>
              </a:rPr>
            </a:br>
            <a:r>
              <a:rPr lang="it-IT" sz="4400" b="1" dirty="0">
                <a:solidFill>
                  <a:srgbClr val="FF0000"/>
                </a:solidFill>
              </a:rPr>
              <a:t>euro</a:t>
            </a:r>
            <a:endParaRPr kumimoji="0" lang="it-IT" sz="4400" b="1" i="0" u="none" strike="noStrike" cap="none" spc="0" normalizeH="0" baseline="0" dirty="0">
              <a:ln>
                <a:noFill/>
              </a:ln>
              <a:solidFill>
                <a:srgbClr val="FF0000"/>
              </a:solidFill>
              <a:effectLst/>
              <a:uFillTx/>
              <a:sym typeface="Helvetica Light"/>
            </a:endParaRPr>
          </a:p>
        </p:txBody>
      </p:sp>
      <p:sp>
        <p:nvSpPr>
          <p:cNvPr id="7" name="CasellaDiTesto 6">
            <a:extLst>
              <a:ext uri="{FF2B5EF4-FFF2-40B4-BE49-F238E27FC236}">
                <a16:creationId xmlns:a16="http://schemas.microsoft.com/office/drawing/2014/main" id="{CC7821B9-DD09-3F41-9F7A-7370F62CE28A}"/>
              </a:ext>
            </a:extLst>
          </p:cNvPr>
          <p:cNvSpPr txBox="1"/>
          <p:nvPr/>
        </p:nvSpPr>
        <p:spPr>
          <a:xfrm>
            <a:off x="11887200" y="5924141"/>
            <a:ext cx="3073940" cy="145039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4400" b="1" dirty="0">
                <a:solidFill>
                  <a:srgbClr val="FF0000"/>
                </a:solidFill>
              </a:rPr>
              <a:t>100-3000 </a:t>
            </a:r>
            <a:br>
              <a:rPr lang="it-IT" sz="4400" b="1" dirty="0">
                <a:solidFill>
                  <a:srgbClr val="FF0000"/>
                </a:solidFill>
              </a:rPr>
            </a:br>
            <a:r>
              <a:rPr lang="it-IT" sz="4400" b="1" dirty="0">
                <a:solidFill>
                  <a:srgbClr val="FF0000"/>
                </a:solidFill>
              </a:rPr>
              <a:t>euro</a:t>
            </a:r>
            <a:endParaRPr kumimoji="0" lang="it-IT" sz="4400" b="1" i="0" u="none" strike="noStrike" cap="none" spc="0" normalizeH="0" baseline="0" dirty="0">
              <a:ln>
                <a:noFill/>
              </a:ln>
              <a:solidFill>
                <a:srgbClr val="FF0000"/>
              </a:solidFill>
              <a:effectLst/>
              <a:uFillTx/>
              <a:sym typeface="Helvetica Light"/>
            </a:endParaRPr>
          </a:p>
        </p:txBody>
      </p:sp>
      <p:pic>
        <p:nvPicPr>
          <p:cNvPr id="9" name="Elemento grafico 8" descr="Faccia diavolo con riempimento a tinta unita">
            <a:extLst>
              <a:ext uri="{FF2B5EF4-FFF2-40B4-BE49-F238E27FC236}">
                <a16:creationId xmlns:a16="http://schemas.microsoft.com/office/drawing/2014/main" id="{4B6A7E38-DC01-5E4F-9CE1-D8800D99F0F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62008" y="7831737"/>
            <a:ext cx="914400" cy="914400"/>
          </a:xfrm>
          <a:prstGeom prst="rect">
            <a:avLst/>
          </a:prstGeom>
        </p:spPr>
      </p:pic>
      <p:sp>
        <p:nvSpPr>
          <p:cNvPr id="10" name="CasellaDiTesto 9">
            <a:extLst>
              <a:ext uri="{FF2B5EF4-FFF2-40B4-BE49-F238E27FC236}">
                <a16:creationId xmlns:a16="http://schemas.microsoft.com/office/drawing/2014/main" id="{6A793ACD-63D7-4049-85A1-7A69E60E6A6C}"/>
              </a:ext>
            </a:extLst>
          </p:cNvPr>
          <p:cNvSpPr txBox="1"/>
          <p:nvPr/>
        </p:nvSpPr>
        <p:spPr>
          <a:xfrm>
            <a:off x="7242624" y="7563738"/>
            <a:ext cx="3073940" cy="145039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lang="it-IT" sz="4400" b="1" dirty="0">
                <a:solidFill>
                  <a:srgbClr val="FF0000"/>
                </a:solidFill>
              </a:rPr>
              <a:t>Double </a:t>
            </a:r>
            <a:r>
              <a:rPr lang="it-IT" sz="4400" b="1" dirty="0" err="1">
                <a:solidFill>
                  <a:srgbClr val="FF0000"/>
                </a:solidFill>
              </a:rPr>
              <a:t>dipping</a:t>
            </a:r>
            <a:endParaRPr kumimoji="0" lang="it-IT" sz="4400" b="1" i="0" u="none" strike="noStrike" cap="none" spc="0" normalizeH="0" baseline="0" dirty="0">
              <a:ln>
                <a:noFill/>
              </a:ln>
              <a:solidFill>
                <a:srgbClr val="FF0000"/>
              </a:solidFill>
              <a:effectLst/>
              <a:uFillTx/>
              <a:sym typeface="Helvetica Light"/>
            </a:endParaRPr>
          </a:p>
        </p:txBody>
      </p:sp>
    </p:spTree>
    <p:extLst>
      <p:ext uri="{BB962C8B-B14F-4D97-AF65-F5344CB8AC3E}">
        <p14:creationId xmlns:p14="http://schemas.microsoft.com/office/powerpoint/2010/main" val="14999454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P spid="5" grpId="0"/>
      <p:bldP spid="6" grpId="0"/>
      <p:bldP spid="7"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6FF6432-B73A-7447-A1D9-44D953CD4AE1}"/>
              </a:ext>
            </a:extLst>
          </p:cNvPr>
          <p:cNvSpPr>
            <a:spLocks noGrp="1"/>
          </p:cNvSpPr>
          <p:nvPr>
            <p:ph type="body" sz="quarter" idx="11"/>
          </p:nvPr>
        </p:nvSpPr>
        <p:spPr/>
        <p:txBody>
          <a:bodyPr/>
          <a:lstStyle/>
          <a:p>
            <a:r>
              <a:rPr lang="it-IT" dirty="0"/>
              <a:t>I contratti con gli editori non sono trasparenti</a:t>
            </a:r>
          </a:p>
          <a:p>
            <a:r>
              <a:rPr lang="it-IT" dirty="0"/>
              <a:t>I costi degli abbonamenti salgono sempre di più</a:t>
            </a:r>
          </a:p>
          <a:p>
            <a:r>
              <a:rPr lang="it-IT" dirty="0"/>
              <a:t>I costi delle APC non sono tracciati</a:t>
            </a:r>
          </a:p>
          <a:p>
            <a:r>
              <a:rPr lang="it-IT" dirty="0"/>
              <a:t>Qual è il valore aggiunto degli editori?</a:t>
            </a:r>
          </a:p>
        </p:txBody>
      </p:sp>
      <p:sp>
        <p:nvSpPr>
          <p:cNvPr id="3" name="Segnaposto testo 2">
            <a:extLst>
              <a:ext uri="{FF2B5EF4-FFF2-40B4-BE49-F238E27FC236}">
                <a16:creationId xmlns:a16="http://schemas.microsoft.com/office/drawing/2014/main" id="{1752EADA-A666-1B42-8524-E399E77E0B8E}"/>
              </a:ext>
            </a:extLst>
          </p:cNvPr>
          <p:cNvSpPr>
            <a:spLocks noGrp="1"/>
          </p:cNvSpPr>
          <p:nvPr>
            <p:ph type="body" sz="quarter" idx="21"/>
          </p:nvPr>
        </p:nvSpPr>
        <p:spPr/>
        <p:txBody>
          <a:bodyPr/>
          <a:lstStyle/>
          <a:p>
            <a:r>
              <a:rPr lang="it-IT" dirty="0"/>
              <a:t>Problematiche degli attuali modelli</a:t>
            </a:r>
          </a:p>
        </p:txBody>
      </p:sp>
    </p:spTree>
    <p:extLst>
      <p:ext uri="{BB962C8B-B14F-4D97-AF65-F5344CB8AC3E}">
        <p14:creationId xmlns:p14="http://schemas.microsoft.com/office/powerpoint/2010/main" val="3484067084"/>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Problem-infographic3-1024x768.jpg">
            <a:extLst>
              <a:ext uri="{FF2B5EF4-FFF2-40B4-BE49-F238E27FC236}">
                <a16:creationId xmlns:a16="http://schemas.microsoft.com/office/drawing/2014/main" id="{3236FEA3-93FF-E546-A94C-44CAE022EA9D}"/>
              </a:ext>
            </a:extLst>
          </p:cNvPr>
          <p:cNvPicPr>
            <a:picLocks noChangeAspect="1"/>
          </p:cNvPicPr>
          <p:nvPr/>
        </p:nvPicPr>
        <p:blipFill rotWithShape="1">
          <a:blip r:embed="rId2" cstate="print"/>
          <a:srcRect t="-192" b="1"/>
          <a:stretch/>
        </p:blipFill>
        <p:spPr>
          <a:xfrm>
            <a:off x="2184082" y="105522"/>
            <a:ext cx="11887835" cy="8932955"/>
          </a:xfrm>
          <a:prstGeom prst="rect">
            <a:avLst/>
          </a:prstGeom>
        </p:spPr>
      </p:pic>
      <p:sp>
        <p:nvSpPr>
          <p:cNvPr id="5" name="Rounded Rectangle 4">
            <a:extLst>
              <a:ext uri="{FF2B5EF4-FFF2-40B4-BE49-F238E27FC236}">
                <a16:creationId xmlns:a16="http://schemas.microsoft.com/office/drawing/2014/main" id="{EADC5494-FB6E-9149-8BAC-D2F26E0993BC}"/>
              </a:ext>
            </a:extLst>
          </p:cNvPr>
          <p:cNvSpPr/>
          <p:nvPr/>
        </p:nvSpPr>
        <p:spPr>
          <a:xfrm>
            <a:off x="2315688" y="5418100"/>
            <a:ext cx="3479470" cy="911448"/>
          </a:xfrm>
          <a:prstGeom prst="roundRect">
            <a:avLst/>
          </a:prstGeom>
          <a:solidFill>
            <a:srgbClr val="809E26"/>
          </a:solidFill>
          <a:ln w="28575" cap="flat">
            <a:solidFill>
              <a:srgbClr val="3D5F1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fromWordArt="0" anchor="ctr" anchorCtr="0" forceAA="0" compatLnSpc="1">
            <a:prstTxWarp prst="textNoShape">
              <a:avLst/>
            </a:prstTxWarp>
            <a:spAutoFit/>
          </a:bodyPr>
          <a:lstStyle/>
          <a:p>
            <a:endParaRPr lang="it-IT" sz="2200">
              <a:solidFill>
                <a:srgbClr val="FFFFFF"/>
              </a:solidFill>
            </a:endParaRPr>
          </a:p>
        </p:txBody>
      </p:sp>
      <p:sp>
        <p:nvSpPr>
          <p:cNvPr id="6" name="TextBox 3">
            <a:extLst>
              <a:ext uri="{FF2B5EF4-FFF2-40B4-BE49-F238E27FC236}">
                <a16:creationId xmlns:a16="http://schemas.microsoft.com/office/drawing/2014/main" id="{399D7FFD-D2F2-5743-87FB-81E0DDF7D669}"/>
              </a:ext>
            </a:extLst>
          </p:cNvPr>
          <p:cNvSpPr txBox="1"/>
          <p:nvPr/>
        </p:nvSpPr>
        <p:spPr>
          <a:xfrm>
            <a:off x="2280063" y="5418100"/>
            <a:ext cx="3598223" cy="834844"/>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2400" b="1" u="none" strike="noStrike" cap="none" spc="0" normalizeH="0" baseline="0" dirty="0" err="1">
                <a:ln>
                  <a:noFill/>
                </a:ln>
                <a:solidFill>
                  <a:schemeClr val="bg1"/>
                </a:solidFill>
                <a:effectLst/>
                <a:uFillTx/>
                <a:latin typeface="Rockwell" panose="02060603020205020403" pitchFamily="18" charset="77"/>
                <a:sym typeface="Helvetica Light"/>
              </a:rPr>
              <a:t>Researchers</a:t>
            </a:r>
            <a:r>
              <a:rPr kumimoji="0" lang="it-IT" sz="2400" b="1" u="none" strike="noStrike" cap="none" spc="0" normalizeH="0" baseline="0" dirty="0">
                <a:ln>
                  <a:noFill/>
                </a:ln>
                <a:solidFill>
                  <a:schemeClr val="bg1"/>
                </a:solidFill>
                <a:effectLst/>
                <a:uFillTx/>
                <a:latin typeface="Rockwell" panose="02060603020205020403" pitchFamily="18" charset="77"/>
                <a:sym typeface="Helvetica Light"/>
              </a:rPr>
              <a:t> </a:t>
            </a:r>
            <a:r>
              <a:rPr kumimoji="0" lang="it-IT" sz="2400" b="1" u="none" strike="noStrike" cap="none" spc="0" normalizeH="0" baseline="0" dirty="0" err="1">
                <a:ln>
                  <a:noFill/>
                </a:ln>
                <a:solidFill>
                  <a:schemeClr val="bg1"/>
                </a:solidFill>
                <a:effectLst/>
                <a:uFillTx/>
                <a:latin typeface="Rockwell" panose="02060603020205020403" pitchFamily="18" charset="77"/>
                <a:sym typeface="Helvetica Light"/>
              </a:rPr>
              <a:t>perform</a:t>
            </a:r>
            <a:r>
              <a:rPr kumimoji="0" lang="it-IT" sz="2400" b="1" u="none" strike="noStrike" cap="none" spc="0" normalizeH="0" baseline="0" dirty="0">
                <a:ln>
                  <a:noFill/>
                </a:ln>
                <a:solidFill>
                  <a:schemeClr val="bg1"/>
                </a:solidFill>
                <a:effectLst/>
                <a:uFillTx/>
                <a:latin typeface="Rockwell" panose="02060603020205020403" pitchFamily="18" charset="77"/>
                <a:sym typeface="Helvetica Light"/>
              </a:rPr>
              <a:t> </a:t>
            </a:r>
            <a:r>
              <a:rPr kumimoji="0" lang="it-IT" sz="2400" b="1" u="none" strike="noStrike" cap="none" spc="0" normalizeH="0" baseline="0" dirty="0" err="1">
                <a:ln>
                  <a:noFill/>
                </a:ln>
                <a:solidFill>
                  <a:schemeClr val="bg1"/>
                </a:solidFill>
                <a:effectLst/>
                <a:uFillTx/>
                <a:latin typeface="Rockwell" panose="02060603020205020403" pitchFamily="18" charset="77"/>
                <a:sym typeface="Helvetica Light"/>
              </a:rPr>
              <a:t>peer</a:t>
            </a:r>
            <a:r>
              <a:rPr kumimoji="0" lang="it-IT" sz="2400" b="1" u="none" strike="noStrike" cap="none" spc="0" normalizeH="0" baseline="0" dirty="0">
                <a:ln>
                  <a:noFill/>
                </a:ln>
                <a:solidFill>
                  <a:schemeClr val="bg1"/>
                </a:solidFill>
                <a:effectLst/>
                <a:uFillTx/>
                <a:latin typeface="Rockwell" panose="02060603020205020403" pitchFamily="18" charset="77"/>
                <a:sym typeface="Helvetica Light"/>
              </a:rPr>
              <a:t> </a:t>
            </a:r>
            <a:r>
              <a:rPr kumimoji="0" lang="it-IT" sz="2400" b="1" u="none" strike="noStrike" cap="none" spc="0" normalizeH="0" baseline="0" dirty="0" err="1">
                <a:ln>
                  <a:noFill/>
                </a:ln>
                <a:solidFill>
                  <a:schemeClr val="bg1"/>
                </a:solidFill>
                <a:effectLst/>
                <a:uFillTx/>
                <a:latin typeface="Rockwell" panose="02060603020205020403" pitchFamily="18" charset="77"/>
                <a:sym typeface="Helvetica Light"/>
              </a:rPr>
              <a:t>review</a:t>
            </a:r>
            <a:r>
              <a:rPr kumimoji="0" lang="it-IT" sz="2400" b="1" u="none" strike="noStrike" cap="none" spc="0" normalizeH="0" baseline="0" dirty="0">
                <a:ln>
                  <a:noFill/>
                </a:ln>
                <a:solidFill>
                  <a:schemeClr val="bg1"/>
                </a:solidFill>
                <a:effectLst/>
                <a:uFillTx/>
                <a:latin typeface="Rockwell" panose="02060603020205020403" pitchFamily="18" charset="77"/>
                <a:sym typeface="Helvetica Light"/>
              </a:rPr>
              <a:t> for free!</a:t>
            </a:r>
          </a:p>
        </p:txBody>
      </p:sp>
    </p:spTree>
    <p:extLst>
      <p:ext uri="{BB962C8B-B14F-4D97-AF65-F5344CB8AC3E}">
        <p14:creationId xmlns:p14="http://schemas.microsoft.com/office/powerpoint/2010/main" val="3817007130"/>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32090FC9-8026-C041-B0C3-A2E0397375A1}"/>
              </a:ext>
            </a:extLst>
          </p:cNvPr>
          <p:cNvSpPr>
            <a:spLocks noGrp="1"/>
          </p:cNvSpPr>
          <p:nvPr>
            <p:ph type="body" sz="quarter" idx="10"/>
          </p:nvPr>
        </p:nvSpPr>
        <p:spPr/>
        <p:txBody>
          <a:bodyPr/>
          <a:lstStyle/>
          <a:p>
            <a:pPr fontAlgn="base"/>
            <a:r>
              <a:rPr lang="it-IT" b="0" dirty="0"/>
              <a:t>Publishing </a:t>
            </a:r>
            <a:r>
              <a:rPr lang="it-IT" b="0" dirty="0" err="1"/>
              <a:t>research</a:t>
            </a:r>
            <a:r>
              <a:rPr lang="it-IT" b="0" dirty="0"/>
              <a:t> </a:t>
            </a:r>
            <a:r>
              <a:rPr lang="it-IT" b="0" dirty="0" err="1"/>
              <a:t>without</a:t>
            </a:r>
            <a:r>
              <a:rPr lang="it-IT" b="0" dirty="0"/>
              <a:t> data </a:t>
            </a:r>
            <a:r>
              <a:rPr lang="it-IT" b="0" dirty="0" err="1"/>
              <a:t>is</a:t>
            </a:r>
            <a:r>
              <a:rPr lang="it-IT" b="0" dirty="0"/>
              <a:t> </a:t>
            </a:r>
            <a:r>
              <a:rPr lang="it-IT" b="0" dirty="0" err="1"/>
              <a:t>simply</a:t>
            </a:r>
            <a:r>
              <a:rPr lang="it-IT" b="0" dirty="0"/>
              <a:t> advertising, </a:t>
            </a:r>
            <a:r>
              <a:rPr lang="it-IT" b="0" dirty="0" err="1"/>
              <a:t>not</a:t>
            </a:r>
            <a:r>
              <a:rPr lang="it-IT" b="0" dirty="0"/>
              <a:t> science</a:t>
            </a:r>
          </a:p>
        </p:txBody>
      </p:sp>
      <p:sp>
        <p:nvSpPr>
          <p:cNvPr id="3" name="Segnaposto testo 2">
            <a:extLst>
              <a:ext uri="{FF2B5EF4-FFF2-40B4-BE49-F238E27FC236}">
                <a16:creationId xmlns:a16="http://schemas.microsoft.com/office/drawing/2014/main" id="{3A05F564-0AB0-C64C-9239-91A6590872EE}"/>
              </a:ext>
            </a:extLst>
          </p:cNvPr>
          <p:cNvSpPr>
            <a:spLocks noGrp="1"/>
          </p:cNvSpPr>
          <p:nvPr>
            <p:ph type="body" sz="quarter" idx="11"/>
          </p:nvPr>
        </p:nvSpPr>
        <p:spPr/>
        <p:txBody>
          <a:bodyPr/>
          <a:lstStyle/>
          <a:p>
            <a:r>
              <a:rPr lang="it-IT" i="1" dirty="0">
                <a:hlinkClick r:id="rId2"/>
              </a:rPr>
              <a:t>Graham Steel</a:t>
            </a:r>
            <a:endParaRPr lang="it-IT" i="1" dirty="0"/>
          </a:p>
        </p:txBody>
      </p:sp>
    </p:spTree>
    <p:extLst>
      <p:ext uri="{BB962C8B-B14F-4D97-AF65-F5344CB8AC3E}">
        <p14:creationId xmlns:p14="http://schemas.microsoft.com/office/powerpoint/2010/main" val="88360686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472CF5C-5797-ED40-B875-64B6A8C6D0CB}"/>
              </a:ext>
            </a:extLst>
          </p:cNvPr>
          <p:cNvSpPr>
            <a:spLocks noGrp="1"/>
          </p:cNvSpPr>
          <p:nvPr>
            <p:ph type="body" sz="quarter" idx="10"/>
          </p:nvPr>
        </p:nvSpPr>
        <p:spPr/>
        <p:txBody>
          <a:bodyPr/>
          <a:lstStyle/>
          <a:p>
            <a:r>
              <a:rPr lang="it-IT" dirty="0"/>
              <a:t>E tutto il resto?</a:t>
            </a:r>
          </a:p>
        </p:txBody>
      </p:sp>
    </p:spTree>
    <p:extLst>
      <p:ext uri="{BB962C8B-B14F-4D97-AF65-F5344CB8AC3E}">
        <p14:creationId xmlns:p14="http://schemas.microsoft.com/office/powerpoint/2010/main" val="3346992821"/>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ABDE3C85-0ECE-854C-9236-0BE7BAED5AAA}"/>
              </a:ext>
            </a:extLst>
          </p:cNvPr>
          <p:cNvSpPr>
            <a:spLocks noGrp="1"/>
          </p:cNvSpPr>
          <p:nvPr>
            <p:ph type="body" sz="quarter" idx="21"/>
          </p:nvPr>
        </p:nvSpPr>
        <p:spPr/>
        <p:txBody>
          <a:bodyPr>
            <a:normAutofit fontScale="77500" lnSpcReduction="20000"/>
          </a:bodyPr>
          <a:lstStyle/>
          <a:p>
            <a:r>
              <a:rPr lang="it-IT" dirty="0"/>
              <a:t>Cosa non stiamo considerando nella valutazione?</a:t>
            </a:r>
          </a:p>
        </p:txBody>
      </p:sp>
      <p:sp>
        <p:nvSpPr>
          <p:cNvPr id="4" name="Segnaposto testo 1">
            <a:extLst>
              <a:ext uri="{FF2B5EF4-FFF2-40B4-BE49-F238E27FC236}">
                <a16:creationId xmlns:a16="http://schemas.microsoft.com/office/drawing/2014/main" id="{3E6AA51A-B64E-5041-993C-AE31BAB2EC68}"/>
              </a:ext>
            </a:extLst>
          </p:cNvPr>
          <p:cNvSpPr txBox="1">
            <a:spLocks/>
          </p:cNvSpPr>
          <p:nvPr/>
        </p:nvSpPr>
        <p:spPr>
          <a:xfrm>
            <a:off x="1463039" y="1739590"/>
            <a:ext cx="13411202" cy="6085869"/>
          </a:xfrm>
          <a:prstGeom prst="rect">
            <a:avLst/>
          </a:prstGeom>
        </p:spPr>
        <p:txBody>
          <a:bodyPr numCol="2">
            <a:normAutofit lnSpcReduction="10000"/>
          </a:bodyPr>
          <a:lstStyle>
            <a:lvl1pPr marL="395101" marR="0" indent="-395101" algn="l" defTabSz="547673" rtl="0" eaLnBrk="1" latinLnBrk="0" hangingPunct="1">
              <a:lnSpc>
                <a:spcPct val="100000"/>
              </a:lnSpc>
              <a:spcBef>
                <a:spcPts val="3900"/>
              </a:spcBef>
              <a:spcAft>
                <a:spcPts val="0"/>
              </a:spcAft>
              <a:buClrTx/>
              <a:buSzPct val="75000"/>
              <a:buFontTx/>
              <a:buBlip>
                <a:blip r:embed="rId2"/>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4"/>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marL="0" indent="0">
              <a:spcBef>
                <a:spcPts val="1333"/>
              </a:spcBef>
              <a:buNone/>
            </a:pPr>
            <a:r>
              <a:rPr lang="it-IT" sz="4800" dirty="0">
                <a:solidFill>
                  <a:schemeClr val="tx1"/>
                </a:solidFill>
              </a:rPr>
              <a:t>Risultati negativi</a:t>
            </a:r>
          </a:p>
          <a:p>
            <a:pPr marL="0" indent="0">
              <a:spcBef>
                <a:spcPts val="1333"/>
              </a:spcBef>
              <a:buNone/>
            </a:pPr>
            <a:r>
              <a:rPr lang="it-IT" sz="6600" dirty="0">
                <a:solidFill>
                  <a:schemeClr val="tx1"/>
                </a:solidFill>
              </a:rPr>
              <a:t>Dati</a:t>
            </a:r>
          </a:p>
          <a:p>
            <a:pPr marL="0" indent="0">
              <a:spcBef>
                <a:spcPts val="1333"/>
              </a:spcBef>
              <a:buNone/>
            </a:pPr>
            <a:r>
              <a:rPr lang="it-IT" sz="5400" dirty="0">
                <a:solidFill>
                  <a:schemeClr val="tx1"/>
                </a:solidFill>
              </a:rPr>
              <a:t>Algoritmi</a:t>
            </a:r>
            <a:endParaRPr lang="it-IT" sz="4000" dirty="0">
              <a:solidFill>
                <a:schemeClr val="tx1"/>
              </a:solidFill>
            </a:endParaRPr>
          </a:p>
          <a:p>
            <a:pPr marL="0" indent="0">
              <a:spcBef>
                <a:spcPts val="1333"/>
              </a:spcBef>
              <a:buNone/>
            </a:pPr>
            <a:r>
              <a:rPr lang="it-IT" sz="4400" dirty="0">
                <a:solidFill>
                  <a:schemeClr val="tx1"/>
                </a:solidFill>
              </a:rPr>
              <a:t>Processi</a:t>
            </a:r>
            <a:endParaRPr lang="it-IT" sz="4000" dirty="0">
              <a:solidFill>
                <a:schemeClr val="tx1"/>
              </a:solidFill>
            </a:endParaRPr>
          </a:p>
          <a:p>
            <a:pPr marL="0" indent="0">
              <a:spcBef>
                <a:spcPts val="1333"/>
              </a:spcBef>
              <a:buNone/>
            </a:pPr>
            <a:r>
              <a:rPr lang="it-IT" sz="4000" dirty="0">
                <a:solidFill>
                  <a:schemeClr val="tx1"/>
                </a:solidFill>
              </a:rPr>
              <a:t>Software</a:t>
            </a:r>
          </a:p>
          <a:p>
            <a:pPr marL="0" indent="0">
              <a:spcBef>
                <a:spcPts val="1333"/>
              </a:spcBef>
              <a:buNone/>
            </a:pPr>
            <a:r>
              <a:rPr lang="it-IT" sz="5400" dirty="0">
                <a:solidFill>
                  <a:schemeClr val="tx1"/>
                </a:solidFill>
              </a:rPr>
              <a:t>Metodologie</a:t>
            </a:r>
          </a:p>
          <a:p>
            <a:pPr marL="0" indent="0">
              <a:spcBef>
                <a:spcPts val="1333"/>
              </a:spcBef>
              <a:buNone/>
            </a:pPr>
            <a:r>
              <a:rPr lang="it-IT" sz="4000" dirty="0">
                <a:solidFill>
                  <a:schemeClr val="tx1"/>
                </a:solidFill>
              </a:rPr>
              <a:t>Educational </a:t>
            </a:r>
            <a:r>
              <a:rPr lang="it-IT" sz="4000" dirty="0" err="1">
                <a:solidFill>
                  <a:schemeClr val="tx1"/>
                </a:solidFill>
              </a:rPr>
              <a:t>Resources</a:t>
            </a:r>
            <a:endParaRPr lang="it-IT" sz="4000" dirty="0">
              <a:solidFill>
                <a:schemeClr val="tx1"/>
              </a:solidFill>
            </a:endParaRPr>
          </a:p>
          <a:p>
            <a:pPr marL="0" indent="0">
              <a:spcBef>
                <a:spcPts val="1333"/>
              </a:spcBef>
              <a:buNone/>
            </a:pPr>
            <a:r>
              <a:rPr lang="it-IT" sz="4000" dirty="0">
                <a:solidFill>
                  <a:schemeClr val="tx1"/>
                </a:solidFill>
              </a:rPr>
              <a:t>Contributi </a:t>
            </a:r>
            <a:r>
              <a:rPr lang="it-IT" sz="4000" dirty="0" err="1">
                <a:solidFill>
                  <a:schemeClr val="tx1"/>
                </a:solidFill>
              </a:rPr>
              <a:t>peer-review</a:t>
            </a:r>
            <a:endParaRPr lang="it-IT" sz="4000" dirty="0">
              <a:solidFill>
                <a:schemeClr val="tx1"/>
              </a:solidFill>
            </a:endParaRPr>
          </a:p>
          <a:p>
            <a:pPr marL="0" indent="0">
              <a:spcBef>
                <a:spcPts val="1333"/>
              </a:spcBef>
              <a:buNone/>
            </a:pPr>
            <a:r>
              <a:rPr lang="it-IT" sz="4000" dirty="0">
                <a:solidFill>
                  <a:schemeClr val="tx1"/>
                </a:solidFill>
              </a:rPr>
              <a:t>Grey </a:t>
            </a:r>
            <a:r>
              <a:rPr lang="it-IT" sz="4000" dirty="0" err="1">
                <a:solidFill>
                  <a:schemeClr val="tx1"/>
                </a:solidFill>
              </a:rPr>
              <a:t>Literature</a:t>
            </a:r>
            <a:endParaRPr lang="it-IT" sz="4000" dirty="0">
              <a:solidFill>
                <a:schemeClr val="tx1"/>
              </a:solidFill>
            </a:endParaRPr>
          </a:p>
          <a:p>
            <a:pPr marL="0" indent="0">
              <a:spcBef>
                <a:spcPts val="1333"/>
              </a:spcBef>
              <a:buNone/>
            </a:pPr>
            <a:r>
              <a:rPr lang="it-IT" sz="5400" dirty="0">
                <a:solidFill>
                  <a:schemeClr val="tx1"/>
                </a:solidFill>
              </a:rPr>
              <a:t>Proposte di progetto</a:t>
            </a:r>
          </a:p>
          <a:p>
            <a:pPr marL="0" indent="0">
              <a:spcBef>
                <a:spcPts val="1333"/>
              </a:spcBef>
              <a:buNone/>
            </a:pPr>
            <a:r>
              <a:rPr lang="it-IT" sz="4000" dirty="0">
                <a:solidFill>
                  <a:schemeClr val="tx1"/>
                </a:solidFill>
              </a:rPr>
              <a:t>Capacità di leadership</a:t>
            </a:r>
          </a:p>
          <a:p>
            <a:pPr marL="0" indent="0">
              <a:spcBef>
                <a:spcPts val="1333"/>
              </a:spcBef>
              <a:buNone/>
            </a:pPr>
            <a:r>
              <a:rPr lang="it-IT" sz="6000" dirty="0">
                <a:solidFill>
                  <a:schemeClr val="tx1"/>
                </a:solidFill>
              </a:rPr>
              <a:t>Sviluppo di Prodotti</a:t>
            </a:r>
          </a:p>
          <a:p>
            <a:pPr marL="0" indent="0">
              <a:spcBef>
                <a:spcPts val="1333"/>
              </a:spcBef>
              <a:buNone/>
            </a:pPr>
            <a:r>
              <a:rPr lang="it-IT" sz="4000" dirty="0">
                <a:solidFill>
                  <a:schemeClr val="tx1"/>
                </a:solidFill>
              </a:rPr>
              <a:t>…</a:t>
            </a:r>
          </a:p>
          <a:p>
            <a:endParaRPr lang="it-IT" dirty="0"/>
          </a:p>
        </p:txBody>
      </p:sp>
      <p:pic>
        <p:nvPicPr>
          <p:cNvPr id="7" name="Immagine 6">
            <a:extLst>
              <a:ext uri="{FF2B5EF4-FFF2-40B4-BE49-F238E27FC236}">
                <a16:creationId xmlns:a16="http://schemas.microsoft.com/office/drawing/2014/main" id="{42D93F22-63A4-6945-8942-9151FA39D3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796" y="8001210"/>
            <a:ext cx="2162337" cy="1142790"/>
          </a:xfrm>
          <a:prstGeom prst="rect">
            <a:avLst/>
          </a:prstGeom>
        </p:spPr>
      </p:pic>
      <p:pic>
        <p:nvPicPr>
          <p:cNvPr id="8" name="Immagine 7">
            <a:extLst>
              <a:ext uri="{FF2B5EF4-FFF2-40B4-BE49-F238E27FC236}">
                <a16:creationId xmlns:a16="http://schemas.microsoft.com/office/drawing/2014/main" id="{BB8275AA-AE2B-2B48-835F-074B9047E4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60749" y="8200500"/>
            <a:ext cx="4971091" cy="943500"/>
          </a:xfrm>
          <a:prstGeom prst="rect">
            <a:avLst/>
          </a:prstGeom>
        </p:spPr>
      </p:pic>
    </p:spTree>
    <p:extLst>
      <p:ext uri="{BB962C8B-B14F-4D97-AF65-F5344CB8AC3E}">
        <p14:creationId xmlns:p14="http://schemas.microsoft.com/office/powerpoint/2010/main" val="239580654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8C844D-124E-9243-A69C-A609D56E3E00}"/>
              </a:ext>
            </a:extLst>
          </p:cNvPr>
          <p:cNvSpPr>
            <a:spLocks noGrp="1"/>
          </p:cNvSpPr>
          <p:nvPr>
            <p:ph type="body" sz="quarter" idx="10"/>
          </p:nvPr>
        </p:nvSpPr>
        <p:spPr/>
        <p:txBody>
          <a:bodyPr/>
          <a:lstStyle/>
          <a:p>
            <a:r>
              <a:rPr lang="it-IT" dirty="0"/>
              <a:t>…e i dati?</a:t>
            </a:r>
          </a:p>
        </p:txBody>
      </p:sp>
    </p:spTree>
    <p:extLst>
      <p:ext uri="{BB962C8B-B14F-4D97-AF65-F5344CB8AC3E}">
        <p14:creationId xmlns:p14="http://schemas.microsoft.com/office/powerpoint/2010/main" val="184570327"/>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3A7CE1E9-8F64-B84F-8DB5-BD0BB35573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788" y="630517"/>
            <a:ext cx="12108330" cy="3168977"/>
          </a:xfrm>
          <a:prstGeom prst="rect">
            <a:avLst/>
          </a:prstGeom>
          <a:effectLst>
            <a:outerShdw blurRad="203200" dist="38100" dir="2700000" algn="tl" rotWithShape="0">
              <a:prstClr val="black">
                <a:alpha val="40000"/>
              </a:prstClr>
            </a:outerShdw>
          </a:effectLst>
        </p:spPr>
      </p:pic>
      <p:pic>
        <p:nvPicPr>
          <p:cNvPr id="9" name="Immagine 8">
            <a:extLst>
              <a:ext uri="{FF2B5EF4-FFF2-40B4-BE49-F238E27FC236}">
                <a16:creationId xmlns:a16="http://schemas.microsoft.com/office/drawing/2014/main" id="{2DD9CFC5-7746-D942-8B47-1B6FA687B2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117" y="3982973"/>
            <a:ext cx="10914033" cy="4694863"/>
          </a:xfrm>
          <a:prstGeom prst="rect">
            <a:avLst/>
          </a:prstGeom>
          <a:effectLst>
            <a:outerShdw blurRad="203200" dist="38100" dir="2700000" algn="tl" rotWithShape="0">
              <a:prstClr val="black">
                <a:alpha val="40000"/>
              </a:prstClr>
            </a:outerShdw>
          </a:effectLst>
        </p:spPr>
      </p:pic>
      <p:pic>
        <p:nvPicPr>
          <p:cNvPr id="7" name="Immagine 6">
            <a:extLst>
              <a:ext uri="{FF2B5EF4-FFF2-40B4-BE49-F238E27FC236}">
                <a16:creationId xmlns:a16="http://schemas.microsoft.com/office/drawing/2014/main" id="{AAEC10E6-851A-7342-9E0E-99D48228B8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115" y="1767331"/>
            <a:ext cx="6233556" cy="4064326"/>
          </a:xfrm>
          <a:prstGeom prst="rect">
            <a:avLst/>
          </a:prstGeom>
          <a:effectLst>
            <a:outerShdw blurRad="203200" dist="38100" dir="2700000" algn="tl" rotWithShape="0">
              <a:prstClr val="black">
                <a:alpha val="40000"/>
              </a:prstClr>
            </a:outerShdw>
          </a:effectLst>
        </p:spPr>
      </p:pic>
      <p:sp>
        <p:nvSpPr>
          <p:cNvPr id="10" name="Rettangolo 9">
            <a:extLst>
              <a:ext uri="{FF2B5EF4-FFF2-40B4-BE49-F238E27FC236}">
                <a16:creationId xmlns:a16="http://schemas.microsoft.com/office/drawing/2014/main" id="{5CEF2017-FBE3-9B43-95DE-D4F8A84B9AE5}"/>
              </a:ext>
            </a:extLst>
          </p:cNvPr>
          <p:cNvSpPr/>
          <p:nvPr/>
        </p:nvSpPr>
        <p:spPr>
          <a:xfrm>
            <a:off x="8665883" y="8728501"/>
            <a:ext cx="8128000" cy="830997"/>
          </a:xfrm>
          <a:prstGeom prst="rect">
            <a:avLst/>
          </a:prstGeom>
        </p:spPr>
        <p:txBody>
          <a:bodyPr>
            <a:spAutoFit/>
          </a:bodyPr>
          <a:lstStyle/>
          <a:p>
            <a:r>
              <a:rPr lang="it-IT" sz="1600" dirty="0" err="1">
                <a:solidFill>
                  <a:schemeClr val="tx1"/>
                </a:solidFill>
                <a:latin typeface="helvetica neue" panose="02000503000000020004" pitchFamily="2" charset="0"/>
              </a:rPr>
              <a:t>https</a:t>
            </a:r>
            <a:r>
              <a:rPr lang="it-IT" sz="1600" dirty="0">
                <a:solidFill>
                  <a:schemeClr val="tx1"/>
                </a:solidFill>
                <a:latin typeface="helvetica neue" panose="02000503000000020004" pitchFamily="2" charset="0"/>
              </a:rPr>
              <a:t>://</a:t>
            </a:r>
            <a:r>
              <a:rPr lang="it-IT" sz="1600" dirty="0" err="1">
                <a:solidFill>
                  <a:schemeClr val="tx1"/>
                </a:solidFill>
                <a:latin typeface="helvetica neue" panose="02000503000000020004" pitchFamily="2" charset="0"/>
              </a:rPr>
              <a:t>www.cell.com</a:t>
            </a:r>
            <a:r>
              <a:rPr lang="it-IT" sz="1600" dirty="0">
                <a:solidFill>
                  <a:schemeClr val="tx1"/>
                </a:solidFill>
                <a:latin typeface="helvetica neue" panose="02000503000000020004" pitchFamily="2" charset="0"/>
              </a:rPr>
              <a:t>/</a:t>
            </a:r>
            <a:r>
              <a:rPr lang="it-IT" sz="1600" dirty="0" err="1">
                <a:solidFill>
                  <a:schemeClr val="tx1"/>
                </a:solidFill>
                <a:latin typeface="helvetica neue" panose="02000503000000020004" pitchFamily="2" charset="0"/>
              </a:rPr>
              <a:t>current-biology</a:t>
            </a:r>
            <a:r>
              <a:rPr lang="it-IT" sz="1600" dirty="0">
                <a:solidFill>
                  <a:schemeClr val="tx1"/>
                </a:solidFill>
                <a:latin typeface="helvetica neue" panose="02000503000000020004" pitchFamily="2" charset="0"/>
              </a:rPr>
              <a:t>/</a:t>
            </a:r>
            <a:r>
              <a:rPr lang="it-IT" sz="1600" dirty="0" err="1">
                <a:solidFill>
                  <a:schemeClr val="tx1"/>
                </a:solidFill>
                <a:latin typeface="helvetica neue" panose="02000503000000020004" pitchFamily="2" charset="0"/>
              </a:rPr>
              <a:t>fulltext</a:t>
            </a:r>
            <a:r>
              <a:rPr lang="it-IT" sz="1600" dirty="0">
                <a:solidFill>
                  <a:schemeClr val="tx1"/>
                </a:solidFill>
                <a:latin typeface="helvetica neue" panose="02000503000000020004" pitchFamily="2" charset="0"/>
              </a:rPr>
              <a:t>/S0960-9822(13)01400-0</a:t>
            </a:r>
          </a:p>
          <a:p>
            <a:br>
              <a:rPr lang="it-IT" sz="1600" dirty="0">
                <a:solidFill>
                  <a:schemeClr val="tx1"/>
                </a:solidFill>
                <a:latin typeface="helvetica neue" panose="02000503000000020004" pitchFamily="2" charset="0"/>
              </a:rPr>
            </a:br>
            <a:endParaRPr lang="it-IT" sz="1600" dirty="0">
              <a:solidFill>
                <a:schemeClr val="tx1"/>
              </a:solidFill>
              <a:latin typeface="helvetica neue" panose="02000503000000020004" pitchFamily="2" charset="0"/>
            </a:endParaRPr>
          </a:p>
        </p:txBody>
      </p:sp>
    </p:spTree>
    <p:extLst>
      <p:ext uri="{BB962C8B-B14F-4D97-AF65-F5344CB8AC3E}">
        <p14:creationId xmlns:p14="http://schemas.microsoft.com/office/powerpoint/2010/main" val="187644261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90DB16C-DA2A-424F-94DB-5B0B903C6FBD}"/>
              </a:ext>
            </a:extLst>
          </p:cNvPr>
          <p:cNvSpPr>
            <a:spLocks noGrp="1"/>
          </p:cNvSpPr>
          <p:nvPr>
            <p:ph type="body" sz="quarter" idx="11"/>
          </p:nvPr>
        </p:nvSpPr>
        <p:spPr>
          <a:xfrm>
            <a:off x="723900" y="1762317"/>
            <a:ext cx="5536224" cy="6112925"/>
          </a:xfrm>
        </p:spPr>
        <p:txBody>
          <a:bodyPr>
            <a:normAutofit/>
          </a:bodyPr>
          <a:lstStyle/>
          <a:p>
            <a:r>
              <a:rPr lang="en-US" sz="3600" b="0" dirty="0" err="1"/>
              <a:t>Oltre</a:t>
            </a:r>
            <a:r>
              <a:rPr lang="en-US" sz="3600" b="0" dirty="0"/>
              <a:t> 30 </a:t>
            </a:r>
            <a:r>
              <a:rPr lang="en-US" sz="3600" b="0" dirty="0" err="1"/>
              <a:t>editori</a:t>
            </a:r>
            <a:r>
              <a:rPr lang="en-US" sz="3600" b="0" dirty="0"/>
              <a:t> </a:t>
            </a:r>
            <a:r>
              <a:rPr lang="en-US" sz="3600" b="0" dirty="0" err="1"/>
              <a:t>scientifici</a:t>
            </a:r>
            <a:r>
              <a:rPr lang="en-US" sz="3600" b="0" dirty="0"/>
              <a:t> </a:t>
            </a:r>
            <a:r>
              <a:rPr lang="en-US" sz="3600" b="0" dirty="0" err="1"/>
              <a:t>convenzionali</a:t>
            </a:r>
            <a:r>
              <a:rPr lang="en-US" sz="3600" b="0" dirty="0"/>
              <a:t> (paywall) </a:t>
            </a:r>
            <a:r>
              <a:rPr lang="en-US" sz="3600" b="0" dirty="0" err="1"/>
              <a:t>aprono</a:t>
            </a:r>
            <a:r>
              <a:rPr lang="en-US" sz="3600" b="0" dirty="0"/>
              <a:t> </a:t>
            </a:r>
            <a:r>
              <a:rPr lang="en-US" sz="3600" b="0" dirty="0" err="1"/>
              <a:t>i</a:t>
            </a:r>
            <a:r>
              <a:rPr lang="en-US" sz="3600" b="0" dirty="0"/>
              <a:t> </a:t>
            </a:r>
            <a:r>
              <a:rPr lang="en-US" sz="3600" b="0" dirty="0" err="1"/>
              <a:t>loro</a:t>
            </a:r>
            <a:r>
              <a:rPr lang="en-US" sz="3600" b="0" dirty="0"/>
              <a:t> </a:t>
            </a:r>
            <a:r>
              <a:rPr lang="en-US" sz="3600" b="0" dirty="0" err="1"/>
              <a:t>contenuti</a:t>
            </a:r>
            <a:r>
              <a:rPr lang="en-US" sz="3600" b="0" dirty="0"/>
              <a:t> </a:t>
            </a:r>
            <a:r>
              <a:rPr lang="en-US" sz="3600" b="0" dirty="0" err="1"/>
              <a:t>sulla</a:t>
            </a:r>
            <a:r>
              <a:rPr lang="en-US" sz="3600" b="0" dirty="0"/>
              <a:t> </a:t>
            </a:r>
            <a:r>
              <a:rPr lang="en-US" sz="3600" b="0" dirty="0" err="1"/>
              <a:t>malattia</a:t>
            </a:r>
            <a:r>
              <a:rPr lang="en-US" sz="3600" b="0" dirty="0"/>
              <a:t> Covid-19 e </a:t>
            </a:r>
            <a:r>
              <a:rPr lang="en-US" sz="3600" b="0" dirty="0" err="1"/>
              <a:t>il</a:t>
            </a:r>
            <a:r>
              <a:rPr lang="en-US" sz="3600" b="0" dirty="0"/>
              <a:t> virus Sars-Cov-2 </a:t>
            </a:r>
          </a:p>
          <a:p>
            <a:endParaRPr lang="en-US" dirty="0"/>
          </a:p>
        </p:txBody>
      </p:sp>
      <p:sp>
        <p:nvSpPr>
          <p:cNvPr id="3" name="Text Placeholder 2">
            <a:extLst>
              <a:ext uri="{FF2B5EF4-FFF2-40B4-BE49-F238E27FC236}">
                <a16:creationId xmlns:a16="http://schemas.microsoft.com/office/drawing/2014/main" id="{CEF98587-886F-5843-AF3B-E80934544144}"/>
              </a:ext>
            </a:extLst>
          </p:cNvPr>
          <p:cNvSpPr>
            <a:spLocks noGrp="1"/>
          </p:cNvSpPr>
          <p:nvPr>
            <p:ph type="body" sz="quarter" idx="21"/>
          </p:nvPr>
        </p:nvSpPr>
        <p:spPr/>
        <p:txBody>
          <a:bodyPr>
            <a:normAutofit/>
          </a:bodyPr>
          <a:lstStyle/>
          <a:p>
            <a:r>
              <a:rPr lang="en-US" dirty="0" err="1"/>
              <a:t>L’open</a:t>
            </a:r>
            <a:r>
              <a:rPr lang="en-US" dirty="0"/>
              <a:t> science </a:t>
            </a:r>
            <a:r>
              <a:rPr lang="en-US" dirty="0" err="1"/>
              <a:t>contro</a:t>
            </a:r>
            <a:r>
              <a:rPr lang="en-US" dirty="0"/>
              <a:t> </a:t>
            </a:r>
            <a:r>
              <a:rPr lang="en-US" dirty="0" err="1"/>
              <a:t>il</a:t>
            </a:r>
            <a:r>
              <a:rPr lang="en-US" dirty="0"/>
              <a:t> Covid-19</a:t>
            </a:r>
          </a:p>
        </p:txBody>
      </p:sp>
      <p:pic>
        <p:nvPicPr>
          <p:cNvPr id="6" name="Picture 5">
            <a:extLst>
              <a:ext uri="{FF2B5EF4-FFF2-40B4-BE49-F238E27FC236}">
                <a16:creationId xmlns:a16="http://schemas.microsoft.com/office/drawing/2014/main" id="{CDA9B701-A4E3-AC48-BB94-E25DBF2E8D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6712" y="1484025"/>
            <a:ext cx="7277100" cy="4283729"/>
          </a:xfrm>
          <a:prstGeom prst="rect">
            <a:avLst/>
          </a:prstGeom>
        </p:spPr>
      </p:pic>
      <p:sp>
        <p:nvSpPr>
          <p:cNvPr id="7" name="TextBox 6">
            <a:extLst>
              <a:ext uri="{FF2B5EF4-FFF2-40B4-BE49-F238E27FC236}">
                <a16:creationId xmlns:a16="http://schemas.microsoft.com/office/drawing/2014/main" id="{7FC48FBF-9AC2-624B-99BE-76DE2EB9E4E8}"/>
              </a:ext>
            </a:extLst>
          </p:cNvPr>
          <p:cNvSpPr txBox="1"/>
          <p:nvPr/>
        </p:nvSpPr>
        <p:spPr>
          <a:xfrm>
            <a:off x="6770451" y="6174557"/>
            <a:ext cx="8443610" cy="1265731"/>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r>
              <a:rPr lang="en-US" sz="2200" dirty="0">
                <a:hlinkClick r:id="rId3"/>
              </a:rPr>
              <a:t>https://wellcome.ac.uk/press-release/publishers-make-coronavirus-covid-19-content-freely-available-and-reusable</a:t>
            </a:r>
            <a:endParaRPr lang="en-US" sz="2200" dirty="0"/>
          </a:p>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89772128"/>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2ACAA8DD-104F-D945-91D9-80F50C571A24}"/>
              </a:ext>
            </a:extLst>
          </p:cNvPr>
          <p:cNvSpPr>
            <a:spLocks noGrp="1"/>
          </p:cNvSpPr>
          <p:nvPr>
            <p:ph type="body" sz="quarter" idx="10"/>
          </p:nvPr>
        </p:nvSpPr>
        <p:spPr/>
        <p:txBody>
          <a:bodyPr/>
          <a:lstStyle/>
          <a:p>
            <a:r>
              <a:rPr lang="en-GB" sz="9600" i="1" dirty="0" err="1"/>
              <a:t>Perché</a:t>
            </a:r>
            <a:r>
              <a:rPr lang="en-GB" sz="9600" i="1" dirty="0"/>
              <a:t> la </a:t>
            </a:r>
            <a:r>
              <a:rPr lang="en-GB" sz="9600" i="1" dirty="0" err="1"/>
              <a:t>scienza</a:t>
            </a:r>
            <a:r>
              <a:rPr lang="en-GB" sz="9600" i="1" dirty="0"/>
              <a:t> </a:t>
            </a:r>
            <a:r>
              <a:rPr lang="en-GB" sz="9600" i="1" dirty="0" err="1"/>
              <a:t>aperta</a:t>
            </a:r>
            <a:r>
              <a:rPr lang="en-GB" sz="9600" i="1" dirty="0"/>
              <a:t> </a:t>
            </a:r>
            <a:r>
              <a:rPr lang="en-GB" sz="9600" i="1" dirty="0" err="1"/>
              <a:t>è</a:t>
            </a:r>
            <a:r>
              <a:rPr lang="en-GB" sz="9600" i="1" dirty="0"/>
              <a:t> </a:t>
            </a:r>
            <a:r>
              <a:rPr lang="en-GB" sz="9600" i="1" dirty="0" err="1"/>
              <a:t>sinonimo</a:t>
            </a:r>
            <a:r>
              <a:rPr lang="en-GB" sz="9600" i="1" dirty="0"/>
              <a:t> di </a:t>
            </a:r>
          </a:p>
          <a:p>
            <a:r>
              <a:rPr lang="en-GB" sz="9600" i="1" dirty="0" err="1"/>
              <a:t>buona</a:t>
            </a:r>
            <a:r>
              <a:rPr lang="en-GB" sz="9600" i="1" dirty="0"/>
              <a:t> </a:t>
            </a:r>
            <a:r>
              <a:rPr lang="en-GB" sz="9600" i="1" dirty="0" err="1"/>
              <a:t>scienza</a:t>
            </a:r>
            <a:endParaRPr lang="en-GB" sz="9600" i="1" dirty="0"/>
          </a:p>
        </p:txBody>
      </p:sp>
    </p:spTree>
    <p:extLst>
      <p:ext uri="{BB962C8B-B14F-4D97-AF65-F5344CB8AC3E}">
        <p14:creationId xmlns:p14="http://schemas.microsoft.com/office/powerpoint/2010/main" val="323821294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787B7D-5812-4A4D-8F84-0D322A487C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3350" y="514350"/>
            <a:ext cx="5829300" cy="7812232"/>
          </a:xfrm>
          <a:prstGeom prst="rect">
            <a:avLst/>
          </a:prstGeom>
        </p:spPr>
      </p:pic>
      <p:sp>
        <p:nvSpPr>
          <p:cNvPr id="6" name="TextBox 5">
            <a:extLst>
              <a:ext uri="{FF2B5EF4-FFF2-40B4-BE49-F238E27FC236}">
                <a16:creationId xmlns:a16="http://schemas.microsoft.com/office/drawing/2014/main" id="{3CA7C251-26B1-ED49-9F0E-20D54637B06A}"/>
              </a:ext>
            </a:extLst>
          </p:cNvPr>
          <p:cNvSpPr txBox="1"/>
          <p:nvPr/>
        </p:nvSpPr>
        <p:spPr>
          <a:xfrm>
            <a:off x="392961" y="8484826"/>
            <a:ext cx="7388241" cy="403957"/>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r>
              <a:rPr lang="en-US" sz="2000" dirty="0">
                <a:hlinkClick r:id="rId4"/>
              </a:rPr>
              <a:t>https://www.fosteropenscience.eu/content/cartoon-data-sharing</a:t>
            </a:r>
            <a:endParaRPr kumimoji="0" lang="en-US" sz="20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1984094165"/>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DBDEF6-F975-0145-BAA1-823645FF8AB4}"/>
              </a:ext>
            </a:extLst>
          </p:cNvPr>
          <p:cNvSpPr>
            <a:spLocks noGrp="1"/>
          </p:cNvSpPr>
          <p:nvPr>
            <p:ph type="body" sz="quarter" idx="10"/>
          </p:nvPr>
        </p:nvSpPr>
        <p:spPr>
          <a:xfrm>
            <a:off x="711200" y="631371"/>
            <a:ext cx="6882295" cy="1681398"/>
          </a:xfrm>
        </p:spPr>
        <p:txBody>
          <a:bodyPr>
            <a:normAutofit/>
          </a:bodyPr>
          <a:lstStyle/>
          <a:p>
            <a:r>
              <a:rPr lang="en-US" dirty="0"/>
              <a:t>I dati </a:t>
            </a:r>
            <a:r>
              <a:rPr lang="en-US" dirty="0" err="1"/>
              <a:t>errati</a:t>
            </a:r>
            <a:r>
              <a:rPr lang="en-US" dirty="0"/>
              <a:t> e </a:t>
            </a:r>
            <a:r>
              <a:rPr lang="en-US" dirty="0" err="1"/>
              <a:t>l’austerity</a:t>
            </a:r>
            <a:endParaRPr lang="en-US" dirty="0"/>
          </a:p>
        </p:txBody>
      </p:sp>
      <p:sp>
        <p:nvSpPr>
          <p:cNvPr id="3" name="Text Placeholder 2">
            <a:extLst>
              <a:ext uri="{FF2B5EF4-FFF2-40B4-BE49-F238E27FC236}">
                <a16:creationId xmlns:a16="http://schemas.microsoft.com/office/drawing/2014/main" id="{7F5D92FA-CCC3-9C4E-90EF-7E25D22344E2}"/>
              </a:ext>
            </a:extLst>
          </p:cNvPr>
          <p:cNvSpPr>
            <a:spLocks noGrp="1"/>
          </p:cNvSpPr>
          <p:nvPr>
            <p:ph type="body" sz="quarter" idx="25"/>
          </p:nvPr>
        </p:nvSpPr>
        <p:spPr>
          <a:xfrm>
            <a:off x="723899" y="2312768"/>
            <a:ext cx="6126605" cy="5193698"/>
          </a:xfrm>
        </p:spPr>
        <p:txBody>
          <a:bodyPr>
            <a:normAutofit fontScale="85000" lnSpcReduction="20000"/>
          </a:bodyPr>
          <a:lstStyle/>
          <a:p>
            <a:r>
              <a:rPr lang="en-US" dirty="0"/>
              <a:t>La </a:t>
            </a:r>
            <a:r>
              <a:rPr lang="en-US" dirty="0" err="1"/>
              <a:t>tesi</a:t>
            </a:r>
            <a:r>
              <a:rPr lang="en-US" dirty="0"/>
              <a:t>: la </a:t>
            </a:r>
            <a:r>
              <a:rPr lang="en-US" dirty="0" err="1"/>
              <a:t>crescita</a:t>
            </a:r>
            <a:r>
              <a:rPr lang="en-US" dirty="0"/>
              <a:t> </a:t>
            </a:r>
            <a:r>
              <a:rPr lang="en-US" dirty="0" err="1"/>
              <a:t>economica</a:t>
            </a:r>
            <a:r>
              <a:rPr lang="en-US" dirty="0"/>
              <a:t> </a:t>
            </a:r>
            <a:r>
              <a:rPr lang="en-US" dirty="0" err="1"/>
              <a:t>rallenta</a:t>
            </a:r>
            <a:r>
              <a:rPr lang="en-US" dirty="0"/>
              <a:t> </a:t>
            </a:r>
            <a:r>
              <a:rPr lang="en-US" dirty="0" err="1"/>
              <a:t>drasticamente</a:t>
            </a:r>
            <a:r>
              <a:rPr lang="en-US" dirty="0"/>
              <a:t> </a:t>
            </a:r>
            <a:r>
              <a:rPr lang="en-US" dirty="0" err="1"/>
              <a:t>quando</a:t>
            </a:r>
            <a:r>
              <a:rPr lang="en-US" dirty="0"/>
              <a:t> la </a:t>
            </a:r>
            <a:r>
              <a:rPr lang="en-US" dirty="0" err="1"/>
              <a:t>dimensione</a:t>
            </a:r>
            <a:r>
              <a:rPr lang="en-US" dirty="0"/>
              <a:t> del </a:t>
            </a:r>
            <a:r>
              <a:rPr lang="en-US" dirty="0" err="1"/>
              <a:t>debito</a:t>
            </a:r>
            <a:r>
              <a:rPr lang="en-US" dirty="0"/>
              <a:t> di un </a:t>
            </a:r>
            <a:r>
              <a:rPr lang="en-US" dirty="0" err="1"/>
              <a:t>paese</a:t>
            </a:r>
            <a:r>
              <a:rPr lang="en-US" dirty="0"/>
              <a:t> </a:t>
            </a:r>
            <a:r>
              <a:rPr lang="en-US" dirty="0" err="1"/>
              <a:t>supera</a:t>
            </a:r>
            <a:r>
              <a:rPr lang="en-US" dirty="0"/>
              <a:t> </a:t>
            </a:r>
            <a:r>
              <a:rPr lang="en-US" dirty="0" err="1"/>
              <a:t>il</a:t>
            </a:r>
            <a:r>
              <a:rPr lang="en-US" dirty="0"/>
              <a:t> 90% del </a:t>
            </a:r>
            <a:r>
              <a:rPr lang="en-US" dirty="0" err="1"/>
              <a:t>prodotto</a:t>
            </a:r>
            <a:r>
              <a:rPr lang="en-US" dirty="0"/>
              <a:t> </a:t>
            </a:r>
            <a:r>
              <a:rPr lang="en-US" dirty="0" err="1"/>
              <a:t>interno</a:t>
            </a:r>
            <a:r>
              <a:rPr lang="en-US" dirty="0"/>
              <a:t> </a:t>
            </a:r>
            <a:r>
              <a:rPr lang="en-US" dirty="0" err="1"/>
              <a:t>lordo</a:t>
            </a:r>
            <a:r>
              <a:rPr lang="en-US" dirty="0"/>
              <a:t>.</a:t>
            </a:r>
          </a:p>
          <a:p>
            <a:r>
              <a:rPr lang="en-US" dirty="0"/>
              <a:t>I </a:t>
            </a:r>
            <a:r>
              <a:rPr lang="en-US" dirty="0" err="1"/>
              <a:t>risultati</a:t>
            </a:r>
            <a:r>
              <a:rPr lang="en-US" dirty="0"/>
              <a:t> </a:t>
            </a:r>
            <a:r>
              <a:rPr lang="en-US" dirty="0" err="1"/>
              <a:t>mostrati</a:t>
            </a:r>
            <a:r>
              <a:rPr lang="en-US" dirty="0"/>
              <a:t> </a:t>
            </a:r>
            <a:r>
              <a:rPr lang="en-US" dirty="0" err="1"/>
              <a:t>nel</a:t>
            </a:r>
            <a:r>
              <a:rPr lang="en-US" dirty="0"/>
              <a:t> paper </a:t>
            </a:r>
            <a:r>
              <a:rPr lang="en-US" dirty="0" err="1"/>
              <a:t>sono</a:t>
            </a:r>
            <a:r>
              <a:rPr lang="en-US" dirty="0"/>
              <a:t> </a:t>
            </a:r>
            <a:r>
              <a:rPr lang="en-US" dirty="0" err="1"/>
              <a:t>stati</a:t>
            </a:r>
            <a:r>
              <a:rPr lang="en-US" dirty="0"/>
              <a:t> </a:t>
            </a:r>
            <a:r>
              <a:rPr lang="en-US" dirty="0" err="1"/>
              <a:t>usati</a:t>
            </a:r>
            <a:r>
              <a:rPr lang="en-US" dirty="0"/>
              <a:t> per </a:t>
            </a:r>
            <a:r>
              <a:rPr lang="en-US" dirty="0" err="1"/>
              <a:t>sostenere</a:t>
            </a:r>
            <a:r>
              <a:rPr lang="en-US" dirty="0"/>
              <a:t> </a:t>
            </a:r>
            <a:r>
              <a:rPr lang="en-US" dirty="0" err="1"/>
              <a:t>politiche</a:t>
            </a:r>
            <a:r>
              <a:rPr lang="en-US" dirty="0"/>
              <a:t> </a:t>
            </a:r>
            <a:r>
              <a:rPr lang="en-US" dirty="0" err="1"/>
              <a:t>pubbliche</a:t>
            </a:r>
            <a:r>
              <a:rPr lang="en-US" dirty="0"/>
              <a:t> di austerity </a:t>
            </a:r>
            <a:r>
              <a:rPr lang="en-US" dirty="0" err="1"/>
              <a:t>durante</a:t>
            </a:r>
            <a:r>
              <a:rPr lang="en-US" dirty="0"/>
              <a:t> la </a:t>
            </a:r>
            <a:r>
              <a:rPr lang="en-US" dirty="0" err="1"/>
              <a:t>recente</a:t>
            </a:r>
            <a:r>
              <a:rPr lang="en-US" dirty="0"/>
              <a:t> </a:t>
            </a:r>
            <a:r>
              <a:rPr lang="en-US" dirty="0" err="1"/>
              <a:t>crisi</a:t>
            </a:r>
            <a:r>
              <a:rPr lang="en-US" dirty="0"/>
              <a:t> </a:t>
            </a:r>
            <a:r>
              <a:rPr lang="en-US" dirty="0" err="1"/>
              <a:t>economica</a:t>
            </a:r>
            <a:r>
              <a:rPr lang="en-US" dirty="0"/>
              <a:t>. </a:t>
            </a:r>
          </a:p>
          <a:p>
            <a:r>
              <a:rPr lang="en-US" dirty="0"/>
              <a:t>Ma </a:t>
            </a:r>
            <a:r>
              <a:rPr lang="en-US" dirty="0" err="1"/>
              <a:t>alcune</a:t>
            </a:r>
            <a:r>
              <a:rPr lang="en-US" dirty="0"/>
              <a:t> </a:t>
            </a:r>
            <a:r>
              <a:rPr lang="en-US" dirty="0" err="1"/>
              <a:t>considerazioni</a:t>
            </a:r>
            <a:r>
              <a:rPr lang="en-US" dirty="0"/>
              <a:t> </a:t>
            </a:r>
            <a:r>
              <a:rPr lang="en-US" dirty="0" err="1"/>
              <a:t>erano</a:t>
            </a:r>
            <a:r>
              <a:rPr lang="en-US" dirty="0"/>
              <a:t> </a:t>
            </a:r>
            <a:r>
              <a:rPr lang="en-US" dirty="0" err="1"/>
              <a:t>basate</a:t>
            </a:r>
            <a:r>
              <a:rPr lang="en-US" dirty="0"/>
              <a:t> </a:t>
            </a:r>
            <a:r>
              <a:rPr lang="en-US" dirty="0" err="1"/>
              <a:t>su</a:t>
            </a:r>
            <a:r>
              <a:rPr lang="en-US" dirty="0"/>
              <a:t> </a:t>
            </a:r>
            <a:r>
              <a:rPr lang="en-US" dirty="0" err="1"/>
              <a:t>calcoli</a:t>
            </a:r>
            <a:r>
              <a:rPr lang="en-US" dirty="0"/>
              <a:t> </a:t>
            </a:r>
            <a:r>
              <a:rPr lang="en-US" dirty="0" err="1"/>
              <a:t>errati</a:t>
            </a:r>
            <a:r>
              <a:rPr lang="en-US" dirty="0"/>
              <a:t>.</a:t>
            </a:r>
          </a:p>
          <a:p>
            <a:r>
              <a:rPr lang="en-US" dirty="0"/>
              <a:t>Lo </a:t>
            </a:r>
            <a:r>
              <a:rPr lang="en-US" dirty="0" err="1"/>
              <a:t>scopre</a:t>
            </a:r>
            <a:r>
              <a:rPr lang="en-US" dirty="0"/>
              <a:t> </a:t>
            </a:r>
            <a:r>
              <a:rPr lang="en-US" dirty="0" err="1"/>
              <a:t>uno</a:t>
            </a:r>
            <a:r>
              <a:rPr lang="en-US" dirty="0"/>
              <a:t> </a:t>
            </a:r>
            <a:r>
              <a:rPr lang="en-US" dirty="0" err="1"/>
              <a:t>studente</a:t>
            </a:r>
            <a:r>
              <a:rPr lang="en-US" dirty="0"/>
              <a:t> </a:t>
            </a:r>
            <a:r>
              <a:rPr lang="en-US" dirty="0" err="1"/>
              <a:t>che</a:t>
            </a:r>
            <a:r>
              <a:rPr lang="en-US" dirty="0"/>
              <a:t> non </a:t>
            </a:r>
            <a:r>
              <a:rPr lang="en-US" dirty="0" err="1"/>
              <a:t>riesce</a:t>
            </a:r>
            <a:r>
              <a:rPr lang="en-US" dirty="0"/>
              <a:t> a </a:t>
            </a:r>
            <a:r>
              <a:rPr lang="en-US" dirty="0" err="1"/>
              <a:t>replicare</a:t>
            </a:r>
            <a:r>
              <a:rPr lang="en-US" dirty="0"/>
              <a:t> </a:t>
            </a:r>
            <a:r>
              <a:rPr lang="en-US" dirty="0" err="1"/>
              <a:t>i</a:t>
            </a:r>
            <a:r>
              <a:rPr lang="en-US" dirty="0"/>
              <a:t> </a:t>
            </a:r>
            <a:r>
              <a:rPr lang="en-US" dirty="0" err="1"/>
              <a:t>risultati</a:t>
            </a:r>
            <a:r>
              <a:rPr lang="en-US" dirty="0"/>
              <a:t> e </a:t>
            </a:r>
            <a:r>
              <a:rPr lang="en-US" dirty="0" err="1"/>
              <a:t>chiede</a:t>
            </a:r>
            <a:r>
              <a:rPr lang="en-US" dirty="0"/>
              <a:t> </a:t>
            </a:r>
            <a:r>
              <a:rPr lang="en-US" dirty="0" err="1"/>
              <a:t>il</a:t>
            </a:r>
            <a:r>
              <a:rPr lang="en-US" dirty="0"/>
              <a:t> dataset </a:t>
            </a:r>
            <a:r>
              <a:rPr lang="en-US" dirty="0" err="1"/>
              <a:t>originale</a:t>
            </a:r>
            <a:r>
              <a:rPr lang="en-US" dirty="0"/>
              <a:t> </a:t>
            </a:r>
            <a:r>
              <a:rPr lang="en-US" dirty="0" err="1"/>
              <a:t>agli</a:t>
            </a:r>
            <a:r>
              <a:rPr lang="en-US" dirty="0"/>
              <a:t> </a:t>
            </a:r>
            <a:r>
              <a:rPr lang="en-US" dirty="0" err="1"/>
              <a:t>autori</a:t>
            </a:r>
            <a:r>
              <a:rPr lang="en-US" dirty="0"/>
              <a:t>.</a:t>
            </a:r>
          </a:p>
          <a:p>
            <a:endParaRPr lang="en-US" dirty="0"/>
          </a:p>
        </p:txBody>
      </p:sp>
      <p:sp>
        <p:nvSpPr>
          <p:cNvPr id="5" name="Footer Placeholder 4">
            <a:extLst>
              <a:ext uri="{FF2B5EF4-FFF2-40B4-BE49-F238E27FC236}">
                <a16:creationId xmlns:a16="http://schemas.microsoft.com/office/drawing/2014/main" id="{365223E2-FE54-D74E-8DB6-231BDBF54B2E}"/>
              </a:ext>
            </a:extLst>
          </p:cNvPr>
          <p:cNvSpPr>
            <a:spLocks noGrp="1"/>
          </p:cNvSpPr>
          <p:nvPr>
            <p:ph type="ftr" sz="quarter" idx="18"/>
          </p:nvPr>
        </p:nvSpPr>
        <p:spPr/>
        <p:txBody>
          <a:bodyPr>
            <a:normAutofit fontScale="77500" lnSpcReduction="20000"/>
          </a:bodyPr>
          <a:lstStyle/>
          <a:p>
            <a:r>
              <a:rPr lang="en-US" dirty="0"/>
              <a:t>La </a:t>
            </a:r>
            <a:r>
              <a:rPr lang="en-US" dirty="0" err="1"/>
              <a:t>figura</a:t>
            </a:r>
            <a:r>
              <a:rPr lang="en-US" dirty="0"/>
              <a:t> 2, </a:t>
            </a:r>
            <a:r>
              <a:rPr lang="en-US" dirty="0" err="1"/>
              <a:t>tratta</a:t>
            </a:r>
            <a:r>
              <a:rPr lang="en-US" dirty="0"/>
              <a:t> dal paper “</a:t>
            </a:r>
            <a:r>
              <a:rPr lang="en-US" i="1" dirty="0"/>
              <a:t>Growth in a time of debt</a:t>
            </a:r>
            <a:r>
              <a:rPr lang="en-US" dirty="0"/>
              <a:t>”, di Carmen Reinhart e Kenneth Rogoff, era </a:t>
            </a:r>
            <a:r>
              <a:rPr lang="en-US" dirty="0" err="1"/>
              <a:t>basata</a:t>
            </a:r>
            <a:r>
              <a:rPr lang="en-US" dirty="0"/>
              <a:t> </a:t>
            </a:r>
            <a:r>
              <a:rPr lang="en-US" dirty="0" err="1"/>
              <a:t>su</a:t>
            </a:r>
            <a:r>
              <a:rPr lang="en-US" dirty="0"/>
              <a:t> </a:t>
            </a:r>
            <a:r>
              <a:rPr lang="en-US" dirty="0" err="1"/>
              <a:t>calcoli</a:t>
            </a:r>
            <a:r>
              <a:rPr lang="en-US" dirty="0"/>
              <a:t> </a:t>
            </a:r>
            <a:r>
              <a:rPr lang="en-US" dirty="0" err="1"/>
              <a:t>errati</a:t>
            </a:r>
            <a:r>
              <a:rPr lang="en-US" dirty="0"/>
              <a:t> . Il paper: </a:t>
            </a:r>
          </a:p>
          <a:p>
            <a:r>
              <a:rPr lang="en-US" dirty="0">
                <a:hlinkClick r:id="rId3"/>
              </a:rPr>
              <a:t>Ihttps://www.nber.org/papers/w15639.pdf?new_window=1</a:t>
            </a:r>
            <a:r>
              <a:rPr lang="en-US" dirty="0"/>
              <a:t> . Una </a:t>
            </a:r>
            <a:r>
              <a:rPr lang="en-US" dirty="0" err="1"/>
              <a:t>ricorstruzione</a:t>
            </a:r>
            <a:r>
              <a:rPr lang="en-US" dirty="0"/>
              <a:t> </a:t>
            </a:r>
            <a:r>
              <a:rPr lang="en-US" dirty="0" err="1"/>
              <a:t>della</a:t>
            </a:r>
            <a:r>
              <a:rPr lang="en-US" dirty="0"/>
              <a:t> </a:t>
            </a:r>
            <a:r>
              <a:rPr lang="en-US" dirty="0" err="1"/>
              <a:t>vicenda</a:t>
            </a:r>
            <a:r>
              <a:rPr lang="en-US" dirty="0"/>
              <a:t>: </a:t>
            </a:r>
            <a:r>
              <a:rPr lang="en-US" dirty="0">
                <a:hlinkClick r:id="rId4"/>
              </a:rPr>
              <a:t>https://www.bbc.com/news/magazine-22223190</a:t>
            </a:r>
            <a:endParaRPr lang="en-US" dirty="0"/>
          </a:p>
        </p:txBody>
      </p:sp>
      <p:pic>
        <p:nvPicPr>
          <p:cNvPr id="23" name="Picture Placeholder 22">
            <a:extLst>
              <a:ext uri="{FF2B5EF4-FFF2-40B4-BE49-F238E27FC236}">
                <a16:creationId xmlns:a16="http://schemas.microsoft.com/office/drawing/2014/main" id="{05921974-3F94-C640-ACC4-153A8A986D86}"/>
              </a:ext>
            </a:extLst>
          </p:cNvPr>
          <p:cNvPicPr>
            <a:picLocks noGrp="1" noChangeAspect="1"/>
          </p:cNvPicPr>
          <p:nvPr>
            <p:ph type="pic" sz="quarter" idx="26"/>
          </p:nvPr>
        </p:nvPicPr>
        <p:blipFill>
          <a:blip r:embed="rId5">
            <a:extLst>
              <a:ext uri="{28A0092B-C50C-407E-A947-70E740481C1C}">
                <a14:useLocalDpi xmlns:a14="http://schemas.microsoft.com/office/drawing/2010/main" val="0"/>
              </a:ext>
            </a:extLst>
          </a:blip>
          <a:srcRect t="3859" b="3859"/>
          <a:stretch>
            <a:fillRect/>
          </a:stretch>
        </p:blipFill>
        <p:spPr/>
      </p:pic>
    </p:spTree>
    <p:extLst>
      <p:ext uri="{BB962C8B-B14F-4D97-AF65-F5344CB8AC3E}">
        <p14:creationId xmlns:p14="http://schemas.microsoft.com/office/powerpoint/2010/main" val="784945257"/>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a:extLst>
              <a:ext uri="{FF2B5EF4-FFF2-40B4-BE49-F238E27FC236}">
                <a16:creationId xmlns:a16="http://schemas.microsoft.com/office/drawing/2014/main" id="{EFB4D56C-DEA4-9941-8802-2E0BC10DB992}"/>
              </a:ext>
            </a:extLst>
          </p:cNvPr>
          <p:cNvGrpSpPr/>
          <p:nvPr/>
        </p:nvGrpSpPr>
        <p:grpSpPr>
          <a:xfrm>
            <a:off x="511142" y="1336812"/>
            <a:ext cx="6727858" cy="6421927"/>
            <a:chOff x="3279742" y="1375873"/>
            <a:chExt cx="3435409" cy="3280948"/>
          </a:xfrm>
        </p:grpSpPr>
        <p:pic>
          <p:nvPicPr>
            <p:cNvPr id="3" name="Immagine 2">
              <a:extLst>
                <a:ext uri="{FF2B5EF4-FFF2-40B4-BE49-F238E27FC236}">
                  <a16:creationId xmlns:a16="http://schemas.microsoft.com/office/drawing/2014/main" id="{8F0BB074-D84E-9846-A938-0DA4E15C7B6D}"/>
                </a:ext>
              </a:extLst>
            </p:cNvPr>
            <p:cNvPicPr>
              <a:picLocks noChangeAspect="1"/>
            </p:cNvPicPr>
            <p:nvPr/>
          </p:nvPicPr>
          <p:blipFill rotWithShape="1">
            <a:blip r:embed="rId2"/>
            <a:srcRect l="13560" t="7265" r="41623" b="16676"/>
            <a:stretch/>
          </p:blipFill>
          <p:spPr>
            <a:xfrm>
              <a:off x="3279742" y="1375873"/>
              <a:ext cx="3435409" cy="3280948"/>
            </a:xfrm>
            <a:prstGeom prst="rect">
              <a:avLst/>
            </a:prstGeom>
            <a:ln>
              <a:noFill/>
            </a:ln>
            <a:effectLst>
              <a:outerShdw blurRad="292100" dist="139700" dir="2700000" algn="tl" rotWithShape="0">
                <a:srgbClr val="333333">
                  <a:alpha val="65000"/>
                </a:srgbClr>
              </a:outerShdw>
            </a:effectLst>
          </p:spPr>
        </p:pic>
        <p:sp>
          <p:nvSpPr>
            <p:cNvPr id="4" name="Rettangolo 3">
              <a:extLst>
                <a:ext uri="{FF2B5EF4-FFF2-40B4-BE49-F238E27FC236}">
                  <a16:creationId xmlns:a16="http://schemas.microsoft.com/office/drawing/2014/main" id="{97DF8D99-77AB-3745-822E-30D08798F42A}"/>
                </a:ext>
              </a:extLst>
            </p:cNvPr>
            <p:cNvSpPr/>
            <p:nvPr/>
          </p:nvSpPr>
          <p:spPr>
            <a:xfrm>
              <a:off x="6023862" y="1690689"/>
              <a:ext cx="691289" cy="24622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rPr>
                <a:t>2013</a:t>
              </a:r>
              <a:r>
                <a:rPr kumimoji="0" lang="it-IT"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5" name="Gruppo 4">
            <a:extLst>
              <a:ext uri="{FF2B5EF4-FFF2-40B4-BE49-F238E27FC236}">
                <a16:creationId xmlns:a16="http://schemas.microsoft.com/office/drawing/2014/main" id="{CA2AC734-B089-FE4A-A259-AF93DC7B2764}"/>
              </a:ext>
            </a:extLst>
          </p:cNvPr>
          <p:cNvGrpSpPr/>
          <p:nvPr/>
        </p:nvGrpSpPr>
        <p:grpSpPr>
          <a:xfrm>
            <a:off x="8128000" y="1336812"/>
            <a:ext cx="8505858" cy="6373478"/>
            <a:chOff x="2966645" y="3158455"/>
            <a:chExt cx="4854217" cy="3699545"/>
          </a:xfrm>
        </p:grpSpPr>
        <p:grpSp>
          <p:nvGrpSpPr>
            <p:cNvPr id="6" name="Gruppo 5">
              <a:extLst>
                <a:ext uri="{FF2B5EF4-FFF2-40B4-BE49-F238E27FC236}">
                  <a16:creationId xmlns:a16="http://schemas.microsoft.com/office/drawing/2014/main" id="{74B6204D-792A-514D-BF48-2B8403843471}"/>
                </a:ext>
              </a:extLst>
            </p:cNvPr>
            <p:cNvGrpSpPr/>
            <p:nvPr/>
          </p:nvGrpSpPr>
          <p:grpSpPr>
            <a:xfrm>
              <a:off x="2966645" y="3158455"/>
              <a:ext cx="4854217" cy="3699545"/>
              <a:chOff x="2966645" y="3245756"/>
              <a:chExt cx="4854217" cy="3699545"/>
            </a:xfrm>
          </p:grpSpPr>
          <p:pic>
            <p:nvPicPr>
              <p:cNvPr id="9" name="Immagine 8">
                <a:extLst>
                  <a:ext uri="{FF2B5EF4-FFF2-40B4-BE49-F238E27FC236}">
                    <a16:creationId xmlns:a16="http://schemas.microsoft.com/office/drawing/2014/main" id="{9B8DA9C2-EA2A-A847-85BF-A3AA7D90C451}"/>
                  </a:ext>
                </a:extLst>
              </p:cNvPr>
              <p:cNvPicPr>
                <a:picLocks noChangeAspect="1"/>
              </p:cNvPicPr>
              <p:nvPr/>
            </p:nvPicPr>
            <p:blipFill rotWithShape="1">
              <a:blip r:embed="rId4"/>
              <a:srcRect l="32314" t="13026" r="17285" b="11673"/>
              <a:stretch/>
            </p:blipFill>
            <p:spPr>
              <a:xfrm>
                <a:off x="2966645" y="3245756"/>
                <a:ext cx="4400312" cy="3699545"/>
              </a:xfrm>
              <a:prstGeom prst="rect">
                <a:avLst/>
              </a:prstGeom>
              <a:ln>
                <a:noFill/>
              </a:ln>
              <a:effectLst>
                <a:outerShdw blurRad="292100" dist="139700" dir="2700000" algn="tl" rotWithShape="0">
                  <a:srgbClr val="333333">
                    <a:alpha val="65000"/>
                  </a:srgbClr>
                </a:outerShdw>
              </a:effectLst>
            </p:spPr>
          </p:pic>
          <p:sp>
            <p:nvSpPr>
              <p:cNvPr id="10" name="Rettangolo 9">
                <a:extLst>
                  <a:ext uri="{FF2B5EF4-FFF2-40B4-BE49-F238E27FC236}">
                    <a16:creationId xmlns:a16="http://schemas.microsoft.com/office/drawing/2014/main" id="{D1DD5338-3DB2-3C4D-9DC1-E788D1A2777D}"/>
                  </a:ext>
                </a:extLst>
              </p:cNvPr>
              <p:cNvSpPr/>
              <p:nvPr/>
            </p:nvSpPr>
            <p:spPr>
              <a:xfrm>
                <a:off x="6101312" y="4330628"/>
                <a:ext cx="1719550" cy="24622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u="sng" strike="noStrike" kern="1200" cap="none" spc="0" normalizeH="0" baseline="0" noProof="0" dirty="0" err="1">
                    <a:ln>
                      <a:noFill/>
                    </a:ln>
                    <a:solidFill>
                      <a:srgbClr val="0563C1"/>
                    </a:solidFill>
                    <a:effectLst/>
                    <a:uLnTx/>
                    <a:uFillTx/>
                    <a:latin typeface="Calibri" panose="020F0502020204030204" pitchFamily="34" charset="0"/>
                    <a:ea typeface="Calibri" panose="020F0502020204030204" pitchFamily="34" charset="0"/>
                    <a:cs typeface="Times New Roman" panose="02020603050405020304" pitchFamily="18" charset="0"/>
                    <a:hlinkClick r:id="rId5"/>
                  </a:rPr>
                  <a:t>Herndon</a:t>
                </a:r>
                <a:r>
                  <a:rPr kumimoji="0" lang="it-IT" sz="10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Times New Roman" panose="02020603050405020304" pitchFamily="18" charset="0"/>
                    <a:hlinkClick r:id="rId5"/>
                  </a:rPr>
                  <a:t>, 2013</a:t>
                </a:r>
                <a:r>
                  <a:rPr kumimoji="0" lang="it-IT" sz="10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it-IT"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7" name="Rettangolo 6">
              <a:extLst>
                <a:ext uri="{FF2B5EF4-FFF2-40B4-BE49-F238E27FC236}">
                  <a16:creationId xmlns:a16="http://schemas.microsoft.com/office/drawing/2014/main" id="{725BA8DC-DF27-0144-9ECD-552F2994D8D0}"/>
                </a:ext>
              </a:extLst>
            </p:cNvPr>
            <p:cNvSpPr/>
            <p:nvPr/>
          </p:nvSpPr>
          <p:spPr>
            <a:xfrm>
              <a:off x="3154261" y="5774308"/>
              <a:ext cx="3808601" cy="129225"/>
            </a:xfrm>
            <a:prstGeom prst="rect">
              <a:avLst/>
            </a:prstGeom>
            <a:noFill/>
            <a:ln>
              <a:solidFill>
                <a:srgbClr val="0088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ttangolo 7">
              <a:extLst>
                <a:ext uri="{FF2B5EF4-FFF2-40B4-BE49-F238E27FC236}">
                  <a16:creationId xmlns:a16="http://schemas.microsoft.com/office/drawing/2014/main" id="{1C85A52A-8D54-CC49-A746-24632160D818}"/>
                </a:ext>
              </a:extLst>
            </p:cNvPr>
            <p:cNvSpPr/>
            <p:nvPr/>
          </p:nvSpPr>
          <p:spPr>
            <a:xfrm>
              <a:off x="3093145" y="6526431"/>
              <a:ext cx="3808601" cy="292902"/>
            </a:xfrm>
            <a:prstGeom prst="rect">
              <a:avLst/>
            </a:prstGeom>
            <a:noFill/>
            <a:ln>
              <a:solidFill>
                <a:srgbClr val="0088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98918495"/>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A0AE6F-9CC0-2443-BE2F-F9744B4D94B4}"/>
              </a:ext>
            </a:extLst>
          </p:cNvPr>
          <p:cNvSpPr>
            <a:spLocks noGrp="1"/>
          </p:cNvSpPr>
          <p:nvPr>
            <p:ph type="body" sz="quarter" idx="10"/>
          </p:nvPr>
        </p:nvSpPr>
        <p:spPr>
          <a:xfrm>
            <a:off x="711201" y="1163782"/>
            <a:ext cx="6535716" cy="1856509"/>
          </a:xfrm>
        </p:spPr>
        <p:txBody>
          <a:bodyPr/>
          <a:lstStyle/>
          <a:p>
            <a:r>
              <a:rPr lang="en-US" dirty="0"/>
              <a:t>La </a:t>
            </a:r>
            <a:r>
              <a:rPr lang="en-US" dirty="0" err="1"/>
              <a:t>ricerca</a:t>
            </a:r>
            <a:r>
              <a:rPr lang="en-US" dirty="0"/>
              <a:t> in </a:t>
            </a:r>
            <a:r>
              <a:rPr lang="en-US" dirty="0" err="1"/>
              <a:t>sala</a:t>
            </a:r>
            <a:r>
              <a:rPr lang="en-US" dirty="0"/>
              <a:t> </a:t>
            </a:r>
            <a:r>
              <a:rPr lang="en-US" dirty="0" err="1"/>
              <a:t>operatoria</a:t>
            </a:r>
            <a:endParaRPr lang="en-US" dirty="0"/>
          </a:p>
        </p:txBody>
      </p:sp>
      <p:sp>
        <p:nvSpPr>
          <p:cNvPr id="3" name="Text Placeholder 2">
            <a:extLst>
              <a:ext uri="{FF2B5EF4-FFF2-40B4-BE49-F238E27FC236}">
                <a16:creationId xmlns:a16="http://schemas.microsoft.com/office/drawing/2014/main" id="{CE01FA0C-D5D7-904E-B4FB-3D61215F9975}"/>
              </a:ext>
            </a:extLst>
          </p:cNvPr>
          <p:cNvSpPr>
            <a:spLocks noGrp="1"/>
          </p:cNvSpPr>
          <p:nvPr>
            <p:ph type="body" sz="quarter" idx="25"/>
          </p:nvPr>
        </p:nvSpPr>
        <p:spPr/>
        <p:txBody>
          <a:bodyPr>
            <a:normAutofit lnSpcReduction="10000"/>
          </a:bodyPr>
          <a:lstStyle/>
          <a:p>
            <a:r>
              <a:rPr lang="en-US" dirty="0"/>
              <a:t>Il </a:t>
            </a:r>
            <a:r>
              <a:rPr lang="en-US" dirty="0" err="1"/>
              <a:t>preparato</a:t>
            </a:r>
            <a:r>
              <a:rPr lang="en-US" dirty="0"/>
              <a:t> era largamente in </a:t>
            </a:r>
            <a:r>
              <a:rPr lang="en-US" dirty="0" err="1"/>
              <a:t>uso</a:t>
            </a:r>
            <a:r>
              <a:rPr lang="en-US" dirty="0"/>
              <a:t>, </a:t>
            </a:r>
            <a:r>
              <a:rPr lang="en-US" dirty="0" err="1"/>
              <a:t>anche</a:t>
            </a:r>
            <a:r>
              <a:rPr lang="en-US" dirty="0"/>
              <a:t> </a:t>
            </a:r>
            <a:r>
              <a:rPr lang="en-US" dirty="0" err="1"/>
              <a:t>grazie</a:t>
            </a:r>
            <a:r>
              <a:rPr lang="en-US" dirty="0"/>
              <a:t> al </a:t>
            </a:r>
            <a:r>
              <a:rPr lang="en-US" dirty="0" err="1"/>
              <a:t>fatto</a:t>
            </a:r>
            <a:r>
              <a:rPr lang="en-US" dirty="0"/>
              <a:t> </a:t>
            </a:r>
            <a:r>
              <a:rPr lang="en-US" dirty="0" err="1"/>
              <a:t>che</a:t>
            </a:r>
            <a:r>
              <a:rPr lang="en-US" dirty="0"/>
              <a:t> </a:t>
            </a:r>
            <a:r>
              <a:rPr lang="en-US" dirty="0" err="1"/>
              <a:t>nell’articolo</a:t>
            </a:r>
            <a:r>
              <a:rPr lang="en-US" dirty="0"/>
              <a:t> se ne </a:t>
            </a:r>
            <a:r>
              <a:rPr lang="en-US" dirty="0" err="1"/>
              <a:t>mostravano</a:t>
            </a:r>
            <a:r>
              <a:rPr lang="en-US" dirty="0"/>
              <a:t> </a:t>
            </a:r>
            <a:r>
              <a:rPr lang="en-US" dirty="0" err="1"/>
              <a:t>i</a:t>
            </a:r>
            <a:r>
              <a:rPr lang="en-US" dirty="0"/>
              <a:t> </a:t>
            </a:r>
            <a:r>
              <a:rPr lang="en-US" dirty="0" err="1"/>
              <a:t>vantaggi</a:t>
            </a:r>
            <a:r>
              <a:rPr lang="en-US" dirty="0"/>
              <a:t>. </a:t>
            </a:r>
          </a:p>
          <a:p>
            <a:r>
              <a:rPr lang="en-US" dirty="0" err="1"/>
              <a:t>Tuttavia</a:t>
            </a:r>
            <a:r>
              <a:rPr lang="en-US" dirty="0"/>
              <a:t> </a:t>
            </a:r>
            <a:r>
              <a:rPr lang="en-US" dirty="0" err="1"/>
              <a:t>numerosi</a:t>
            </a:r>
            <a:r>
              <a:rPr lang="en-US" dirty="0"/>
              <a:t> </a:t>
            </a:r>
            <a:r>
              <a:rPr lang="en-US" dirty="0" err="1"/>
              <a:t>studi</a:t>
            </a:r>
            <a:r>
              <a:rPr lang="en-US" dirty="0"/>
              <a:t> </a:t>
            </a:r>
            <a:r>
              <a:rPr lang="en-US" dirty="0" err="1"/>
              <a:t>dello</a:t>
            </a:r>
            <a:r>
              <a:rPr lang="en-US" dirty="0"/>
              <a:t> </a:t>
            </a:r>
            <a:r>
              <a:rPr lang="en-US" dirty="0" err="1"/>
              <a:t>stesso</a:t>
            </a:r>
            <a:r>
              <a:rPr lang="en-US" dirty="0"/>
              <a:t> </a:t>
            </a:r>
            <a:r>
              <a:rPr lang="en-US" dirty="0" err="1"/>
              <a:t>autore</a:t>
            </a:r>
            <a:r>
              <a:rPr lang="en-US" dirty="0"/>
              <a:t>, </a:t>
            </a:r>
            <a:r>
              <a:rPr lang="en-US" dirty="0" err="1"/>
              <a:t>compreso</a:t>
            </a:r>
            <a:r>
              <a:rPr lang="en-US" dirty="0"/>
              <a:t> </a:t>
            </a:r>
            <a:r>
              <a:rPr lang="en-US" dirty="0" err="1"/>
              <a:t>quello</a:t>
            </a:r>
            <a:r>
              <a:rPr lang="en-US" dirty="0"/>
              <a:t> </a:t>
            </a:r>
            <a:r>
              <a:rPr lang="en-US" dirty="0" err="1"/>
              <a:t>sul</a:t>
            </a:r>
            <a:r>
              <a:rPr lang="en-US" dirty="0"/>
              <a:t> </a:t>
            </a:r>
            <a:r>
              <a:rPr lang="en-US" dirty="0" err="1"/>
              <a:t>preparato</a:t>
            </a:r>
            <a:r>
              <a:rPr lang="en-US" dirty="0"/>
              <a:t> in </a:t>
            </a:r>
            <a:r>
              <a:rPr lang="en-US" dirty="0" err="1"/>
              <a:t>questione</a:t>
            </a:r>
            <a:r>
              <a:rPr lang="en-US" dirty="0"/>
              <a:t>, </a:t>
            </a:r>
            <a:r>
              <a:rPr lang="en-US" dirty="0" err="1"/>
              <a:t>sono</a:t>
            </a:r>
            <a:r>
              <a:rPr lang="en-US" dirty="0"/>
              <a:t> </a:t>
            </a:r>
            <a:r>
              <a:rPr lang="en-US" dirty="0" err="1"/>
              <a:t>stati</a:t>
            </a:r>
            <a:r>
              <a:rPr lang="en-US" dirty="0"/>
              <a:t> </a:t>
            </a:r>
            <a:r>
              <a:rPr lang="en-US" dirty="0" err="1"/>
              <a:t>ritirati</a:t>
            </a:r>
            <a:r>
              <a:rPr lang="en-US" dirty="0"/>
              <a:t> </a:t>
            </a:r>
            <a:r>
              <a:rPr lang="en-US" dirty="0" err="1"/>
              <a:t>perché</a:t>
            </a:r>
            <a:r>
              <a:rPr lang="en-US" dirty="0"/>
              <a:t> </a:t>
            </a:r>
            <a:r>
              <a:rPr lang="en-US" dirty="0" err="1"/>
              <a:t>basati</a:t>
            </a:r>
            <a:r>
              <a:rPr lang="en-US" dirty="0"/>
              <a:t> </a:t>
            </a:r>
            <a:r>
              <a:rPr lang="en-US" dirty="0" err="1"/>
              <a:t>su</a:t>
            </a:r>
            <a:r>
              <a:rPr lang="en-US" dirty="0"/>
              <a:t> </a:t>
            </a:r>
            <a:r>
              <a:rPr lang="en-US" dirty="0" err="1"/>
              <a:t>dati</a:t>
            </a:r>
            <a:r>
              <a:rPr lang="en-US" dirty="0"/>
              <a:t> “non </a:t>
            </a:r>
            <a:r>
              <a:rPr lang="en-US" dirty="0" err="1"/>
              <a:t>verificabili</a:t>
            </a:r>
            <a:r>
              <a:rPr lang="en-US" dirty="0"/>
              <a:t>”.</a:t>
            </a:r>
          </a:p>
        </p:txBody>
      </p:sp>
      <p:pic>
        <p:nvPicPr>
          <p:cNvPr id="7" name="Picture Placeholder 6">
            <a:extLst>
              <a:ext uri="{FF2B5EF4-FFF2-40B4-BE49-F238E27FC236}">
                <a16:creationId xmlns:a16="http://schemas.microsoft.com/office/drawing/2014/main" id="{FD014130-1935-2646-A292-3008C1082719}"/>
              </a:ext>
            </a:extLst>
          </p:cNvPr>
          <p:cNvPicPr>
            <a:picLocks noGrp="1"/>
          </p:cNvPicPr>
          <p:nvPr>
            <p:ph type="pic" sz="quarter" idx="26"/>
          </p:nvPr>
        </p:nvPicPr>
        <p:blipFill>
          <a:blip r:embed="rId3">
            <a:extLst>
              <a:ext uri="{28A0092B-C50C-407E-A947-70E740481C1C}">
                <a14:useLocalDpi xmlns:a14="http://schemas.microsoft.com/office/drawing/2010/main" val="0"/>
              </a:ext>
            </a:extLst>
          </a:blip>
          <a:stretch>
            <a:fillRect/>
          </a:stretch>
        </p:blipFill>
        <p:spPr>
          <a:xfrm>
            <a:off x="7420336" y="792164"/>
            <a:ext cx="7825884" cy="6858938"/>
          </a:xfrm>
        </p:spPr>
      </p:pic>
    </p:spTree>
    <p:extLst>
      <p:ext uri="{BB962C8B-B14F-4D97-AF65-F5344CB8AC3E}">
        <p14:creationId xmlns:p14="http://schemas.microsoft.com/office/powerpoint/2010/main" val="3634056274"/>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867128B-4836-7D43-8230-E98483BCA393}"/>
              </a:ext>
            </a:extLst>
          </p:cNvPr>
          <p:cNvSpPr>
            <a:spLocks noGrp="1"/>
          </p:cNvSpPr>
          <p:nvPr>
            <p:ph type="body" sz="quarter" idx="10"/>
          </p:nvPr>
        </p:nvSpPr>
        <p:spPr/>
        <p:txBody>
          <a:bodyPr/>
          <a:lstStyle/>
          <a:p>
            <a:r>
              <a:rPr lang="en-US" dirty="0" err="1"/>
              <a:t>Gli</a:t>
            </a:r>
            <a:r>
              <a:rPr lang="en-US" dirty="0"/>
              <a:t> </a:t>
            </a:r>
            <a:r>
              <a:rPr lang="en-US" dirty="0" err="1"/>
              <a:t>studi</a:t>
            </a:r>
            <a:r>
              <a:rPr lang="en-US" dirty="0"/>
              <a:t> di </a:t>
            </a:r>
          </a:p>
          <a:p>
            <a:r>
              <a:rPr lang="en-US" dirty="0" err="1"/>
              <a:t>psicologia</a:t>
            </a:r>
            <a:r>
              <a:rPr lang="en-US" dirty="0"/>
              <a:t> </a:t>
            </a:r>
            <a:r>
              <a:rPr lang="en-US" dirty="0" err="1"/>
              <a:t>sociale</a:t>
            </a:r>
            <a:endParaRPr lang="en-US" dirty="0"/>
          </a:p>
        </p:txBody>
      </p:sp>
      <p:sp>
        <p:nvSpPr>
          <p:cNvPr id="3" name="Text Placeholder 2">
            <a:extLst>
              <a:ext uri="{FF2B5EF4-FFF2-40B4-BE49-F238E27FC236}">
                <a16:creationId xmlns:a16="http://schemas.microsoft.com/office/drawing/2014/main" id="{C140AD3C-AD87-5F43-AD2D-84CFEB52466E}"/>
              </a:ext>
            </a:extLst>
          </p:cNvPr>
          <p:cNvSpPr>
            <a:spLocks noGrp="1"/>
          </p:cNvSpPr>
          <p:nvPr>
            <p:ph type="body" sz="quarter" idx="25"/>
          </p:nvPr>
        </p:nvSpPr>
        <p:spPr>
          <a:xfrm>
            <a:off x="723899" y="3357798"/>
            <a:ext cx="6126605" cy="4994038"/>
          </a:xfrm>
        </p:spPr>
        <p:txBody>
          <a:bodyPr>
            <a:normAutofit fontScale="70000" lnSpcReduction="20000"/>
          </a:bodyPr>
          <a:lstStyle/>
          <a:p>
            <a:r>
              <a:rPr lang="en-US" dirty="0"/>
              <a:t>58 </a:t>
            </a:r>
            <a:r>
              <a:rPr lang="en-US" dirty="0" err="1"/>
              <a:t>articoli</a:t>
            </a:r>
            <a:r>
              <a:rPr lang="en-US" dirty="0"/>
              <a:t> </a:t>
            </a:r>
            <a:r>
              <a:rPr lang="en-US" dirty="0" err="1"/>
              <a:t>pubblicati</a:t>
            </a:r>
            <a:r>
              <a:rPr lang="en-US" dirty="0"/>
              <a:t> da </a:t>
            </a:r>
            <a:r>
              <a:rPr lang="en-US" dirty="0" err="1"/>
              <a:t>Diederik</a:t>
            </a:r>
            <a:r>
              <a:rPr lang="en-US" dirty="0"/>
              <a:t> </a:t>
            </a:r>
            <a:r>
              <a:rPr lang="en-US" dirty="0" err="1"/>
              <a:t>Stapel</a:t>
            </a:r>
            <a:r>
              <a:rPr lang="en-US" dirty="0"/>
              <a:t> </a:t>
            </a:r>
            <a:r>
              <a:rPr lang="en-US" dirty="0" err="1"/>
              <a:t>sono</a:t>
            </a:r>
            <a:r>
              <a:rPr lang="en-US" dirty="0"/>
              <a:t> </a:t>
            </a:r>
            <a:r>
              <a:rPr lang="en-US" dirty="0" err="1"/>
              <a:t>stati</a:t>
            </a:r>
            <a:r>
              <a:rPr lang="en-US" dirty="0"/>
              <a:t> </a:t>
            </a:r>
            <a:r>
              <a:rPr lang="en-US" dirty="0" err="1"/>
              <a:t>ritirati</a:t>
            </a:r>
            <a:r>
              <a:rPr lang="en-US" dirty="0"/>
              <a:t> </a:t>
            </a:r>
            <a:r>
              <a:rPr lang="en-US" dirty="0" err="1"/>
              <a:t>perché</a:t>
            </a:r>
            <a:r>
              <a:rPr lang="en-US" dirty="0"/>
              <a:t> </a:t>
            </a:r>
            <a:r>
              <a:rPr lang="en-US" dirty="0" err="1"/>
              <a:t>erano</a:t>
            </a:r>
            <a:r>
              <a:rPr lang="en-US" dirty="0"/>
              <a:t> </a:t>
            </a:r>
            <a:r>
              <a:rPr lang="en-US" dirty="0" err="1"/>
              <a:t>basati</a:t>
            </a:r>
            <a:r>
              <a:rPr lang="en-US" dirty="0"/>
              <a:t> </a:t>
            </a:r>
            <a:r>
              <a:rPr lang="en-US" dirty="0" err="1"/>
              <a:t>su</a:t>
            </a:r>
            <a:r>
              <a:rPr lang="en-US" dirty="0"/>
              <a:t> dati </a:t>
            </a:r>
            <a:r>
              <a:rPr lang="en-US" dirty="0" err="1"/>
              <a:t>inventati</a:t>
            </a:r>
            <a:r>
              <a:rPr lang="en-US" dirty="0"/>
              <a:t>. I </a:t>
            </a:r>
            <a:r>
              <a:rPr lang="en-US" dirty="0" err="1"/>
              <a:t>suoi</a:t>
            </a:r>
            <a:r>
              <a:rPr lang="en-US" dirty="0"/>
              <a:t> paper </a:t>
            </a:r>
            <a:r>
              <a:rPr lang="en-US" dirty="0" err="1"/>
              <a:t>erano</a:t>
            </a:r>
            <a:r>
              <a:rPr lang="en-US" dirty="0"/>
              <a:t> </a:t>
            </a:r>
            <a:r>
              <a:rPr lang="en-US" dirty="0" err="1"/>
              <a:t>stati</a:t>
            </a:r>
            <a:r>
              <a:rPr lang="en-US" dirty="0"/>
              <a:t> </a:t>
            </a:r>
            <a:r>
              <a:rPr lang="en-US" dirty="0" err="1"/>
              <a:t>pubblicati</a:t>
            </a:r>
            <a:r>
              <a:rPr lang="en-US" dirty="0"/>
              <a:t> da </a:t>
            </a:r>
            <a:r>
              <a:rPr lang="en-US" dirty="0" err="1"/>
              <a:t>riviste</a:t>
            </a:r>
            <a:r>
              <a:rPr lang="en-US" dirty="0"/>
              <a:t> </a:t>
            </a:r>
            <a:r>
              <a:rPr lang="en-US" dirty="0" err="1"/>
              <a:t>scientifiche</a:t>
            </a:r>
            <a:r>
              <a:rPr lang="en-US" dirty="0"/>
              <a:t> considerate </a:t>
            </a:r>
            <a:r>
              <a:rPr lang="en-US" dirty="0" err="1"/>
              <a:t>prestigiose</a:t>
            </a:r>
            <a:r>
              <a:rPr lang="en-US" dirty="0"/>
              <a:t>. </a:t>
            </a:r>
          </a:p>
          <a:p>
            <a:r>
              <a:rPr lang="en-US" dirty="0"/>
              <a:t>In </a:t>
            </a:r>
            <a:r>
              <a:rPr lang="en-US" dirty="0" err="1"/>
              <a:t>seguito</a:t>
            </a:r>
            <a:r>
              <a:rPr lang="en-US" dirty="0"/>
              <a:t> </a:t>
            </a:r>
            <a:r>
              <a:rPr lang="en-US" dirty="0" err="1"/>
              <a:t>alle</a:t>
            </a:r>
            <a:r>
              <a:rPr lang="en-US" dirty="0"/>
              <a:t> </a:t>
            </a:r>
            <a:r>
              <a:rPr lang="en-US" dirty="0" err="1"/>
              <a:t>segnalazioni</a:t>
            </a:r>
            <a:r>
              <a:rPr lang="en-US" dirty="0"/>
              <a:t> di </a:t>
            </a:r>
            <a:r>
              <a:rPr lang="en-US" dirty="0" err="1"/>
              <a:t>tre</a:t>
            </a:r>
            <a:r>
              <a:rPr lang="en-US" dirty="0"/>
              <a:t> </a:t>
            </a:r>
            <a:r>
              <a:rPr lang="en-US" dirty="0" err="1"/>
              <a:t>studenti</a:t>
            </a:r>
            <a:r>
              <a:rPr lang="en-US" dirty="0"/>
              <a:t> di </a:t>
            </a:r>
            <a:r>
              <a:rPr lang="en-US" dirty="0" err="1"/>
              <a:t>dottorato</a:t>
            </a:r>
            <a:r>
              <a:rPr lang="en-US" dirty="0"/>
              <a:t>, </a:t>
            </a:r>
            <a:r>
              <a:rPr lang="en-US" dirty="0" err="1"/>
              <a:t>l’università</a:t>
            </a:r>
            <a:r>
              <a:rPr lang="en-US" dirty="0"/>
              <a:t> </a:t>
            </a:r>
            <a:r>
              <a:rPr lang="en-US" dirty="0" err="1"/>
              <a:t>olandese</a:t>
            </a:r>
            <a:r>
              <a:rPr lang="en-US" dirty="0"/>
              <a:t> per cui </a:t>
            </a:r>
            <a:r>
              <a:rPr lang="en-US" dirty="0" err="1"/>
              <a:t>lavorava</a:t>
            </a:r>
            <a:r>
              <a:rPr lang="en-US" dirty="0"/>
              <a:t> </a:t>
            </a:r>
            <a:r>
              <a:rPr lang="en-US" dirty="0" err="1"/>
              <a:t>aveva</a:t>
            </a:r>
            <a:r>
              <a:rPr lang="en-US" dirty="0"/>
              <a:t> </a:t>
            </a:r>
            <a:r>
              <a:rPr lang="en-US" dirty="0" err="1"/>
              <a:t>avviato</a:t>
            </a:r>
            <a:r>
              <a:rPr lang="en-US" dirty="0"/>
              <a:t> </a:t>
            </a:r>
            <a:r>
              <a:rPr lang="en-US" dirty="0" err="1"/>
              <a:t>un’indagine</a:t>
            </a:r>
            <a:r>
              <a:rPr lang="en-US" dirty="0"/>
              <a:t>. </a:t>
            </a:r>
            <a:r>
              <a:rPr lang="en-US" dirty="0" err="1"/>
              <a:t>Stapel</a:t>
            </a:r>
            <a:r>
              <a:rPr lang="en-US" dirty="0"/>
              <a:t> ha poi </a:t>
            </a:r>
            <a:r>
              <a:rPr lang="en-US" dirty="0" err="1"/>
              <a:t>ammesso</a:t>
            </a:r>
            <a:r>
              <a:rPr lang="en-US" dirty="0"/>
              <a:t> di  aver </a:t>
            </a:r>
            <a:r>
              <a:rPr lang="en-US" dirty="0" err="1"/>
              <a:t>fabbricato</a:t>
            </a:r>
            <a:r>
              <a:rPr lang="en-US" dirty="0"/>
              <a:t>  </a:t>
            </a:r>
            <a:r>
              <a:rPr lang="en-US" dirty="0" err="1"/>
              <a:t>i</a:t>
            </a:r>
            <a:r>
              <a:rPr lang="en-US" dirty="0"/>
              <a:t> dati in </a:t>
            </a:r>
            <a:r>
              <a:rPr lang="en-US" dirty="0" err="1"/>
              <a:t>numerose</a:t>
            </a:r>
            <a:r>
              <a:rPr lang="en-US" dirty="0"/>
              <a:t> </a:t>
            </a:r>
            <a:r>
              <a:rPr lang="en-US" dirty="0" err="1"/>
              <a:t>occasioni</a:t>
            </a:r>
            <a:r>
              <a:rPr lang="en-US" dirty="0"/>
              <a:t>.</a:t>
            </a:r>
          </a:p>
          <a:p>
            <a:r>
              <a:rPr lang="en-US" dirty="0"/>
              <a:t>Se </a:t>
            </a:r>
            <a:r>
              <a:rPr lang="en-US" dirty="0" err="1"/>
              <a:t>avesse</a:t>
            </a:r>
            <a:r>
              <a:rPr lang="en-US" dirty="0"/>
              <a:t> </a:t>
            </a:r>
            <a:r>
              <a:rPr lang="en-US" dirty="0" err="1"/>
              <a:t>condiviso</a:t>
            </a:r>
            <a:r>
              <a:rPr lang="en-US" dirty="0"/>
              <a:t> prima </a:t>
            </a:r>
            <a:r>
              <a:rPr lang="en-US" dirty="0" err="1"/>
              <a:t>i</a:t>
            </a:r>
            <a:r>
              <a:rPr lang="en-US" dirty="0"/>
              <a:t> </a:t>
            </a:r>
            <a:r>
              <a:rPr lang="en-US" dirty="0" err="1"/>
              <a:t>suoi</a:t>
            </a:r>
            <a:r>
              <a:rPr lang="en-US" dirty="0"/>
              <a:t> dati </a:t>
            </a:r>
            <a:r>
              <a:rPr lang="en-US" dirty="0" err="1"/>
              <a:t>probabilmente</a:t>
            </a:r>
            <a:r>
              <a:rPr lang="en-US" dirty="0"/>
              <a:t> non </a:t>
            </a:r>
            <a:r>
              <a:rPr lang="en-US" dirty="0" err="1"/>
              <a:t>sarebbe</a:t>
            </a:r>
            <a:r>
              <a:rPr lang="en-US" dirty="0"/>
              <a:t> </a:t>
            </a:r>
            <a:r>
              <a:rPr lang="en-US" dirty="0" err="1"/>
              <a:t>riuscito</a:t>
            </a:r>
            <a:r>
              <a:rPr lang="en-US" dirty="0"/>
              <a:t> a </a:t>
            </a:r>
            <a:r>
              <a:rPr lang="en-US" dirty="0" err="1"/>
              <a:t>fabbricare</a:t>
            </a:r>
            <a:r>
              <a:rPr lang="en-US" dirty="0"/>
              <a:t> </a:t>
            </a:r>
            <a:r>
              <a:rPr lang="en-US" dirty="0" err="1"/>
              <a:t>falsi</a:t>
            </a:r>
            <a:r>
              <a:rPr lang="en-US" dirty="0"/>
              <a:t> </a:t>
            </a:r>
            <a:r>
              <a:rPr lang="en-US" dirty="0" err="1"/>
              <a:t>così</a:t>
            </a:r>
            <a:r>
              <a:rPr lang="en-US" dirty="0"/>
              <a:t> a </a:t>
            </a:r>
            <a:r>
              <a:rPr lang="en-US" dirty="0" err="1"/>
              <a:t>lungo</a:t>
            </a:r>
            <a:r>
              <a:rPr lang="en-US" dirty="0"/>
              <a:t>.</a:t>
            </a:r>
          </a:p>
          <a:p>
            <a:r>
              <a:rPr lang="en-US" dirty="0">
                <a:hlinkClick r:id="rId3"/>
              </a:rPr>
              <a:t>http://www.insidehighered.com/news/2011/11/28/scholars-analyze-case-massive-research-fraud</a:t>
            </a:r>
            <a:r>
              <a:rPr lang="en-US" dirty="0"/>
              <a:t>  </a:t>
            </a:r>
          </a:p>
        </p:txBody>
      </p:sp>
      <p:pic>
        <p:nvPicPr>
          <p:cNvPr id="15" name="Picture Placeholder 14">
            <a:extLst>
              <a:ext uri="{FF2B5EF4-FFF2-40B4-BE49-F238E27FC236}">
                <a16:creationId xmlns:a16="http://schemas.microsoft.com/office/drawing/2014/main" id="{A39A6B2B-E46A-A242-BD41-62010C7822A5}"/>
              </a:ext>
            </a:extLst>
          </p:cNvPr>
          <p:cNvPicPr>
            <a:picLocks noGrp="1" noChangeAspect="1"/>
          </p:cNvPicPr>
          <p:nvPr>
            <p:ph type="pic" sz="quarter" idx="26"/>
          </p:nvPr>
        </p:nvPicPr>
        <p:blipFill>
          <a:blip r:embed="rId4">
            <a:extLst>
              <a:ext uri="{28A0092B-C50C-407E-A947-70E740481C1C}">
                <a14:useLocalDpi xmlns:a14="http://schemas.microsoft.com/office/drawing/2010/main" val="0"/>
              </a:ext>
            </a:extLst>
          </a:blip>
          <a:stretch>
            <a:fillRect/>
          </a:stretch>
        </p:blipFill>
        <p:spPr>
          <a:xfrm>
            <a:off x="7718159" y="792164"/>
            <a:ext cx="7472078" cy="7250824"/>
          </a:xfrm>
        </p:spPr>
      </p:pic>
    </p:spTree>
    <p:extLst>
      <p:ext uri="{BB962C8B-B14F-4D97-AF65-F5344CB8AC3E}">
        <p14:creationId xmlns:p14="http://schemas.microsoft.com/office/powerpoint/2010/main" val="2240652292"/>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E5E4D19A-8D45-FB4B-B033-306816FF23CC}"/>
              </a:ext>
            </a:extLst>
          </p:cNvPr>
          <p:cNvPicPr>
            <a:picLocks noGrp="1"/>
          </p:cNvPicPr>
          <p:nvPr>
            <p:ph type="pic" sz="quarter" idx="26"/>
          </p:nvPr>
        </p:nvPicPr>
        <p:blipFill>
          <a:blip r:embed="rId3">
            <a:extLst>
              <a:ext uri="{28A0092B-C50C-407E-A947-70E740481C1C}">
                <a14:useLocalDpi xmlns:a14="http://schemas.microsoft.com/office/drawing/2010/main" val="0"/>
              </a:ext>
            </a:extLst>
          </a:blip>
          <a:stretch>
            <a:fillRect/>
          </a:stretch>
        </p:blipFill>
        <p:spPr>
          <a:xfrm>
            <a:off x="2183363" y="462802"/>
            <a:ext cx="12614987" cy="7150975"/>
          </a:xfrm>
        </p:spPr>
      </p:pic>
    </p:spTree>
    <p:extLst>
      <p:ext uri="{BB962C8B-B14F-4D97-AF65-F5344CB8AC3E}">
        <p14:creationId xmlns:p14="http://schemas.microsoft.com/office/powerpoint/2010/main" val="161859409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9CBBDBC5-2FF9-684D-B9A7-F6BE201EF1F3}"/>
              </a:ext>
            </a:extLst>
          </p:cNvPr>
          <p:cNvSpPr>
            <a:spLocks noGrp="1"/>
          </p:cNvSpPr>
          <p:nvPr>
            <p:ph type="body" sz="quarter" idx="10"/>
          </p:nvPr>
        </p:nvSpPr>
        <p:spPr/>
        <p:txBody>
          <a:bodyPr/>
          <a:lstStyle/>
          <a:p>
            <a:r>
              <a:rPr lang="it-IT" dirty="0"/>
              <a:t>I precedenti di OS</a:t>
            </a:r>
          </a:p>
        </p:txBody>
      </p:sp>
    </p:spTree>
    <p:extLst>
      <p:ext uri="{BB962C8B-B14F-4D97-AF65-F5344CB8AC3E}">
        <p14:creationId xmlns:p14="http://schemas.microsoft.com/office/powerpoint/2010/main" val="2640490733"/>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4187ECB-4CAE-7849-B514-1FC5943CA295}"/>
              </a:ext>
            </a:extLst>
          </p:cNvPr>
          <p:cNvSpPr>
            <a:spLocks noGrp="1"/>
          </p:cNvSpPr>
          <p:nvPr>
            <p:ph type="body" sz="quarter" idx="10"/>
          </p:nvPr>
        </p:nvSpPr>
        <p:spPr/>
        <p:txBody>
          <a:bodyPr>
            <a:normAutofit fontScale="92500"/>
          </a:bodyPr>
          <a:lstStyle/>
          <a:p>
            <a:r>
              <a:rPr lang="it-IT" dirty="0"/>
              <a:t>Ilaria Capua e l’accesso aperto ai dati dell’Influenza aviaria</a:t>
            </a:r>
          </a:p>
        </p:txBody>
      </p:sp>
      <p:sp>
        <p:nvSpPr>
          <p:cNvPr id="4" name="Segnaposto testo 3">
            <a:extLst>
              <a:ext uri="{FF2B5EF4-FFF2-40B4-BE49-F238E27FC236}">
                <a16:creationId xmlns:a16="http://schemas.microsoft.com/office/drawing/2014/main" id="{31E0E358-C87D-C743-B496-FDB15E636AC8}"/>
              </a:ext>
            </a:extLst>
          </p:cNvPr>
          <p:cNvSpPr>
            <a:spLocks noGrp="1"/>
          </p:cNvSpPr>
          <p:nvPr>
            <p:ph type="body" sz="quarter" idx="25"/>
          </p:nvPr>
        </p:nvSpPr>
        <p:spPr/>
        <p:txBody>
          <a:bodyPr/>
          <a:lstStyle/>
          <a:p>
            <a:r>
              <a:rPr lang="it-IT" dirty="0"/>
              <a:t>Nel 2006 la Prof. Ilaria Capua e altri ricercatori chiesero alla comunità scientifica di condividere in accesso aperto i dati dell’influenza aviaria per poter meglio combattere e studiare il nuovo virus</a:t>
            </a:r>
          </a:p>
        </p:txBody>
      </p:sp>
      <p:sp>
        <p:nvSpPr>
          <p:cNvPr id="6" name="Segnaposto piè di pagina 5">
            <a:extLst>
              <a:ext uri="{FF2B5EF4-FFF2-40B4-BE49-F238E27FC236}">
                <a16:creationId xmlns:a16="http://schemas.microsoft.com/office/drawing/2014/main" id="{05E5D773-7814-BE4B-AD5A-7C360E2791A6}"/>
              </a:ext>
            </a:extLst>
          </p:cNvPr>
          <p:cNvSpPr>
            <a:spLocks noGrp="1"/>
          </p:cNvSpPr>
          <p:nvPr>
            <p:ph type="ftr" sz="quarter" idx="18"/>
          </p:nvPr>
        </p:nvSpPr>
        <p:spPr/>
        <p:txBody>
          <a:bodyPr>
            <a:normAutofit fontScale="92500" lnSpcReduction="10000"/>
          </a:bodyPr>
          <a:lstStyle/>
          <a:p>
            <a:r>
              <a:rPr lang="it-IT" dirty="0" err="1"/>
              <a:t>Bogner</a:t>
            </a:r>
            <a:r>
              <a:rPr lang="it-IT" dirty="0"/>
              <a:t>, P., Capua, I., </a:t>
            </a:r>
            <a:r>
              <a:rPr lang="it-IT" dirty="0" err="1"/>
              <a:t>Lipman</a:t>
            </a:r>
            <a:r>
              <a:rPr lang="it-IT" dirty="0"/>
              <a:t>, D. </a:t>
            </a:r>
            <a:r>
              <a:rPr lang="it-IT" i="1" dirty="0"/>
              <a:t>et al.</a:t>
            </a:r>
            <a:r>
              <a:rPr lang="it-IT" dirty="0"/>
              <a:t> A global </a:t>
            </a:r>
            <a:r>
              <a:rPr lang="it-IT" dirty="0" err="1"/>
              <a:t>initiative</a:t>
            </a:r>
            <a:r>
              <a:rPr lang="it-IT" dirty="0"/>
              <a:t> on </a:t>
            </a:r>
            <a:r>
              <a:rPr lang="it-IT" dirty="0" err="1"/>
              <a:t>sharing</a:t>
            </a:r>
            <a:r>
              <a:rPr lang="it-IT" dirty="0"/>
              <a:t> </a:t>
            </a:r>
            <a:r>
              <a:rPr lang="it-IT" dirty="0" err="1"/>
              <a:t>avian</a:t>
            </a:r>
            <a:r>
              <a:rPr lang="it-IT" dirty="0"/>
              <a:t> </a:t>
            </a:r>
            <a:r>
              <a:rPr lang="it-IT" dirty="0" err="1"/>
              <a:t>flu</a:t>
            </a:r>
            <a:r>
              <a:rPr lang="it-IT" dirty="0"/>
              <a:t> data. </a:t>
            </a:r>
            <a:r>
              <a:rPr lang="it-IT" i="1" dirty="0"/>
              <a:t>Nature</a:t>
            </a:r>
            <a:r>
              <a:rPr lang="it-IT" dirty="0"/>
              <a:t> </a:t>
            </a:r>
            <a:r>
              <a:rPr lang="it-IT" b="1" dirty="0"/>
              <a:t>442, </a:t>
            </a:r>
            <a:r>
              <a:rPr lang="it-IT" dirty="0"/>
              <a:t>981 (2006). </a:t>
            </a:r>
            <a:r>
              <a:rPr lang="it-IT" dirty="0">
                <a:hlinkClick r:id="rId2"/>
              </a:rPr>
              <a:t>https://doi.org/10.1038/442981a</a:t>
            </a:r>
            <a:r>
              <a:rPr lang="it-IT" dirty="0"/>
              <a:t> </a:t>
            </a:r>
            <a:endParaRPr lang="en-US" dirty="0"/>
          </a:p>
        </p:txBody>
      </p:sp>
      <p:pic>
        <p:nvPicPr>
          <p:cNvPr id="13" name="Immagine 12">
            <a:extLst>
              <a:ext uri="{FF2B5EF4-FFF2-40B4-BE49-F238E27FC236}">
                <a16:creationId xmlns:a16="http://schemas.microsoft.com/office/drawing/2014/main" id="{C42DC422-9D41-7843-BE3C-7BB4EF2A5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5980" y="2694899"/>
            <a:ext cx="8369300" cy="5384800"/>
          </a:xfrm>
          <a:prstGeom prst="rect">
            <a:avLst/>
          </a:prstGeom>
        </p:spPr>
      </p:pic>
      <p:pic>
        <p:nvPicPr>
          <p:cNvPr id="15" name="Immagine 14">
            <a:extLst>
              <a:ext uri="{FF2B5EF4-FFF2-40B4-BE49-F238E27FC236}">
                <a16:creationId xmlns:a16="http://schemas.microsoft.com/office/drawing/2014/main" id="{6B357D90-C95F-E04B-9846-878168B2D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02836" y="372453"/>
            <a:ext cx="2725135" cy="3765641"/>
          </a:xfrm>
          <a:prstGeom prst="rect">
            <a:avLst/>
          </a:prstGeom>
        </p:spPr>
      </p:pic>
    </p:spTree>
    <p:extLst>
      <p:ext uri="{BB962C8B-B14F-4D97-AF65-F5344CB8AC3E}">
        <p14:creationId xmlns:p14="http://schemas.microsoft.com/office/powerpoint/2010/main" val="1107617903"/>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3602A7-9714-F541-92E0-7C60747E44E8}"/>
              </a:ext>
            </a:extLst>
          </p:cNvPr>
          <p:cNvSpPr>
            <a:spLocks noGrp="1"/>
          </p:cNvSpPr>
          <p:nvPr>
            <p:ph type="body" sz="quarter" idx="10"/>
          </p:nvPr>
        </p:nvSpPr>
        <p:spPr/>
        <p:txBody>
          <a:bodyPr/>
          <a:lstStyle/>
          <a:p>
            <a:r>
              <a:rPr lang="en-US" dirty="0"/>
              <a:t>Open Zika</a:t>
            </a:r>
          </a:p>
        </p:txBody>
      </p:sp>
      <p:pic>
        <p:nvPicPr>
          <p:cNvPr id="8" name="Picture Placeholder 7">
            <a:extLst>
              <a:ext uri="{FF2B5EF4-FFF2-40B4-BE49-F238E27FC236}">
                <a16:creationId xmlns:a16="http://schemas.microsoft.com/office/drawing/2014/main" id="{281CD265-DFDD-2A4A-9D02-4BB8A8889BCE}"/>
              </a:ext>
            </a:extLst>
          </p:cNvPr>
          <p:cNvPicPr>
            <a:picLocks noGrp="1" noChangeAspect="1"/>
          </p:cNvPicPr>
          <p:nvPr>
            <p:ph type="pic" sz="quarter" idx="26"/>
          </p:nvPr>
        </p:nvPicPr>
        <p:blipFill>
          <a:blip r:embed="rId2">
            <a:extLst>
              <a:ext uri="{28A0092B-C50C-407E-A947-70E740481C1C}">
                <a14:useLocalDpi xmlns:a14="http://schemas.microsoft.com/office/drawing/2010/main" val="0"/>
              </a:ext>
            </a:extLst>
          </a:blip>
          <a:srcRect t="9084" b="9084"/>
          <a:stretch>
            <a:fillRect/>
          </a:stretch>
        </p:blipFill>
        <p:spPr/>
      </p:pic>
      <p:sp>
        <p:nvSpPr>
          <p:cNvPr id="6" name="Text Placeholder 1">
            <a:extLst>
              <a:ext uri="{FF2B5EF4-FFF2-40B4-BE49-F238E27FC236}">
                <a16:creationId xmlns:a16="http://schemas.microsoft.com/office/drawing/2014/main" id="{1BA8E4DB-E391-0D4C-9583-CA821443A60F}"/>
              </a:ext>
            </a:extLst>
          </p:cNvPr>
          <p:cNvSpPr>
            <a:spLocks noGrp="1"/>
          </p:cNvSpPr>
          <p:nvPr>
            <p:ph type="body" sz="quarter" idx="25"/>
          </p:nvPr>
        </p:nvSpPr>
        <p:spPr/>
        <p:txBody>
          <a:bodyPr/>
          <a:lstStyle/>
          <a:p>
            <a:r>
              <a:rPr lang="en-US" dirty="0"/>
              <a:t>Il </a:t>
            </a:r>
            <a:r>
              <a:rPr lang="en-US" dirty="0" err="1"/>
              <a:t>progetto</a:t>
            </a:r>
            <a:r>
              <a:rPr lang="en-US" dirty="0"/>
              <a:t> </a:t>
            </a:r>
            <a:r>
              <a:rPr lang="en-US" dirty="0" err="1"/>
              <a:t>collaborativo</a:t>
            </a:r>
            <a:r>
              <a:rPr lang="en-US" dirty="0"/>
              <a:t> e </a:t>
            </a:r>
            <a:r>
              <a:rPr lang="en-US" dirty="0" err="1"/>
              <a:t>basato</a:t>
            </a:r>
            <a:r>
              <a:rPr lang="en-US" dirty="0"/>
              <a:t> sui </a:t>
            </a:r>
            <a:r>
              <a:rPr lang="en-US" dirty="0" err="1"/>
              <a:t>principi</a:t>
            </a:r>
            <a:r>
              <a:rPr lang="en-US" dirty="0"/>
              <a:t> </a:t>
            </a:r>
            <a:r>
              <a:rPr lang="en-US" dirty="0" err="1"/>
              <a:t>dell’Open</a:t>
            </a:r>
            <a:r>
              <a:rPr lang="en-US" dirty="0"/>
              <a:t> Science </a:t>
            </a:r>
            <a:r>
              <a:rPr lang="en-US" dirty="0" err="1"/>
              <a:t>sul</a:t>
            </a:r>
            <a:r>
              <a:rPr lang="en-US" dirty="0"/>
              <a:t> virus Zika: </a:t>
            </a:r>
          </a:p>
          <a:p>
            <a:r>
              <a:rPr lang="en-US" dirty="0">
                <a:hlinkClick r:id="rId3"/>
              </a:rPr>
              <a:t>http://openzika.ufg.br/</a:t>
            </a:r>
            <a:endParaRPr lang="en-US" dirty="0"/>
          </a:p>
        </p:txBody>
      </p:sp>
    </p:spTree>
    <p:extLst>
      <p:ext uri="{BB962C8B-B14F-4D97-AF65-F5344CB8AC3E}">
        <p14:creationId xmlns:p14="http://schemas.microsoft.com/office/powerpoint/2010/main" val="17432668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3931887-4788-524B-9F5A-5CC9C742A357}"/>
              </a:ext>
            </a:extLst>
          </p:cNvPr>
          <p:cNvSpPr>
            <a:spLocks noGrp="1"/>
          </p:cNvSpPr>
          <p:nvPr>
            <p:ph type="body" sz="quarter" idx="11"/>
          </p:nvPr>
        </p:nvSpPr>
        <p:spPr>
          <a:xfrm>
            <a:off x="723899" y="1484025"/>
            <a:ext cx="7778075" cy="6112925"/>
          </a:xfrm>
        </p:spPr>
        <p:txBody>
          <a:bodyPr/>
          <a:lstStyle/>
          <a:p>
            <a:r>
              <a:rPr lang="en-US" b="0" dirty="0" err="1"/>
              <a:t>Processo</a:t>
            </a:r>
            <a:r>
              <a:rPr lang="en-US" b="0" dirty="0"/>
              <a:t> di </a:t>
            </a:r>
            <a:r>
              <a:rPr lang="en-US" b="0" dirty="0" err="1"/>
              <a:t>revisione</a:t>
            </a:r>
            <a:r>
              <a:rPr lang="en-US" b="0" dirty="0"/>
              <a:t> e </a:t>
            </a:r>
            <a:r>
              <a:rPr lang="en-US" b="0" dirty="0" err="1"/>
              <a:t>pubblicazione</a:t>
            </a:r>
            <a:r>
              <a:rPr lang="en-US" b="0" dirty="0"/>
              <a:t> </a:t>
            </a:r>
            <a:r>
              <a:rPr lang="en-US" b="0" dirty="0" err="1"/>
              <a:t>velocizzato</a:t>
            </a:r>
            <a:endParaRPr lang="en-US" b="0" dirty="0"/>
          </a:p>
          <a:p>
            <a:pPr marL="0" indent="0">
              <a:buNone/>
            </a:pPr>
            <a:br>
              <a:rPr lang="en-US" b="0" dirty="0"/>
            </a:br>
            <a:r>
              <a:rPr lang="en-US" b="0" i="1" dirty="0"/>
              <a:t>“Rapid review risks errors, but being too slow with information sharing is a bigger risk”</a:t>
            </a:r>
          </a:p>
          <a:p>
            <a:endParaRPr lang="en-US" dirty="0"/>
          </a:p>
        </p:txBody>
      </p:sp>
      <p:sp>
        <p:nvSpPr>
          <p:cNvPr id="3" name="Text Placeholder 2">
            <a:extLst>
              <a:ext uri="{FF2B5EF4-FFF2-40B4-BE49-F238E27FC236}">
                <a16:creationId xmlns:a16="http://schemas.microsoft.com/office/drawing/2014/main" id="{D0FB0F26-54A5-5B4E-94D8-CA23D644F9C0}"/>
              </a:ext>
            </a:extLst>
          </p:cNvPr>
          <p:cNvSpPr>
            <a:spLocks noGrp="1"/>
          </p:cNvSpPr>
          <p:nvPr>
            <p:ph type="body" sz="quarter" idx="21"/>
          </p:nvPr>
        </p:nvSpPr>
        <p:spPr/>
        <p:txBody>
          <a:bodyPr/>
          <a:lstStyle/>
          <a:p>
            <a:r>
              <a:rPr lang="en-US" dirty="0" err="1"/>
              <a:t>L’open</a:t>
            </a:r>
            <a:r>
              <a:rPr lang="en-US" dirty="0"/>
              <a:t> science </a:t>
            </a:r>
            <a:r>
              <a:rPr lang="en-US" dirty="0" err="1"/>
              <a:t>contro</a:t>
            </a:r>
            <a:r>
              <a:rPr lang="en-US" dirty="0"/>
              <a:t> </a:t>
            </a:r>
            <a:r>
              <a:rPr lang="en-US" dirty="0" err="1"/>
              <a:t>il</a:t>
            </a:r>
            <a:r>
              <a:rPr lang="en-US" dirty="0"/>
              <a:t> Covid-19</a:t>
            </a:r>
          </a:p>
        </p:txBody>
      </p:sp>
      <p:sp>
        <p:nvSpPr>
          <p:cNvPr id="4" name="Footer Placeholder 3">
            <a:extLst>
              <a:ext uri="{FF2B5EF4-FFF2-40B4-BE49-F238E27FC236}">
                <a16:creationId xmlns:a16="http://schemas.microsoft.com/office/drawing/2014/main" id="{A9B25C60-BBD7-2047-9DB2-A53A6B3A9273}"/>
              </a:ext>
            </a:extLst>
          </p:cNvPr>
          <p:cNvSpPr>
            <a:spLocks noGrp="1"/>
          </p:cNvSpPr>
          <p:nvPr>
            <p:ph type="ftr" sz="quarter" idx="18"/>
          </p:nvPr>
        </p:nvSpPr>
        <p:spPr>
          <a:xfrm>
            <a:off x="7246916" y="7596951"/>
            <a:ext cx="8290521" cy="585819"/>
          </a:xfrm>
        </p:spPr>
        <p:txBody>
          <a:bodyPr>
            <a:normAutofit fontScale="62500" lnSpcReduction="20000"/>
          </a:bodyPr>
          <a:lstStyle/>
          <a:p>
            <a:pPr algn="l"/>
            <a:r>
              <a:rPr lang="en-US" sz="3200" dirty="0">
                <a:hlinkClick r:id="rId2"/>
              </a:rPr>
              <a:t>https://www.researchprofessionalnews.com/rr-news-australia-industry-2020-4-medical-journal-fast-tracks-free-publication-of-covid-19-research/</a:t>
            </a:r>
            <a:endParaRPr lang="en-US" sz="3200" spc="-80" dirty="0">
              <a:solidFill>
                <a:srgbClr val="000000"/>
              </a:solidFill>
              <a:latin typeface="Helvetica" charset="0"/>
            </a:endParaRPr>
          </a:p>
        </p:txBody>
      </p:sp>
      <p:pic>
        <p:nvPicPr>
          <p:cNvPr id="6" name="Picture 5">
            <a:extLst>
              <a:ext uri="{FF2B5EF4-FFF2-40B4-BE49-F238E27FC236}">
                <a16:creationId xmlns:a16="http://schemas.microsoft.com/office/drawing/2014/main" id="{2838F26F-B34A-2A44-9C74-C7821C4DF9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7416" y="1314319"/>
            <a:ext cx="7179014" cy="5892800"/>
          </a:xfrm>
          <a:prstGeom prst="rect">
            <a:avLst/>
          </a:prstGeom>
        </p:spPr>
      </p:pic>
    </p:spTree>
    <p:extLst>
      <p:ext uri="{BB962C8B-B14F-4D97-AF65-F5344CB8AC3E}">
        <p14:creationId xmlns:p14="http://schemas.microsoft.com/office/powerpoint/2010/main" val="423512960"/>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09B3A1-380E-514F-B596-21C7547ACC9B}"/>
              </a:ext>
            </a:extLst>
          </p:cNvPr>
          <p:cNvSpPr>
            <a:spLocks noGrp="1"/>
          </p:cNvSpPr>
          <p:nvPr>
            <p:ph type="body" sz="quarter" idx="10"/>
          </p:nvPr>
        </p:nvSpPr>
        <p:spPr>
          <a:xfrm>
            <a:off x="711201" y="792164"/>
            <a:ext cx="6535716" cy="2565634"/>
          </a:xfrm>
        </p:spPr>
        <p:txBody>
          <a:bodyPr/>
          <a:lstStyle/>
          <a:p>
            <a:r>
              <a:rPr lang="en-US" dirty="0" err="1"/>
              <a:t>Hanny’s</a:t>
            </a:r>
            <a:r>
              <a:rPr lang="en-US" dirty="0"/>
              <a:t> </a:t>
            </a:r>
            <a:r>
              <a:rPr lang="en-US" dirty="0" err="1"/>
              <a:t>Voorwerp</a:t>
            </a:r>
            <a:endParaRPr lang="en-US" dirty="0"/>
          </a:p>
        </p:txBody>
      </p:sp>
      <p:sp>
        <p:nvSpPr>
          <p:cNvPr id="3" name="Text Placeholder 2">
            <a:extLst>
              <a:ext uri="{FF2B5EF4-FFF2-40B4-BE49-F238E27FC236}">
                <a16:creationId xmlns:a16="http://schemas.microsoft.com/office/drawing/2014/main" id="{6778D00B-8480-9947-8B05-2D499D28C552}"/>
              </a:ext>
            </a:extLst>
          </p:cNvPr>
          <p:cNvSpPr>
            <a:spLocks noGrp="1"/>
          </p:cNvSpPr>
          <p:nvPr>
            <p:ph type="body" sz="quarter" idx="25"/>
          </p:nvPr>
        </p:nvSpPr>
        <p:spPr/>
        <p:txBody>
          <a:bodyPr/>
          <a:lstStyle/>
          <a:p>
            <a:pPr algn="ctr"/>
            <a:r>
              <a:rPr lang="en-US" dirty="0" err="1"/>
              <a:t>È</a:t>
            </a:r>
            <a:r>
              <a:rPr lang="en-US" dirty="0"/>
              <a:t> una </a:t>
            </a:r>
            <a:r>
              <a:rPr lang="en-US" dirty="0" err="1"/>
              <a:t>galassia</a:t>
            </a:r>
            <a:r>
              <a:rPr lang="en-US" dirty="0"/>
              <a:t> </a:t>
            </a:r>
            <a:r>
              <a:rPr lang="en-US" dirty="0" err="1"/>
              <a:t>individuata</a:t>
            </a:r>
            <a:r>
              <a:rPr lang="en-US" dirty="0"/>
              <a:t> </a:t>
            </a:r>
            <a:r>
              <a:rPr lang="en-US" dirty="0" err="1"/>
              <a:t>tramite</a:t>
            </a:r>
            <a:r>
              <a:rPr lang="en-US" dirty="0"/>
              <a:t> </a:t>
            </a:r>
            <a:r>
              <a:rPr lang="en-US" dirty="0" err="1"/>
              <a:t>il</a:t>
            </a:r>
            <a:r>
              <a:rPr lang="en-US" dirty="0"/>
              <a:t> </a:t>
            </a:r>
            <a:r>
              <a:rPr lang="en-US" dirty="0" err="1"/>
              <a:t>progetto</a:t>
            </a:r>
            <a:r>
              <a:rPr lang="en-US" dirty="0"/>
              <a:t> </a:t>
            </a:r>
            <a:r>
              <a:rPr lang="en-US" dirty="0" err="1"/>
              <a:t>collaborativo</a:t>
            </a:r>
            <a:r>
              <a:rPr lang="en-US" dirty="0"/>
              <a:t> Galaxy Zoo, in cui </a:t>
            </a:r>
            <a:r>
              <a:rPr lang="en-US" dirty="0" err="1"/>
              <a:t>tutti</a:t>
            </a:r>
            <a:r>
              <a:rPr lang="en-US" dirty="0"/>
              <a:t> </a:t>
            </a:r>
            <a:r>
              <a:rPr lang="en-US" dirty="0" err="1"/>
              <a:t>i</a:t>
            </a:r>
            <a:r>
              <a:rPr lang="en-US" dirty="0"/>
              <a:t> dati </a:t>
            </a:r>
            <a:r>
              <a:rPr lang="en-US" dirty="0" err="1"/>
              <a:t>disponibili</a:t>
            </a:r>
            <a:r>
              <a:rPr lang="en-US" dirty="0"/>
              <a:t> </a:t>
            </a:r>
            <a:r>
              <a:rPr lang="en-US" dirty="0" err="1"/>
              <a:t>sono</a:t>
            </a:r>
            <a:r>
              <a:rPr lang="en-US" dirty="0"/>
              <a:t> </a:t>
            </a:r>
            <a:r>
              <a:rPr lang="en-US" dirty="0" err="1"/>
              <a:t>stati</a:t>
            </a:r>
            <a:r>
              <a:rPr lang="en-US" dirty="0"/>
              <a:t> </a:t>
            </a:r>
            <a:r>
              <a:rPr lang="en-US" dirty="0" err="1"/>
              <a:t>aperti</a:t>
            </a:r>
            <a:r>
              <a:rPr lang="en-US" dirty="0"/>
              <a:t>. La </a:t>
            </a:r>
            <a:r>
              <a:rPr lang="en-US" dirty="0" err="1"/>
              <a:t>galassia</a:t>
            </a:r>
            <a:r>
              <a:rPr lang="en-US" dirty="0"/>
              <a:t> porta </a:t>
            </a:r>
            <a:r>
              <a:rPr lang="en-US" dirty="0" err="1"/>
              <a:t>il</a:t>
            </a:r>
            <a:r>
              <a:rPr lang="en-US" dirty="0"/>
              <a:t> </a:t>
            </a:r>
            <a:r>
              <a:rPr lang="en-US" dirty="0" err="1"/>
              <a:t>nome</a:t>
            </a:r>
            <a:r>
              <a:rPr lang="en-US" dirty="0"/>
              <a:t> </a:t>
            </a:r>
            <a:r>
              <a:rPr lang="en-US" dirty="0" err="1"/>
              <a:t>dell’insegnante</a:t>
            </a:r>
            <a:r>
              <a:rPr lang="en-US" dirty="0"/>
              <a:t> </a:t>
            </a:r>
            <a:r>
              <a:rPr lang="en-US" dirty="0" err="1"/>
              <a:t>olandese</a:t>
            </a:r>
            <a:r>
              <a:rPr lang="en-US" dirty="0"/>
              <a:t> </a:t>
            </a:r>
            <a:r>
              <a:rPr lang="en-US" dirty="0" err="1"/>
              <a:t>che</a:t>
            </a:r>
            <a:r>
              <a:rPr lang="en-US" dirty="0"/>
              <a:t> </a:t>
            </a:r>
            <a:r>
              <a:rPr lang="en-US" dirty="0" err="1"/>
              <a:t>l’ha</a:t>
            </a:r>
            <a:r>
              <a:rPr lang="en-US" dirty="0"/>
              <a:t> </a:t>
            </a:r>
            <a:r>
              <a:rPr lang="en-US" dirty="0" err="1"/>
              <a:t>scoperta</a:t>
            </a:r>
            <a:r>
              <a:rPr lang="en-US" dirty="0"/>
              <a:t>.</a:t>
            </a:r>
          </a:p>
        </p:txBody>
      </p:sp>
      <p:pic>
        <p:nvPicPr>
          <p:cNvPr id="11" name="Picture Placeholder 10">
            <a:extLst>
              <a:ext uri="{FF2B5EF4-FFF2-40B4-BE49-F238E27FC236}">
                <a16:creationId xmlns:a16="http://schemas.microsoft.com/office/drawing/2014/main" id="{2F3498F3-D9C1-B648-AF25-97F027269A2D}"/>
              </a:ext>
            </a:extLst>
          </p:cNvPr>
          <p:cNvPicPr>
            <a:picLocks noGrp="1" noChangeAspect="1"/>
          </p:cNvPicPr>
          <p:nvPr>
            <p:ph type="pic" sz="quarter" idx="26"/>
          </p:nvPr>
        </p:nvPicPr>
        <p:blipFill>
          <a:blip r:embed="rId2">
            <a:extLst>
              <a:ext uri="{28A0092B-C50C-407E-A947-70E740481C1C}">
                <a14:useLocalDpi xmlns:a14="http://schemas.microsoft.com/office/drawing/2010/main" val="0"/>
              </a:ext>
            </a:extLst>
          </a:blip>
          <a:srcRect l="17378" r="17378"/>
          <a:stretch>
            <a:fillRect/>
          </a:stretch>
        </p:blipFill>
        <p:spPr>
          <a:xfrm>
            <a:off x="7381549" y="849275"/>
            <a:ext cx="8128000" cy="7405150"/>
          </a:xfrm>
        </p:spPr>
      </p:pic>
    </p:spTree>
    <p:extLst>
      <p:ext uri="{BB962C8B-B14F-4D97-AF65-F5344CB8AC3E}">
        <p14:creationId xmlns:p14="http://schemas.microsoft.com/office/powerpoint/2010/main" val="238022147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54E28AB-8262-EE48-9B46-7FF5FE6A7D36}"/>
              </a:ext>
            </a:extLst>
          </p:cNvPr>
          <p:cNvSpPr>
            <a:spLocks noGrp="1"/>
          </p:cNvSpPr>
          <p:nvPr>
            <p:ph type="body" sz="quarter" idx="10"/>
          </p:nvPr>
        </p:nvSpPr>
        <p:spPr/>
        <p:txBody>
          <a:bodyPr/>
          <a:lstStyle/>
          <a:p>
            <a:r>
              <a:rPr lang="it-IT" dirty="0"/>
              <a:t>Open Science</a:t>
            </a:r>
          </a:p>
        </p:txBody>
      </p:sp>
    </p:spTree>
    <p:extLst>
      <p:ext uri="{BB962C8B-B14F-4D97-AF65-F5344CB8AC3E}">
        <p14:creationId xmlns:p14="http://schemas.microsoft.com/office/powerpoint/2010/main" val="681946225"/>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EA58A670-3598-4047-A4BA-431A02D01102}"/>
              </a:ext>
            </a:extLst>
          </p:cNvPr>
          <p:cNvSpPr>
            <a:spLocks noGrp="1"/>
          </p:cNvSpPr>
          <p:nvPr>
            <p:ph type="body" sz="quarter" idx="10"/>
          </p:nvPr>
        </p:nvSpPr>
        <p:spPr/>
        <p:txBody>
          <a:bodyPr>
            <a:normAutofit fontScale="62500" lnSpcReduction="20000"/>
          </a:bodyPr>
          <a:lstStyle/>
          <a:p>
            <a:r>
              <a:rPr lang="it-IT" dirty="0"/>
              <a:t>La scienza aperta si riferisce a un nuovo approccio al processo scientifico basato sulla cooperazione e sulle nuove modalità per diffondere la conoscenza, migliorare l'accessibilità e la riusabilità dei risultati della ricerca mediante l'utilizzo di tecnologie digitali e nuovi strumenti di collaborazione. </a:t>
            </a:r>
          </a:p>
        </p:txBody>
      </p:sp>
      <p:sp>
        <p:nvSpPr>
          <p:cNvPr id="5" name="Segnaposto testo 4">
            <a:extLst>
              <a:ext uri="{FF2B5EF4-FFF2-40B4-BE49-F238E27FC236}">
                <a16:creationId xmlns:a16="http://schemas.microsoft.com/office/drawing/2014/main" id="{9EC1332C-93C7-8047-9EBC-013D6021F6A1}"/>
              </a:ext>
            </a:extLst>
          </p:cNvPr>
          <p:cNvSpPr>
            <a:spLocks noGrp="1"/>
          </p:cNvSpPr>
          <p:nvPr>
            <p:ph type="body" sz="quarter" idx="11"/>
          </p:nvPr>
        </p:nvSpPr>
        <p:spPr/>
        <p:txBody>
          <a:bodyPr>
            <a:normAutofit fontScale="55000" lnSpcReduction="20000"/>
          </a:bodyPr>
          <a:lstStyle/>
          <a:p>
            <a:r>
              <a:rPr lang="it-IT" dirty="0"/>
              <a:t>RACCOMANDAZIONE (UE) 2018/790 DELLA COMMISSIONE del 25 aprile 2018 sull'accesso all'informazione scientifica e sulla sua conservazione </a:t>
            </a:r>
          </a:p>
        </p:txBody>
      </p:sp>
      <p:sp>
        <p:nvSpPr>
          <p:cNvPr id="3" name="Segnaposto piè di pagina 2">
            <a:extLst>
              <a:ext uri="{FF2B5EF4-FFF2-40B4-BE49-F238E27FC236}">
                <a16:creationId xmlns:a16="http://schemas.microsoft.com/office/drawing/2014/main" id="{6C70C100-B7D4-9549-906C-548BB2877488}"/>
              </a:ext>
            </a:extLst>
          </p:cNvPr>
          <p:cNvSpPr>
            <a:spLocks noGrp="1"/>
          </p:cNvSpPr>
          <p:nvPr>
            <p:ph type="ftr" sz="quarter" idx="4294967295"/>
          </p:nvPr>
        </p:nvSpPr>
        <p:spPr>
          <a:xfrm>
            <a:off x="7966075" y="8551863"/>
            <a:ext cx="8289925" cy="376237"/>
          </a:xfrm>
        </p:spPr>
        <p:txBody>
          <a:bodyPr/>
          <a:lstStyle/>
          <a:p>
            <a:r>
              <a:rPr lang="it-IT" dirty="0">
                <a:hlinkClick r:id="rId2"/>
              </a:rPr>
              <a:t>https://ec.europa.eu/digital-single-market/en/news/recommendation-access-and-preservation-scientific-information</a:t>
            </a:r>
            <a:endParaRPr lang="en-US" sz="1000" spc="-80" dirty="0">
              <a:solidFill>
                <a:srgbClr val="000000"/>
              </a:solidFill>
              <a:latin typeface="Helvetica" charset="0"/>
            </a:endParaRPr>
          </a:p>
        </p:txBody>
      </p:sp>
    </p:spTree>
    <p:extLst>
      <p:ext uri="{BB962C8B-B14F-4D97-AF65-F5344CB8AC3E}">
        <p14:creationId xmlns:p14="http://schemas.microsoft.com/office/powerpoint/2010/main" val="4168912685"/>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F42DEA7-8DBC-2241-9AAF-531878C9DFAB}"/>
              </a:ext>
            </a:extLst>
          </p:cNvPr>
          <p:cNvSpPr txBox="1"/>
          <p:nvPr/>
        </p:nvSpPr>
        <p:spPr>
          <a:xfrm>
            <a:off x="3306618" y="2492584"/>
            <a:ext cx="9642763" cy="4158831"/>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r>
              <a:rPr kumimoji="0" lang="it-IT" sz="6600" b="0" i="0" u="none" strike="noStrike" cap="none" spc="0" normalizeH="0" baseline="0" dirty="0">
                <a:ln>
                  <a:noFill/>
                </a:ln>
                <a:solidFill>
                  <a:srgbClr val="000000"/>
                </a:solidFill>
                <a:effectLst/>
                <a:uFillTx/>
                <a:latin typeface="+mn-lt"/>
                <a:ea typeface="+mn-ea"/>
                <a:cs typeface="+mn-cs"/>
                <a:sym typeface="Helvetica Light"/>
              </a:rPr>
              <a:t>Vuol dire </a:t>
            </a:r>
            <a:r>
              <a:rPr kumimoji="0" lang="it-IT" sz="6600" b="1" i="0" u="none" strike="noStrike" cap="none" spc="0" normalizeH="0" baseline="0" dirty="0">
                <a:ln>
                  <a:noFill/>
                </a:ln>
                <a:solidFill>
                  <a:srgbClr val="000000"/>
                </a:solidFill>
                <a:effectLst/>
                <a:uFillTx/>
                <a:latin typeface="+mn-lt"/>
                <a:ea typeface="+mn-ea"/>
                <a:cs typeface="+mn-cs"/>
                <a:sym typeface="Helvetica Light"/>
              </a:rPr>
              <a:t>aprire</a:t>
            </a:r>
            <a:r>
              <a:rPr kumimoji="0" lang="it-IT" sz="6600" b="0" i="0" u="none" strike="noStrike" cap="none" spc="0" normalizeH="0" baseline="0" dirty="0">
                <a:ln>
                  <a:noFill/>
                </a:ln>
                <a:solidFill>
                  <a:srgbClr val="000000"/>
                </a:solidFill>
                <a:effectLst/>
                <a:uFillTx/>
                <a:latin typeface="+mn-lt"/>
                <a:ea typeface="+mn-ea"/>
                <a:cs typeface="+mn-cs"/>
                <a:sym typeface="Helvetica Light"/>
              </a:rPr>
              <a:t> </a:t>
            </a:r>
          </a:p>
          <a:p>
            <a:pPr marL="0" marR="0" indent="0" algn="ctr" defTabSz="547687" rtl="0" fontAlgn="auto" latinLnBrk="0" hangingPunct="0">
              <a:lnSpc>
                <a:spcPct val="100000"/>
              </a:lnSpc>
              <a:spcBef>
                <a:spcPts val="0"/>
              </a:spcBef>
              <a:spcAft>
                <a:spcPts val="0"/>
              </a:spcAft>
              <a:buClrTx/>
              <a:buSzTx/>
              <a:buFontTx/>
              <a:buNone/>
              <a:tabLst/>
            </a:pPr>
            <a:r>
              <a:rPr kumimoji="0" lang="it-IT" sz="6600" b="0" i="0" u="none" strike="noStrike" cap="none" spc="0" normalizeH="0" baseline="0" dirty="0">
                <a:ln>
                  <a:noFill/>
                </a:ln>
                <a:solidFill>
                  <a:srgbClr val="000000"/>
                </a:solidFill>
                <a:effectLst/>
                <a:uFillTx/>
                <a:latin typeface="+mn-lt"/>
                <a:ea typeface="+mn-ea"/>
                <a:cs typeface="+mn-cs"/>
                <a:sym typeface="Helvetica Light"/>
              </a:rPr>
              <a:t>quanto più possibile </a:t>
            </a:r>
          </a:p>
          <a:p>
            <a:pPr marL="0" marR="0" indent="0" algn="ctr" defTabSz="547687" rtl="0" fontAlgn="auto" latinLnBrk="0" hangingPunct="0">
              <a:lnSpc>
                <a:spcPct val="100000"/>
              </a:lnSpc>
              <a:spcBef>
                <a:spcPts val="0"/>
              </a:spcBef>
              <a:spcAft>
                <a:spcPts val="0"/>
              </a:spcAft>
              <a:buClrTx/>
              <a:buSzTx/>
              <a:buFontTx/>
              <a:buNone/>
              <a:tabLst/>
            </a:pPr>
            <a:r>
              <a:rPr kumimoji="0" lang="it-IT" sz="6600" b="1" i="0" u="none" strike="noStrike" cap="none" spc="0" normalizeH="0" baseline="0" dirty="0">
                <a:ln>
                  <a:noFill/>
                </a:ln>
                <a:solidFill>
                  <a:srgbClr val="000000"/>
                </a:solidFill>
                <a:effectLst/>
                <a:uFillTx/>
                <a:latin typeface="+mn-lt"/>
                <a:ea typeface="+mn-ea"/>
                <a:cs typeface="+mn-cs"/>
                <a:sym typeface="Helvetica Light"/>
              </a:rPr>
              <a:t>ogni passo </a:t>
            </a:r>
          </a:p>
          <a:p>
            <a:pPr marL="0" marR="0" indent="0" algn="ctr" defTabSz="547687" rtl="0" fontAlgn="auto" latinLnBrk="0" hangingPunct="0">
              <a:lnSpc>
                <a:spcPct val="100000"/>
              </a:lnSpc>
              <a:spcBef>
                <a:spcPts val="0"/>
              </a:spcBef>
              <a:spcAft>
                <a:spcPts val="0"/>
              </a:spcAft>
              <a:buClrTx/>
              <a:buSzTx/>
              <a:buFontTx/>
              <a:buNone/>
              <a:tabLst/>
            </a:pPr>
            <a:r>
              <a:rPr kumimoji="0" lang="it-IT" sz="6600" b="0" i="0" u="none" strike="noStrike" cap="none" spc="0" normalizeH="0" baseline="0" dirty="0">
                <a:ln>
                  <a:noFill/>
                </a:ln>
                <a:solidFill>
                  <a:srgbClr val="000000"/>
                </a:solidFill>
                <a:effectLst/>
                <a:uFillTx/>
                <a:latin typeface="+mn-lt"/>
                <a:ea typeface="+mn-ea"/>
                <a:cs typeface="+mn-cs"/>
                <a:sym typeface="Helvetica Light"/>
              </a:rPr>
              <a:t>del processo scientifico </a:t>
            </a:r>
          </a:p>
        </p:txBody>
      </p:sp>
    </p:spTree>
    <p:extLst>
      <p:ext uri="{BB962C8B-B14F-4D97-AF65-F5344CB8AC3E}">
        <p14:creationId xmlns:p14="http://schemas.microsoft.com/office/powerpoint/2010/main" val="3549852776"/>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7231D57-1220-954D-BE19-1F32BEE73986}"/>
              </a:ext>
            </a:extLst>
          </p:cNvPr>
          <p:cNvSpPr>
            <a:spLocks noGrp="1"/>
          </p:cNvSpPr>
          <p:nvPr>
            <p:ph type="body" sz="quarter" idx="11"/>
          </p:nvPr>
        </p:nvSpPr>
        <p:spPr/>
        <p:txBody>
          <a:bodyPr>
            <a:normAutofit fontScale="92500" lnSpcReduction="20000"/>
          </a:bodyPr>
          <a:lstStyle/>
          <a:p>
            <a:pPr fontAlgn="base">
              <a:lnSpc>
                <a:spcPct val="120000"/>
              </a:lnSpc>
              <a:buClr>
                <a:schemeClr val="tx2"/>
              </a:buClr>
              <a:buFont typeface="Arial" panose="020B0604020202020204" pitchFamily="34" charset="0"/>
              <a:buChar char="•"/>
            </a:pPr>
            <a:r>
              <a:rPr lang="it-IT" sz="3700" b="0" dirty="0"/>
              <a:t>Il sistema della </a:t>
            </a:r>
            <a:r>
              <a:rPr lang="it-IT" sz="3700" dirty="0"/>
              <a:t>comunicazione scientifica </a:t>
            </a:r>
            <a:r>
              <a:rPr lang="it-IT" sz="3700" b="0" dirty="0"/>
              <a:t>oggi è regolato da </a:t>
            </a:r>
            <a:r>
              <a:rPr lang="it-IT" sz="3700" dirty="0"/>
              <a:t>interessi di mercato </a:t>
            </a:r>
            <a:r>
              <a:rPr lang="it-IT" sz="3700" b="0" dirty="0"/>
              <a:t>di grandi editori commerciali e </a:t>
            </a:r>
            <a:r>
              <a:rPr lang="it-IT" sz="3700" dirty="0"/>
              <a:t>criteri di valutazione </a:t>
            </a:r>
            <a:r>
              <a:rPr lang="it-IT" sz="3700" b="0" dirty="0"/>
              <a:t>della ricerca obsoleti: le ricerche risultano chiuse dietro abbonamenti da migliaia di dollari che nessuno può permettersi (medici, professionisti, PMI…)</a:t>
            </a:r>
          </a:p>
          <a:p>
            <a:pPr fontAlgn="base">
              <a:lnSpc>
                <a:spcPct val="120000"/>
              </a:lnSpc>
              <a:buClr>
                <a:schemeClr val="tx2"/>
              </a:buClr>
              <a:buFont typeface="Arial" panose="020B0604020202020204" pitchFamily="34" charset="0"/>
              <a:buChar char="•"/>
            </a:pPr>
            <a:r>
              <a:rPr lang="it-IT" sz="3700" b="0" dirty="0"/>
              <a:t>Ogni istituzione paga la ricerca </a:t>
            </a:r>
            <a:r>
              <a:rPr lang="it-IT" sz="3700" dirty="0"/>
              <a:t>4 volte</a:t>
            </a:r>
            <a:r>
              <a:rPr lang="it-IT" sz="3700" b="0" dirty="0"/>
              <a:t>: stipendio, fondi di ricerca, abbonamenti alle riviste per “ricomprare” le ricerche, diritti di riuso</a:t>
            </a:r>
          </a:p>
          <a:p>
            <a:pPr fontAlgn="base">
              <a:lnSpc>
                <a:spcPct val="120000"/>
              </a:lnSpc>
              <a:buClr>
                <a:schemeClr val="tx2"/>
              </a:buClr>
              <a:buFont typeface="Arial" panose="020B0604020202020204" pitchFamily="34" charset="0"/>
              <a:buChar char="•"/>
            </a:pPr>
            <a:r>
              <a:rPr lang="it-IT" sz="3700" b="0" dirty="0"/>
              <a:t>Tutto questo con </a:t>
            </a:r>
            <a:r>
              <a:rPr lang="it-IT" sz="3700" dirty="0"/>
              <a:t>fondi pubblici</a:t>
            </a:r>
            <a:r>
              <a:rPr lang="it-IT" sz="3700" b="0" dirty="0"/>
              <a:t>; </a:t>
            </a:r>
            <a:r>
              <a:rPr lang="it-IT" sz="3700" dirty="0"/>
              <a:t>milioni di euro</a:t>
            </a:r>
            <a:r>
              <a:rPr lang="it-IT" sz="3700" b="0" dirty="0"/>
              <a:t> ogni anno vengono spesi dalle singole istituzioni per gli abbonamenti alle riviste (invece di andare alla ricerca)</a:t>
            </a:r>
          </a:p>
          <a:p>
            <a:pPr>
              <a:lnSpc>
                <a:spcPct val="120000"/>
              </a:lnSpc>
              <a:buClr>
                <a:schemeClr val="tx2"/>
              </a:buClr>
              <a:buFont typeface="Arial" panose="020B0604020202020204" pitchFamily="34" charset="0"/>
              <a:buChar char="•"/>
            </a:pPr>
            <a:r>
              <a:rPr lang="it-IT" sz="3700" b="0" dirty="0"/>
              <a:t>Senza dimenticare che </a:t>
            </a:r>
            <a:r>
              <a:rPr lang="it-IT" sz="3700" dirty="0"/>
              <a:t>né gli autori né i revisori vengono remunerati!</a:t>
            </a:r>
          </a:p>
        </p:txBody>
      </p:sp>
      <p:sp>
        <p:nvSpPr>
          <p:cNvPr id="3" name="Segnaposto testo 2">
            <a:extLst>
              <a:ext uri="{FF2B5EF4-FFF2-40B4-BE49-F238E27FC236}">
                <a16:creationId xmlns:a16="http://schemas.microsoft.com/office/drawing/2014/main" id="{EEE99919-25F6-C845-BC7B-B4878ACDF7BC}"/>
              </a:ext>
            </a:extLst>
          </p:cNvPr>
          <p:cNvSpPr>
            <a:spLocks noGrp="1"/>
          </p:cNvSpPr>
          <p:nvPr>
            <p:ph type="body" sz="quarter" idx="21"/>
          </p:nvPr>
        </p:nvSpPr>
        <p:spPr/>
        <p:txBody>
          <a:bodyPr/>
          <a:lstStyle/>
          <a:p>
            <a:r>
              <a:rPr lang="it-IT" dirty="0"/>
              <a:t>Perché serve l’Open Science?</a:t>
            </a:r>
          </a:p>
        </p:txBody>
      </p:sp>
      <p:pic>
        <p:nvPicPr>
          <p:cNvPr id="4" name="Immagine 3">
            <a:extLst>
              <a:ext uri="{FF2B5EF4-FFF2-40B4-BE49-F238E27FC236}">
                <a16:creationId xmlns:a16="http://schemas.microsoft.com/office/drawing/2014/main" id="{8E8C1CCA-30BD-CD4D-87B6-FF10D7A77E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796" y="8001210"/>
            <a:ext cx="2162337" cy="1142790"/>
          </a:xfrm>
          <a:prstGeom prst="rect">
            <a:avLst/>
          </a:prstGeom>
        </p:spPr>
      </p:pic>
      <p:pic>
        <p:nvPicPr>
          <p:cNvPr id="5" name="Immagine 4">
            <a:extLst>
              <a:ext uri="{FF2B5EF4-FFF2-40B4-BE49-F238E27FC236}">
                <a16:creationId xmlns:a16="http://schemas.microsoft.com/office/drawing/2014/main" id="{1CC5A733-081D-1248-8F74-7AC03C31CF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0749" y="8200500"/>
            <a:ext cx="4971091" cy="943500"/>
          </a:xfrm>
          <a:prstGeom prst="rect">
            <a:avLst/>
          </a:prstGeom>
        </p:spPr>
      </p:pic>
    </p:spTree>
    <p:extLst>
      <p:ext uri="{BB962C8B-B14F-4D97-AF65-F5344CB8AC3E}">
        <p14:creationId xmlns:p14="http://schemas.microsoft.com/office/powerpoint/2010/main" val="379619480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86809" y="1778889"/>
            <a:ext cx="14864317" cy="5436228"/>
          </a:xfrm>
        </p:spPr>
        <p:txBody>
          <a:bodyPr>
            <a:normAutofit/>
          </a:bodyPr>
          <a:lstStyle/>
          <a:p>
            <a:r>
              <a:rPr lang="en-US" b="0" dirty="0"/>
              <a:t>Stima:</a:t>
            </a:r>
            <a:r>
              <a:rPr lang="en-US" b="0" dirty="0">
                <a:solidFill>
                  <a:srgbClr val="FF0000"/>
                </a:solidFill>
              </a:rPr>
              <a:t>10 </a:t>
            </a:r>
            <a:r>
              <a:rPr lang="en-US" b="0" dirty="0" err="1">
                <a:solidFill>
                  <a:srgbClr val="FF0000"/>
                </a:solidFill>
              </a:rPr>
              <a:t>Miliardi</a:t>
            </a:r>
            <a:r>
              <a:rPr lang="en-US" b="0" dirty="0">
                <a:solidFill>
                  <a:srgbClr val="FF0000"/>
                </a:solidFill>
              </a:rPr>
              <a:t> di </a:t>
            </a:r>
            <a:r>
              <a:rPr lang="en-US" b="0" dirty="0" err="1">
                <a:solidFill>
                  <a:srgbClr val="FF0000"/>
                </a:solidFill>
              </a:rPr>
              <a:t>Dollari</a:t>
            </a:r>
            <a:r>
              <a:rPr lang="en-US" b="0" dirty="0">
                <a:solidFill>
                  <a:srgbClr val="FF0000"/>
                </a:solidFill>
              </a:rPr>
              <a:t> </a:t>
            </a:r>
            <a:r>
              <a:rPr lang="en-US" b="0" dirty="0"/>
              <a:t>per </a:t>
            </a:r>
            <a:r>
              <a:rPr lang="en-US" b="0" dirty="0" err="1"/>
              <a:t>il</a:t>
            </a:r>
            <a:r>
              <a:rPr lang="en-US" b="0" dirty="0"/>
              <a:t> </a:t>
            </a:r>
            <a:r>
              <a:rPr lang="en-US" b="0" dirty="0" err="1"/>
              <a:t>pagamento</a:t>
            </a:r>
            <a:r>
              <a:rPr lang="en-US" b="0" dirty="0"/>
              <a:t> </a:t>
            </a:r>
            <a:r>
              <a:rPr lang="en-US" b="0" dirty="0" err="1"/>
              <a:t>abbonamenti</a:t>
            </a:r>
            <a:endParaRPr lang="en-GB" sz="6600" b="0" dirty="0"/>
          </a:p>
        </p:txBody>
      </p:sp>
      <p:sp>
        <p:nvSpPr>
          <p:cNvPr id="5" name="Text Placeholder 4"/>
          <p:cNvSpPr>
            <a:spLocks noGrp="1"/>
          </p:cNvSpPr>
          <p:nvPr>
            <p:ph type="body" sz="quarter" idx="11"/>
          </p:nvPr>
        </p:nvSpPr>
        <p:spPr>
          <a:xfrm>
            <a:off x="3253563" y="6826101"/>
            <a:ext cx="9867014" cy="2083981"/>
          </a:xfrm>
        </p:spPr>
        <p:txBody>
          <a:bodyPr>
            <a:normAutofit fontScale="62500" lnSpcReduction="20000"/>
          </a:bodyPr>
          <a:lstStyle/>
          <a:p>
            <a:r>
              <a:rPr lang="en-GB" sz="8000" b="1" dirty="0">
                <a:solidFill>
                  <a:schemeClr val="accent3">
                    <a:lumMod val="40000"/>
                    <a:lumOff val="60000"/>
                  </a:schemeClr>
                </a:solidFill>
              </a:rPr>
              <a:t>Che le </a:t>
            </a:r>
            <a:r>
              <a:rPr lang="en-GB" sz="8000" b="1" dirty="0" err="1">
                <a:solidFill>
                  <a:schemeClr val="accent3">
                    <a:lumMod val="40000"/>
                    <a:lumOff val="60000"/>
                  </a:schemeClr>
                </a:solidFill>
              </a:rPr>
              <a:t>Istituzioni</a:t>
            </a:r>
            <a:r>
              <a:rPr lang="en-GB" sz="8000" b="1" dirty="0">
                <a:solidFill>
                  <a:schemeClr val="accent3">
                    <a:lumMod val="40000"/>
                    <a:lumOff val="60000"/>
                  </a:schemeClr>
                </a:solidFill>
              </a:rPr>
              <a:t> </a:t>
            </a:r>
            <a:r>
              <a:rPr lang="en-GB" sz="8000" b="1" dirty="0" err="1">
                <a:solidFill>
                  <a:schemeClr val="accent3">
                    <a:lumMod val="40000"/>
                    <a:lumOff val="60000"/>
                  </a:schemeClr>
                </a:solidFill>
              </a:rPr>
              <a:t>pagano</a:t>
            </a:r>
            <a:r>
              <a:rPr lang="en-GB" sz="8000" b="1" dirty="0">
                <a:solidFill>
                  <a:schemeClr val="accent3">
                    <a:lumMod val="40000"/>
                    <a:lumOff val="60000"/>
                  </a:schemeClr>
                </a:solidFill>
              </a:rPr>
              <a:t> per </a:t>
            </a:r>
            <a:r>
              <a:rPr lang="en-GB" sz="8000" b="1" dirty="0" err="1">
                <a:solidFill>
                  <a:schemeClr val="accent3">
                    <a:lumMod val="40000"/>
                    <a:lumOff val="60000"/>
                  </a:schemeClr>
                </a:solidFill>
              </a:rPr>
              <a:t>ricomprare</a:t>
            </a:r>
            <a:r>
              <a:rPr lang="en-GB" sz="8000" b="1" dirty="0">
                <a:solidFill>
                  <a:schemeClr val="accent3">
                    <a:lumMod val="40000"/>
                    <a:lumOff val="60000"/>
                  </a:schemeClr>
                </a:solidFill>
              </a:rPr>
              <a:t> </a:t>
            </a:r>
            <a:r>
              <a:rPr lang="en-GB" sz="8000" b="1" dirty="0" err="1">
                <a:solidFill>
                  <a:schemeClr val="accent3">
                    <a:lumMod val="40000"/>
                    <a:lumOff val="60000"/>
                  </a:schemeClr>
                </a:solidFill>
              </a:rPr>
              <a:t>gli</a:t>
            </a:r>
            <a:r>
              <a:rPr lang="en-GB" sz="8000" b="1" dirty="0">
                <a:solidFill>
                  <a:schemeClr val="accent3">
                    <a:lumMod val="40000"/>
                    <a:lumOff val="60000"/>
                  </a:schemeClr>
                </a:solidFill>
              </a:rPr>
              <a:t> </a:t>
            </a:r>
            <a:r>
              <a:rPr lang="en-GB" sz="8000" b="1" dirty="0" err="1">
                <a:solidFill>
                  <a:schemeClr val="accent3">
                    <a:lumMod val="40000"/>
                    <a:lumOff val="60000"/>
                  </a:schemeClr>
                </a:solidFill>
              </a:rPr>
              <a:t>articoli</a:t>
            </a:r>
            <a:r>
              <a:rPr lang="en-GB" sz="8000" b="1" dirty="0">
                <a:solidFill>
                  <a:schemeClr val="accent3">
                    <a:lumMod val="40000"/>
                    <a:lumOff val="60000"/>
                  </a:schemeClr>
                </a:solidFill>
              </a:rPr>
              <a:t> </a:t>
            </a:r>
            <a:r>
              <a:rPr lang="en-GB" sz="8000" b="1" dirty="0" err="1">
                <a:solidFill>
                  <a:schemeClr val="accent3">
                    <a:lumMod val="40000"/>
                    <a:lumOff val="60000"/>
                  </a:schemeClr>
                </a:solidFill>
              </a:rPr>
              <a:t>scritti</a:t>
            </a:r>
            <a:r>
              <a:rPr lang="en-GB" sz="8000" b="1" dirty="0">
                <a:solidFill>
                  <a:schemeClr val="accent3">
                    <a:lumMod val="40000"/>
                    <a:lumOff val="60000"/>
                  </a:schemeClr>
                </a:solidFill>
              </a:rPr>
              <a:t> </a:t>
            </a:r>
            <a:r>
              <a:rPr lang="en-GB" sz="8000" b="1" dirty="0" err="1">
                <a:solidFill>
                  <a:schemeClr val="accent3">
                    <a:lumMod val="40000"/>
                    <a:lumOff val="60000"/>
                  </a:schemeClr>
                </a:solidFill>
              </a:rPr>
              <a:t>dai</a:t>
            </a:r>
            <a:r>
              <a:rPr lang="en-GB" sz="8000" b="1" dirty="0">
                <a:solidFill>
                  <a:schemeClr val="accent3">
                    <a:lumMod val="40000"/>
                    <a:lumOff val="60000"/>
                  </a:schemeClr>
                </a:solidFill>
              </a:rPr>
              <a:t> </a:t>
            </a:r>
            <a:r>
              <a:rPr lang="en-GB" sz="8000" b="1" dirty="0" err="1">
                <a:solidFill>
                  <a:schemeClr val="accent3">
                    <a:lumMod val="40000"/>
                    <a:lumOff val="60000"/>
                  </a:schemeClr>
                </a:solidFill>
              </a:rPr>
              <a:t>propri</a:t>
            </a:r>
            <a:r>
              <a:rPr lang="en-GB" sz="8000" b="1" dirty="0">
                <a:solidFill>
                  <a:schemeClr val="accent3">
                    <a:lumMod val="40000"/>
                    <a:lumOff val="60000"/>
                  </a:schemeClr>
                </a:solidFill>
              </a:rPr>
              <a:t> </a:t>
            </a:r>
            <a:r>
              <a:rPr lang="en-GB" sz="8000" b="1" dirty="0" err="1">
                <a:solidFill>
                  <a:schemeClr val="accent3">
                    <a:lumMod val="40000"/>
                    <a:lumOff val="60000"/>
                  </a:schemeClr>
                </a:solidFill>
              </a:rPr>
              <a:t>ricercatori</a:t>
            </a:r>
            <a:r>
              <a:rPr lang="en-GB" sz="8000" b="1" dirty="0">
                <a:solidFill>
                  <a:schemeClr val="accent3">
                    <a:lumMod val="40000"/>
                    <a:lumOff val="60000"/>
                  </a:schemeClr>
                </a:solidFill>
              </a:rPr>
              <a:t>!</a:t>
            </a:r>
          </a:p>
        </p:txBody>
      </p:sp>
      <p:grpSp>
        <p:nvGrpSpPr>
          <p:cNvPr id="7" name="Group 6">
            <a:extLst>
              <a:ext uri="{FF2B5EF4-FFF2-40B4-BE49-F238E27FC236}">
                <a16:creationId xmlns:a16="http://schemas.microsoft.com/office/drawing/2014/main" id="{B63FEE16-4EEC-1843-9AAE-9B11A005088E}"/>
              </a:ext>
            </a:extLst>
          </p:cNvPr>
          <p:cNvGrpSpPr/>
          <p:nvPr/>
        </p:nvGrpSpPr>
        <p:grpSpPr>
          <a:xfrm>
            <a:off x="7150530" y="320634"/>
            <a:ext cx="10435718" cy="2348596"/>
            <a:chOff x="10020384" y="6281246"/>
            <a:chExt cx="8287313" cy="2398426"/>
          </a:xfrm>
        </p:grpSpPr>
        <p:sp>
          <p:nvSpPr>
            <p:cNvPr id="8" name="Rounded Rectangle 7">
              <a:extLst>
                <a:ext uri="{FF2B5EF4-FFF2-40B4-BE49-F238E27FC236}">
                  <a16:creationId xmlns:a16="http://schemas.microsoft.com/office/drawing/2014/main" id="{47B59050-5566-F24A-A6B8-FE692AC41564}"/>
                </a:ext>
              </a:extLst>
            </p:cNvPr>
            <p:cNvSpPr/>
            <p:nvPr/>
          </p:nvSpPr>
          <p:spPr>
            <a:xfrm>
              <a:off x="10020384" y="6281246"/>
              <a:ext cx="8287313"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endParaRPr kumimoji="0" lang="en-US" sz="2200" b="0" i="0" u="none" strike="noStrike" kern="0" cap="none" spc="0" normalizeH="0" baseline="0" noProof="0" dirty="0">
                <a:ln>
                  <a:noFill/>
                </a:ln>
                <a:solidFill>
                  <a:srgbClr val="FFFFFF"/>
                </a:solidFill>
                <a:effectLst/>
                <a:uLnTx/>
                <a:uFillTx/>
                <a:latin typeface="Helvetica Light"/>
                <a:ea typeface="+mn-ea"/>
                <a:cs typeface="+mn-cs"/>
                <a:sym typeface="Helvetica Light"/>
              </a:endParaRPr>
            </a:p>
          </p:txBody>
        </p:sp>
        <p:sp>
          <p:nvSpPr>
            <p:cNvPr id="9" name="Text Placeholder 15">
              <a:extLst>
                <a:ext uri="{FF2B5EF4-FFF2-40B4-BE49-F238E27FC236}">
                  <a16:creationId xmlns:a16="http://schemas.microsoft.com/office/drawing/2014/main" id="{68AEBAEC-2FED-E04E-B95D-DB4962B75E8A}"/>
                </a:ext>
              </a:extLst>
            </p:cNvPr>
            <p:cNvSpPr txBox="1">
              <a:spLocks/>
            </p:cNvSpPr>
            <p:nvPr/>
          </p:nvSpPr>
          <p:spPr>
            <a:xfrm>
              <a:off x="10831033" y="6466692"/>
              <a:ext cx="6183853" cy="1854195"/>
            </a:xfrm>
            <a:prstGeom prst="rect">
              <a:avLst/>
            </a:prstGeom>
          </p:spPr>
          <p:txBody>
            <a:bodyPr lIns="0" tIns="0" rIns="0" bIns="0" anchor="ctr" anchorCtr="0">
              <a:noAutofit/>
            </a:bodyPr>
            <a:lstStyle>
              <a:lvl1pPr marL="0" marR="0" indent="0" algn="l" defTabSz="547673" rtl="0" eaLnBrk="1" latinLnBrk="0" hangingPunct="1">
                <a:lnSpc>
                  <a:spcPct val="100000"/>
                </a:lnSpc>
                <a:spcBef>
                  <a:spcPts val="3900"/>
                </a:spcBef>
                <a:spcAft>
                  <a:spcPts val="0"/>
                </a:spcAft>
                <a:buClrTx/>
                <a:buSzPct val="75000"/>
                <a:buFontTx/>
                <a:buNone/>
                <a:tabLst/>
                <a:defRPr sz="4400" b="1" i="1" u="none" strike="noStrike" cap="none" spc="-300" baseline="0">
                  <a:ln>
                    <a:noFill/>
                  </a:ln>
                  <a:solidFill>
                    <a:schemeClr val="bg1"/>
                  </a:solidFill>
                  <a:uFillTx/>
                  <a:latin typeface="Open Sans Semibold" charset="0"/>
                  <a:ea typeface="Open Sans Semibold" charset="0"/>
                  <a:cs typeface="Open Sans Semibold" charset="0"/>
                  <a:sym typeface="Helvetica Light"/>
                </a:defRPr>
              </a:lvl1pPr>
              <a:lvl2pPr marL="444489"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2pPr>
              <a:lvl3pPr marL="888978"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3pPr>
              <a:lvl4pPr marL="1333467"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4pPr>
              <a:lvl5pPr marL="1777956"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marL="0" marR="0" lvl="0" indent="0" algn="r" defTabSz="547673" rtl="0" eaLnBrk="1" fontAlgn="auto" latinLnBrk="0" hangingPunct="1">
                <a:lnSpc>
                  <a:spcPct val="100000"/>
                </a:lnSpc>
                <a:spcBef>
                  <a:spcPts val="900"/>
                </a:spcBef>
                <a:spcAft>
                  <a:spcPts val="0"/>
                </a:spcAft>
                <a:buClrTx/>
                <a:buSzPct val="75000"/>
                <a:buFontTx/>
                <a:buNone/>
                <a:tabLst/>
                <a:defRPr/>
              </a:pPr>
              <a:r>
                <a:rPr kumimoji="0" lang="en" sz="3200" b="0" i="1" u="none" strike="noStrike" kern="0" cap="none" spc="-300" normalizeH="0" baseline="0" noProof="0" dirty="0" err="1">
                  <a:ln>
                    <a:noFill/>
                  </a:ln>
                  <a:solidFill>
                    <a:srgbClr val="FEFFFF"/>
                  </a:solidFill>
                  <a:effectLst/>
                  <a:uLnTx/>
                  <a:uFillTx/>
                  <a:latin typeface="Open Sans Semibold" charset="0"/>
                  <a:sym typeface="Helvetica Light"/>
                  <a:hlinkClick r:id="rId2">
                    <a:extLst>
                      <a:ext uri="{A12FA001-AC4F-418D-AE19-62706E023703}">
                        <ahyp:hlinkClr xmlns:ahyp="http://schemas.microsoft.com/office/drawing/2018/hyperlinkcolor" val="tx"/>
                      </a:ext>
                    </a:extLst>
                  </a:hlinkClick>
                </a:rPr>
                <a:t>Schimmer</a:t>
              </a:r>
              <a:r>
                <a:rPr kumimoji="0" lang="en" sz="3200" b="0" i="1" u="none" strike="noStrike" kern="0" cap="none" spc="-300" normalizeH="0" baseline="0" noProof="0" dirty="0">
                  <a:ln>
                    <a:noFill/>
                  </a:ln>
                  <a:solidFill>
                    <a:srgbClr val="FEFFFF"/>
                  </a:solidFill>
                  <a:effectLst/>
                  <a:uLnTx/>
                  <a:uFillTx/>
                  <a:latin typeface="Open Sans Semibold" charset="0"/>
                  <a:sym typeface="Helvetica Light"/>
                  <a:hlinkClick r:id="rId2">
                    <a:extLst>
                      <a:ext uri="{A12FA001-AC4F-418D-AE19-62706E023703}">
                        <ahyp:hlinkClr xmlns:ahyp="http://schemas.microsoft.com/office/drawing/2018/hyperlinkcolor" val="tx"/>
                      </a:ext>
                    </a:extLst>
                  </a:hlinkClick>
                </a:rPr>
                <a:t>, R., </a:t>
              </a:r>
              <a:r>
                <a:rPr kumimoji="0" lang="en" sz="3200" b="0" i="1" u="none" strike="noStrike" kern="0" cap="none" spc="-300" normalizeH="0" baseline="0" noProof="0" dirty="0" err="1">
                  <a:ln>
                    <a:noFill/>
                  </a:ln>
                  <a:solidFill>
                    <a:srgbClr val="FEFFFF"/>
                  </a:solidFill>
                  <a:effectLst/>
                  <a:uLnTx/>
                  <a:uFillTx/>
                  <a:latin typeface="Open Sans Semibold" charset="0"/>
                  <a:sym typeface="Helvetica Light"/>
                  <a:hlinkClick r:id="rId2">
                    <a:extLst>
                      <a:ext uri="{A12FA001-AC4F-418D-AE19-62706E023703}">
                        <ahyp:hlinkClr xmlns:ahyp="http://schemas.microsoft.com/office/drawing/2018/hyperlinkcolor" val="tx"/>
                      </a:ext>
                    </a:extLst>
                  </a:hlinkClick>
                </a:rPr>
                <a:t>Geschuhn</a:t>
              </a:r>
              <a:r>
                <a:rPr kumimoji="0" lang="en" sz="3200" b="0" i="1" u="none" strike="noStrike" kern="0" cap="none" spc="-300" normalizeH="0" baseline="0" noProof="0" dirty="0">
                  <a:ln>
                    <a:noFill/>
                  </a:ln>
                  <a:solidFill>
                    <a:srgbClr val="FEFFFF"/>
                  </a:solidFill>
                  <a:effectLst/>
                  <a:uLnTx/>
                  <a:uFillTx/>
                  <a:latin typeface="Open Sans Semibold" charset="0"/>
                  <a:sym typeface="Helvetica Light"/>
                  <a:hlinkClick r:id="rId2">
                    <a:extLst>
                      <a:ext uri="{A12FA001-AC4F-418D-AE19-62706E023703}">
                        <ahyp:hlinkClr xmlns:ahyp="http://schemas.microsoft.com/office/drawing/2018/hyperlinkcolor" val="tx"/>
                      </a:ext>
                    </a:extLst>
                  </a:hlinkClick>
                </a:rPr>
                <a:t>, K. K., &amp; Vogler, A. (2015). Disrupting the subscription journals’ business model for the necessary large-scale transformation to open access. doi:10.17617/1.3.</a:t>
              </a:r>
              <a:endParaRPr kumimoji="0" lang="en-US" sz="3200" b="0" i="1" u="none" strike="noStrike" kern="0" cap="none" spc="-300" normalizeH="0" baseline="0" noProof="0" dirty="0">
                <a:ln>
                  <a:noFill/>
                </a:ln>
                <a:solidFill>
                  <a:srgbClr val="FEFFFF"/>
                </a:solidFill>
                <a:effectLst/>
                <a:uLnTx/>
                <a:uFillTx/>
                <a:latin typeface="Open Sans Semibold" charset="0"/>
                <a:sym typeface="Helvetica Light"/>
              </a:endParaRPr>
            </a:p>
          </p:txBody>
        </p:sp>
      </p:grpSp>
    </p:spTree>
    <p:extLst>
      <p:ext uri="{BB962C8B-B14F-4D97-AF65-F5344CB8AC3E}">
        <p14:creationId xmlns:p14="http://schemas.microsoft.com/office/powerpoint/2010/main" val="438315862"/>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040515" y="1852586"/>
            <a:ext cx="14154904" cy="6335938"/>
          </a:xfrm>
        </p:spPr>
        <p:txBody>
          <a:bodyPr>
            <a:normAutofit fontScale="92500" lnSpcReduction="20000"/>
          </a:bodyPr>
          <a:lstStyle/>
          <a:p>
            <a:pPr>
              <a:lnSpc>
                <a:spcPct val="120000"/>
              </a:lnSpc>
              <a:buFont typeface="Arial" panose="020B0604020202020204" pitchFamily="34" charset="0"/>
              <a:buChar char="•"/>
            </a:pPr>
            <a:r>
              <a:rPr lang="it-IT" b="0" dirty="0"/>
              <a:t>Fare </a:t>
            </a:r>
            <a:r>
              <a:rPr lang="it-IT" dirty="0">
                <a:solidFill>
                  <a:srgbClr val="FF0000"/>
                </a:solidFill>
              </a:rPr>
              <a:t>Open Science </a:t>
            </a:r>
            <a:r>
              <a:rPr lang="it-IT" b="0" dirty="0"/>
              <a:t>significa rendere </a:t>
            </a:r>
            <a:r>
              <a:rPr lang="it-IT" dirty="0">
                <a:solidFill>
                  <a:srgbClr val="FF0000"/>
                </a:solidFill>
              </a:rPr>
              <a:t>aperto</a:t>
            </a:r>
            <a:r>
              <a:rPr lang="it-IT" b="0" dirty="0"/>
              <a:t> ogni passo della ricerca</a:t>
            </a:r>
          </a:p>
          <a:p>
            <a:pPr>
              <a:lnSpc>
                <a:spcPct val="120000"/>
              </a:lnSpc>
              <a:buFont typeface="Arial" panose="020B0604020202020204" pitchFamily="34" charset="0"/>
              <a:buChar char="•"/>
            </a:pPr>
            <a:r>
              <a:rPr lang="it-IT" b="0" dirty="0"/>
              <a:t>I principi della Open Science sono </a:t>
            </a:r>
            <a:r>
              <a:rPr lang="it-IT" dirty="0">
                <a:solidFill>
                  <a:srgbClr val="FF0000"/>
                </a:solidFill>
              </a:rPr>
              <a:t>trasparenza</a:t>
            </a:r>
            <a:r>
              <a:rPr lang="it-IT" b="0" dirty="0"/>
              <a:t>, </a:t>
            </a:r>
            <a:r>
              <a:rPr lang="it-IT" dirty="0">
                <a:solidFill>
                  <a:srgbClr val="FF0000"/>
                </a:solidFill>
              </a:rPr>
              <a:t>riproducibilità</a:t>
            </a:r>
            <a:r>
              <a:rPr lang="it-IT" b="0" dirty="0"/>
              <a:t>, </a:t>
            </a:r>
            <a:r>
              <a:rPr lang="it-IT" dirty="0">
                <a:solidFill>
                  <a:srgbClr val="FF0000"/>
                </a:solidFill>
              </a:rPr>
              <a:t>collaborazione</a:t>
            </a:r>
            <a:r>
              <a:rPr lang="it-IT" b="0" dirty="0"/>
              <a:t>, </a:t>
            </a:r>
            <a:r>
              <a:rPr lang="it-IT" dirty="0" err="1">
                <a:solidFill>
                  <a:srgbClr val="FF0000"/>
                </a:solidFill>
              </a:rPr>
              <a:t>inclusività</a:t>
            </a:r>
            <a:r>
              <a:rPr lang="it-IT" b="0" dirty="0"/>
              <a:t>, </a:t>
            </a:r>
            <a:r>
              <a:rPr lang="it-IT" dirty="0">
                <a:solidFill>
                  <a:srgbClr val="FF0000"/>
                </a:solidFill>
              </a:rPr>
              <a:t>accessibilità</a:t>
            </a:r>
            <a:r>
              <a:rPr lang="it-IT" b="0" dirty="0"/>
              <a:t>, </a:t>
            </a:r>
            <a:r>
              <a:rPr lang="it-IT" dirty="0">
                <a:solidFill>
                  <a:srgbClr val="FF0000"/>
                </a:solidFill>
              </a:rPr>
              <a:t>rigore</a:t>
            </a:r>
            <a:r>
              <a:rPr lang="it-IT" b="0" dirty="0"/>
              <a:t>, </a:t>
            </a:r>
            <a:r>
              <a:rPr lang="it-IT" dirty="0">
                <a:solidFill>
                  <a:srgbClr val="FF0000"/>
                </a:solidFill>
              </a:rPr>
              <a:t>riuso</a:t>
            </a:r>
          </a:p>
          <a:p>
            <a:pPr>
              <a:lnSpc>
                <a:spcPct val="120000"/>
              </a:lnSpc>
              <a:buFont typeface="Arial" panose="020B0604020202020204" pitchFamily="34" charset="0"/>
              <a:buChar char="•"/>
            </a:pPr>
            <a:r>
              <a:rPr lang="it-IT" b="0" dirty="0"/>
              <a:t>La scienza aperta si basa anche sull’idea che la ricerca finanziata con </a:t>
            </a:r>
            <a:r>
              <a:rPr lang="it-IT" dirty="0">
                <a:solidFill>
                  <a:srgbClr val="FF0000"/>
                </a:solidFill>
              </a:rPr>
              <a:t>fondi pubblici </a:t>
            </a:r>
            <a:r>
              <a:rPr lang="it-IT" b="0" dirty="0"/>
              <a:t>debba essere </a:t>
            </a:r>
            <a:r>
              <a:rPr lang="it-IT" dirty="0">
                <a:solidFill>
                  <a:srgbClr val="FF0000"/>
                </a:solidFill>
              </a:rPr>
              <a:t>pubblicamente disponibile</a:t>
            </a:r>
            <a:r>
              <a:rPr lang="it-IT" b="0" dirty="0"/>
              <a:t>: </a:t>
            </a:r>
            <a:r>
              <a:rPr lang="it-IT" b="0" i="1" dirty="0"/>
              <a:t>“ogni cittadino ha diritto di trarre vantaggio dalla ricerca finanziata con soldi pubblici, poiché provengono anche dalle sue tasse” </a:t>
            </a:r>
            <a:r>
              <a:rPr lang="it-IT" b="0" dirty="0"/>
              <a:t>[</a:t>
            </a:r>
            <a:r>
              <a:rPr lang="it-IT" b="0" dirty="0" err="1"/>
              <a:t>Neelie</a:t>
            </a:r>
            <a:r>
              <a:rPr lang="it-IT" b="0" dirty="0"/>
              <a:t> </a:t>
            </a:r>
            <a:r>
              <a:rPr lang="it-IT" b="0" dirty="0" err="1"/>
              <a:t>Kroes</a:t>
            </a:r>
            <a:r>
              <a:rPr lang="it-IT" b="0" dirty="0"/>
              <a:t>, Commissione Europea]</a:t>
            </a:r>
          </a:p>
          <a:p>
            <a:pPr>
              <a:lnSpc>
                <a:spcPct val="120000"/>
              </a:lnSpc>
              <a:buFont typeface="Arial" panose="020B0604020202020204" pitchFamily="34" charset="0"/>
              <a:buChar char="•"/>
            </a:pPr>
            <a:r>
              <a:rPr lang="it-IT" b="0" dirty="0"/>
              <a:t>La </a:t>
            </a:r>
            <a:r>
              <a:rPr lang="it-IT" dirty="0">
                <a:solidFill>
                  <a:srgbClr val="FF0000"/>
                </a:solidFill>
              </a:rPr>
              <a:t>Commissione Europea</a:t>
            </a:r>
            <a:r>
              <a:rPr lang="it-IT" b="0" dirty="0"/>
              <a:t> ha compiuto una scelta decisa a favore della Open Science</a:t>
            </a:r>
          </a:p>
          <a:p>
            <a:endParaRPr lang="en-US" b="0" dirty="0"/>
          </a:p>
          <a:p>
            <a:endParaRPr lang="en-US" b="0" dirty="0"/>
          </a:p>
          <a:p>
            <a:endParaRPr lang="en-US" b="0" dirty="0"/>
          </a:p>
          <a:p>
            <a:endParaRPr lang="en-US" b="0" dirty="0"/>
          </a:p>
          <a:p>
            <a:endParaRPr lang="en-GB" b="0" dirty="0"/>
          </a:p>
        </p:txBody>
      </p:sp>
      <p:sp>
        <p:nvSpPr>
          <p:cNvPr id="6" name="Text Placeholder 5"/>
          <p:cNvSpPr>
            <a:spLocks noGrp="1"/>
          </p:cNvSpPr>
          <p:nvPr>
            <p:ph type="body" sz="quarter" idx="21"/>
          </p:nvPr>
        </p:nvSpPr>
        <p:spPr>
          <a:xfrm>
            <a:off x="711199" y="338668"/>
            <a:ext cx="14826237" cy="1145358"/>
          </a:xfrm>
        </p:spPr>
        <p:txBody>
          <a:bodyPr>
            <a:normAutofit fontScale="85000" lnSpcReduction="10000"/>
          </a:bodyPr>
          <a:lstStyle/>
          <a:p>
            <a:pPr algn="ctr"/>
            <a:r>
              <a:rPr lang="en-GB" dirty="0"/>
              <a:t>Open Science: la </a:t>
            </a:r>
            <a:r>
              <a:rPr lang="en-GB" dirty="0" err="1"/>
              <a:t>scienza</a:t>
            </a:r>
            <a:r>
              <a:rPr lang="en-GB" dirty="0"/>
              <a:t> </a:t>
            </a:r>
            <a:r>
              <a:rPr lang="en-GB" dirty="0" err="1"/>
              <a:t>fatta</a:t>
            </a:r>
            <a:r>
              <a:rPr lang="en-GB" dirty="0"/>
              <a:t> </a:t>
            </a:r>
            <a:r>
              <a:rPr lang="en-GB" dirty="0" err="1"/>
              <a:t>nel</a:t>
            </a:r>
            <a:r>
              <a:rPr lang="en-GB" dirty="0"/>
              <a:t> </a:t>
            </a:r>
            <a:r>
              <a:rPr lang="en-GB" dirty="0" err="1"/>
              <a:t>modo</a:t>
            </a:r>
            <a:r>
              <a:rPr lang="en-GB" dirty="0"/>
              <a:t> </a:t>
            </a:r>
            <a:r>
              <a:rPr lang="en-GB" dirty="0" err="1"/>
              <a:t>corretto</a:t>
            </a:r>
            <a:r>
              <a:rPr lang="en-GB" dirty="0"/>
              <a:t>!</a:t>
            </a:r>
          </a:p>
        </p:txBody>
      </p:sp>
      <p:pic>
        <p:nvPicPr>
          <p:cNvPr id="4" name="Immagine 3">
            <a:extLst>
              <a:ext uri="{FF2B5EF4-FFF2-40B4-BE49-F238E27FC236}">
                <a16:creationId xmlns:a16="http://schemas.microsoft.com/office/drawing/2014/main" id="{8DB2759A-BAFA-A54D-9C36-4790FE633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796" y="8001210"/>
            <a:ext cx="2162337" cy="1142790"/>
          </a:xfrm>
          <a:prstGeom prst="rect">
            <a:avLst/>
          </a:prstGeom>
        </p:spPr>
      </p:pic>
      <p:pic>
        <p:nvPicPr>
          <p:cNvPr id="5" name="Immagine 4">
            <a:extLst>
              <a:ext uri="{FF2B5EF4-FFF2-40B4-BE49-F238E27FC236}">
                <a16:creationId xmlns:a16="http://schemas.microsoft.com/office/drawing/2014/main" id="{531D598C-F5E5-B04A-BED0-45EBBB3B2B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0749" y="8200500"/>
            <a:ext cx="4971091" cy="943500"/>
          </a:xfrm>
          <a:prstGeom prst="rect">
            <a:avLst/>
          </a:prstGeom>
        </p:spPr>
      </p:pic>
    </p:spTree>
    <p:extLst>
      <p:ext uri="{BB962C8B-B14F-4D97-AF65-F5344CB8AC3E}">
        <p14:creationId xmlns:p14="http://schemas.microsoft.com/office/powerpoint/2010/main" val="1114828550"/>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8023237-E912-C543-AC42-58D18B18114C}"/>
              </a:ext>
            </a:extLst>
          </p:cNvPr>
          <p:cNvSpPr>
            <a:spLocks noGrp="1"/>
          </p:cNvSpPr>
          <p:nvPr>
            <p:ph type="body" sz="quarter" idx="11"/>
          </p:nvPr>
        </p:nvSpPr>
        <p:spPr>
          <a:xfrm>
            <a:off x="723899" y="1484025"/>
            <a:ext cx="14820901" cy="6112925"/>
          </a:xfrm>
        </p:spPr>
        <p:txBody>
          <a:bodyPr>
            <a:normAutofit/>
          </a:bodyPr>
          <a:lstStyle/>
          <a:p>
            <a:pPr marL="0" indent="0">
              <a:buNone/>
            </a:pPr>
            <a:r>
              <a:rPr lang="en" sz="3700" b="0" dirty="0" err="1"/>
              <a:t>Attraverso</a:t>
            </a:r>
            <a:r>
              <a:rPr lang="en" sz="3700" b="0" dirty="0"/>
              <a:t> </a:t>
            </a:r>
            <a:r>
              <a:rPr lang="en" sz="3700" b="0" dirty="0" err="1"/>
              <a:t>l’Open</a:t>
            </a:r>
            <a:r>
              <a:rPr lang="en" sz="3700" b="0" dirty="0"/>
              <a:t> Science </a:t>
            </a:r>
            <a:r>
              <a:rPr lang="en" sz="3700" b="0" dirty="0" err="1"/>
              <a:t>si</a:t>
            </a:r>
            <a:r>
              <a:rPr lang="en" sz="3700" b="0" dirty="0"/>
              <a:t> </a:t>
            </a:r>
            <a:r>
              <a:rPr lang="en" sz="3700" b="0" dirty="0" err="1"/>
              <a:t>stabilisce</a:t>
            </a:r>
            <a:r>
              <a:rPr lang="en" sz="3700" b="0" dirty="0"/>
              <a:t> un </a:t>
            </a:r>
            <a:r>
              <a:rPr lang="en" sz="3700" b="0" dirty="0" err="1"/>
              <a:t>più</a:t>
            </a:r>
            <a:r>
              <a:rPr lang="en" sz="3700" b="0" dirty="0"/>
              <a:t> </a:t>
            </a:r>
            <a:r>
              <a:rPr lang="en" sz="3700" dirty="0" err="1">
                <a:solidFill>
                  <a:srgbClr val="FF0000"/>
                </a:solidFill>
              </a:rPr>
              <a:t>ampio</a:t>
            </a:r>
            <a:r>
              <a:rPr lang="en" sz="3700" dirty="0">
                <a:solidFill>
                  <a:srgbClr val="FF0000"/>
                </a:solidFill>
              </a:rPr>
              <a:t> accesso </a:t>
            </a:r>
            <a:r>
              <a:rPr lang="en" sz="3700" b="0" dirty="0" err="1"/>
              <a:t>ai</a:t>
            </a:r>
            <a:r>
              <a:rPr lang="en" sz="3700" b="0" dirty="0"/>
              <a:t> </a:t>
            </a:r>
            <a:r>
              <a:rPr lang="en" sz="3700" dirty="0" err="1">
                <a:solidFill>
                  <a:srgbClr val="FF0000"/>
                </a:solidFill>
              </a:rPr>
              <a:t>risultati</a:t>
            </a:r>
            <a:r>
              <a:rPr lang="en" sz="3700" b="0" dirty="0"/>
              <a:t> </a:t>
            </a:r>
            <a:r>
              <a:rPr lang="en" sz="3700" b="0" dirty="0" err="1"/>
              <a:t>della</a:t>
            </a:r>
            <a:r>
              <a:rPr lang="en" sz="3700" b="0" dirty="0"/>
              <a:t> </a:t>
            </a:r>
            <a:r>
              <a:rPr lang="en" sz="3700" b="0" dirty="0" err="1"/>
              <a:t>ricerca</a:t>
            </a:r>
            <a:r>
              <a:rPr lang="en" sz="3700" b="0" dirty="0"/>
              <a:t> </a:t>
            </a:r>
            <a:r>
              <a:rPr lang="en" sz="3700" b="0" dirty="0" err="1"/>
              <a:t>finanziata</a:t>
            </a:r>
            <a:r>
              <a:rPr lang="en" sz="3700" b="0" dirty="0"/>
              <a:t> con </a:t>
            </a:r>
            <a:r>
              <a:rPr lang="en" sz="3700" b="0" dirty="0" err="1"/>
              <a:t>fondi</a:t>
            </a:r>
            <a:r>
              <a:rPr lang="en" sz="3700" b="0" dirty="0"/>
              <a:t> </a:t>
            </a:r>
            <a:r>
              <a:rPr lang="en" sz="3700" b="0" dirty="0" err="1"/>
              <a:t>pubblici</a:t>
            </a:r>
            <a:r>
              <a:rPr lang="en" sz="3700" b="0" dirty="0"/>
              <a:t> </a:t>
            </a:r>
            <a:r>
              <a:rPr lang="en" sz="3700" b="0" dirty="0" err="1"/>
              <a:t>favorendo</a:t>
            </a:r>
            <a:r>
              <a:rPr lang="en" sz="3700" b="0" dirty="0"/>
              <a:t>:</a:t>
            </a:r>
          </a:p>
          <a:p>
            <a:pPr>
              <a:buFont typeface="Arial" panose="020B0604020202020204" pitchFamily="34" charset="0"/>
              <a:buChar char="•"/>
            </a:pPr>
            <a:r>
              <a:rPr lang="en" sz="3700" b="0" dirty="0"/>
              <a:t> La </a:t>
            </a:r>
            <a:r>
              <a:rPr lang="en" sz="3700" b="0" dirty="0" err="1"/>
              <a:t>possibilità</a:t>
            </a:r>
            <a:r>
              <a:rPr lang="en" sz="3700" b="0" dirty="0"/>
              <a:t> di fare </a:t>
            </a:r>
            <a:r>
              <a:rPr lang="en" sz="3700" b="0" dirty="0" err="1"/>
              <a:t>ricerca</a:t>
            </a:r>
            <a:r>
              <a:rPr lang="en" sz="3700" b="0" dirty="0"/>
              <a:t> a </a:t>
            </a:r>
            <a:r>
              <a:rPr lang="en" sz="3700" b="0" dirty="0" err="1"/>
              <a:t>partire</a:t>
            </a:r>
            <a:r>
              <a:rPr lang="en" sz="3700" b="0" dirty="0"/>
              <a:t> da </a:t>
            </a:r>
            <a:r>
              <a:rPr lang="en" sz="3700" b="0" dirty="0" err="1"/>
              <a:t>risultati</a:t>
            </a:r>
            <a:r>
              <a:rPr lang="en" sz="3700" b="0" dirty="0"/>
              <a:t> </a:t>
            </a:r>
            <a:r>
              <a:rPr lang="en" sz="3700" b="0" dirty="0" err="1"/>
              <a:t>già</a:t>
            </a:r>
            <a:r>
              <a:rPr lang="en" sz="3700" b="0" dirty="0"/>
              <a:t> </a:t>
            </a:r>
            <a:r>
              <a:rPr lang="en" sz="3700" b="0" dirty="0" err="1"/>
              <a:t>ottenuti</a:t>
            </a:r>
            <a:r>
              <a:rPr lang="en" sz="3700" b="0" dirty="0"/>
              <a:t>, </a:t>
            </a:r>
            <a:r>
              <a:rPr lang="en" sz="3700" dirty="0" err="1">
                <a:solidFill>
                  <a:srgbClr val="FF0000"/>
                </a:solidFill>
              </a:rPr>
              <a:t>migliorando</a:t>
            </a:r>
            <a:r>
              <a:rPr lang="en" sz="3700" dirty="0">
                <a:solidFill>
                  <a:srgbClr val="FF0000"/>
                </a:solidFill>
              </a:rPr>
              <a:t> la </a:t>
            </a:r>
            <a:r>
              <a:rPr lang="en" sz="3700" dirty="0" err="1">
                <a:solidFill>
                  <a:srgbClr val="FF0000"/>
                </a:solidFill>
              </a:rPr>
              <a:t>qualità</a:t>
            </a:r>
            <a:r>
              <a:rPr lang="en" sz="3700" dirty="0">
                <a:solidFill>
                  <a:srgbClr val="FF0000"/>
                </a:solidFill>
              </a:rPr>
              <a:t> </a:t>
            </a:r>
            <a:r>
              <a:rPr lang="en" sz="3700" dirty="0" err="1">
                <a:solidFill>
                  <a:srgbClr val="FF0000"/>
                </a:solidFill>
              </a:rPr>
              <a:t>della</a:t>
            </a:r>
            <a:r>
              <a:rPr lang="en" sz="3700" dirty="0">
                <a:solidFill>
                  <a:srgbClr val="FF0000"/>
                </a:solidFill>
              </a:rPr>
              <a:t> </a:t>
            </a:r>
            <a:r>
              <a:rPr lang="en" sz="3700" dirty="0" err="1">
                <a:solidFill>
                  <a:srgbClr val="FF0000"/>
                </a:solidFill>
              </a:rPr>
              <a:t>ricerca</a:t>
            </a:r>
            <a:r>
              <a:rPr lang="en" sz="3700" dirty="0">
                <a:solidFill>
                  <a:srgbClr val="FF0000"/>
                </a:solidFill>
              </a:rPr>
              <a:t> </a:t>
            </a:r>
          </a:p>
          <a:p>
            <a:pPr>
              <a:buFont typeface="Arial" panose="020B0604020202020204" pitchFamily="34" charset="0"/>
              <a:buChar char="•"/>
            </a:pPr>
            <a:r>
              <a:rPr lang="en" sz="3700" b="0" dirty="0"/>
              <a:t>La </a:t>
            </a:r>
            <a:r>
              <a:rPr lang="en" sz="3700" dirty="0" err="1">
                <a:solidFill>
                  <a:srgbClr val="FF0000"/>
                </a:solidFill>
              </a:rPr>
              <a:t>collaborazione</a:t>
            </a:r>
            <a:r>
              <a:rPr lang="en" sz="3700" b="0" dirty="0"/>
              <a:t> e </a:t>
            </a:r>
            <a:r>
              <a:rPr lang="en" sz="3700" b="0" dirty="0" err="1"/>
              <a:t>l’</a:t>
            </a:r>
            <a:r>
              <a:rPr lang="en" sz="3700" dirty="0" err="1">
                <a:solidFill>
                  <a:srgbClr val="FF0000"/>
                </a:solidFill>
              </a:rPr>
              <a:t>efficienza</a:t>
            </a:r>
            <a:r>
              <a:rPr lang="en" sz="3700" b="0" dirty="0"/>
              <a:t>, senza </a:t>
            </a:r>
            <a:r>
              <a:rPr lang="en" sz="3700" b="0" dirty="0" err="1"/>
              <a:t>duplicare</a:t>
            </a:r>
            <a:r>
              <a:rPr lang="en" sz="3700" b="0" dirty="0"/>
              <a:t> </a:t>
            </a:r>
            <a:r>
              <a:rPr lang="en" sz="3700" b="0" dirty="0" err="1"/>
              <a:t>gli</a:t>
            </a:r>
            <a:r>
              <a:rPr lang="en" sz="3700" b="0" dirty="0"/>
              <a:t> </a:t>
            </a:r>
            <a:r>
              <a:rPr lang="en" sz="3700" b="0" dirty="0" err="1"/>
              <a:t>sforzi</a:t>
            </a:r>
            <a:r>
              <a:rPr lang="en" sz="3700" b="0" dirty="0"/>
              <a:t> </a:t>
            </a:r>
          </a:p>
          <a:p>
            <a:pPr>
              <a:buFont typeface="Arial" panose="020B0604020202020204" pitchFamily="34" charset="0"/>
              <a:buChar char="•"/>
            </a:pPr>
            <a:r>
              <a:rPr lang="en" sz="3700" b="0" dirty="0" err="1"/>
              <a:t>L’</a:t>
            </a:r>
            <a:r>
              <a:rPr lang="en" sz="3700" dirty="0" err="1">
                <a:solidFill>
                  <a:srgbClr val="FF0000"/>
                </a:solidFill>
              </a:rPr>
              <a:t>innovazione</a:t>
            </a:r>
            <a:r>
              <a:rPr lang="en" sz="3700" b="0" dirty="0"/>
              <a:t>, </a:t>
            </a:r>
            <a:r>
              <a:rPr lang="en" sz="3700" b="0" dirty="0" err="1"/>
              <a:t>perché</a:t>
            </a:r>
            <a:r>
              <a:rPr lang="en" sz="3700" b="0" dirty="0"/>
              <a:t> </a:t>
            </a:r>
            <a:r>
              <a:rPr lang="en" sz="3700" b="0" dirty="0" err="1"/>
              <a:t>si</a:t>
            </a:r>
            <a:r>
              <a:rPr lang="en" sz="3700" b="0" dirty="0"/>
              <a:t> </a:t>
            </a:r>
            <a:r>
              <a:rPr lang="en" sz="3700" b="0" dirty="0" err="1"/>
              <a:t>velocizza</a:t>
            </a:r>
            <a:r>
              <a:rPr lang="en" sz="3700" b="0" dirty="0"/>
              <a:t> </a:t>
            </a:r>
            <a:r>
              <a:rPr lang="en" sz="3700" b="0" dirty="0" err="1"/>
              <a:t>il</a:t>
            </a:r>
            <a:r>
              <a:rPr lang="en" sz="3700" b="0" dirty="0"/>
              <a:t> </a:t>
            </a:r>
            <a:r>
              <a:rPr lang="en" sz="3700" b="0" dirty="0" err="1"/>
              <a:t>processo</a:t>
            </a:r>
            <a:r>
              <a:rPr lang="en" sz="3700" b="0" dirty="0"/>
              <a:t> </a:t>
            </a:r>
            <a:r>
              <a:rPr lang="en" sz="3700" b="0" dirty="0" err="1"/>
              <a:t>che</a:t>
            </a:r>
            <a:r>
              <a:rPr lang="en" sz="3700" b="0" dirty="0"/>
              <a:t> porta </a:t>
            </a:r>
            <a:r>
              <a:rPr lang="en" sz="3700" b="0" dirty="0" err="1"/>
              <a:t>il</a:t>
            </a:r>
            <a:r>
              <a:rPr lang="en" sz="3700" b="0" dirty="0"/>
              <a:t> </a:t>
            </a:r>
            <a:r>
              <a:rPr lang="en" sz="3700" b="0" dirty="0" err="1"/>
              <a:t>progresso</a:t>
            </a:r>
            <a:r>
              <a:rPr lang="en" sz="3700" b="0" dirty="0"/>
              <a:t> </a:t>
            </a:r>
            <a:r>
              <a:rPr lang="en" sz="3700" b="0" dirty="0" err="1"/>
              <a:t>scientifico</a:t>
            </a:r>
            <a:r>
              <a:rPr lang="en" sz="3700" b="0" dirty="0"/>
              <a:t> </a:t>
            </a:r>
            <a:r>
              <a:rPr lang="en" sz="3700" b="0" dirty="0" err="1"/>
              <a:t>nel</a:t>
            </a:r>
            <a:r>
              <a:rPr lang="en" sz="3700" b="0" dirty="0"/>
              <a:t> </a:t>
            </a:r>
            <a:r>
              <a:rPr lang="en" sz="3700" b="0" dirty="0" err="1"/>
              <a:t>mercato</a:t>
            </a:r>
            <a:r>
              <a:rPr lang="en" sz="3700" b="0" dirty="0"/>
              <a:t>, accelerando la </a:t>
            </a:r>
            <a:r>
              <a:rPr lang="en" sz="3700" b="0" dirty="0" err="1"/>
              <a:t>crescita</a:t>
            </a:r>
            <a:endParaRPr lang="en" sz="3700" b="0" dirty="0"/>
          </a:p>
          <a:p>
            <a:pPr>
              <a:buFont typeface="Arial" panose="020B0604020202020204" pitchFamily="34" charset="0"/>
              <a:buChar char="•"/>
            </a:pPr>
            <a:r>
              <a:rPr lang="en" sz="3700" b="0" dirty="0"/>
              <a:t>Il </a:t>
            </a:r>
            <a:r>
              <a:rPr lang="en" sz="3700" dirty="0" err="1">
                <a:solidFill>
                  <a:srgbClr val="FF0000"/>
                </a:solidFill>
              </a:rPr>
              <a:t>coinvolgimento</a:t>
            </a:r>
            <a:r>
              <a:rPr lang="en" sz="3700" dirty="0">
                <a:solidFill>
                  <a:srgbClr val="FF0000"/>
                </a:solidFill>
              </a:rPr>
              <a:t> </a:t>
            </a:r>
            <a:r>
              <a:rPr lang="en" sz="3700" dirty="0" err="1">
                <a:solidFill>
                  <a:srgbClr val="FF0000"/>
                </a:solidFill>
              </a:rPr>
              <a:t>dei</a:t>
            </a:r>
            <a:r>
              <a:rPr lang="en" sz="3700" dirty="0">
                <a:solidFill>
                  <a:srgbClr val="FF0000"/>
                </a:solidFill>
              </a:rPr>
              <a:t> </a:t>
            </a:r>
            <a:r>
              <a:rPr lang="en" sz="3700" dirty="0" err="1">
                <a:solidFill>
                  <a:srgbClr val="FF0000"/>
                </a:solidFill>
              </a:rPr>
              <a:t>cittadini</a:t>
            </a:r>
            <a:r>
              <a:rPr lang="en" sz="3700" dirty="0">
                <a:solidFill>
                  <a:srgbClr val="FF0000"/>
                </a:solidFill>
              </a:rPr>
              <a:t> </a:t>
            </a:r>
            <a:r>
              <a:rPr lang="en" sz="3700" b="0" dirty="0"/>
              <a:t>e </a:t>
            </a:r>
            <a:r>
              <a:rPr lang="en" sz="3700" b="0" dirty="0" err="1"/>
              <a:t>della</a:t>
            </a:r>
            <a:r>
              <a:rPr lang="en" sz="3700" b="0" dirty="0"/>
              <a:t> </a:t>
            </a:r>
            <a:r>
              <a:rPr lang="en" sz="3700" b="0" dirty="0" err="1"/>
              <a:t>società</a:t>
            </a:r>
            <a:r>
              <a:rPr lang="en" sz="3700" b="0" dirty="0"/>
              <a:t> </a:t>
            </a:r>
            <a:r>
              <a:rPr lang="en" sz="3700" b="0" dirty="0" err="1"/>
              <a:t>nel</a:t>
            </a:r>
            <a:r>
              <a:rPr lang="en" sz="3700" b="0" dirty="0"/>
              <a:t> </a:t>
            </a:r>
            <a:r>
              <a:rPr lang="en" sz="3700" b="0" dirty="0" err="1"/>
              <a:t>processo</a:t>
            </a:r>
            <a:r>
              <a:rPr lang="en" sz="3700" b="0" dirty="0"/>
              <a:t> </a:t>
            </a:r>
            <a:r>
              <a:rPr lang="en" sz="3700" b="0" dirty="0" err="1"/>
              <a:t>scientifico</a:t>
            </a:r>
            <a:r>
              <a:rPr lang="en" sz="3700" b="0" dirty="0"/>
              <a:t>, </a:t>
            </a:r>
            <a:r>
              <a:rPr lang="en" sz="3700" b="0" dirty="0" err="1"/>
              <a:t>aumentando</a:t>
            </a:r>
            <a:r>
              <a:rPr lang="en" sz="3700" b="0" dirty="0"/>
              <a:t> la </a:t>
            </a:r>
            <a:r>
              <a:rPr lang="en" sz="3700" b="0" dirty="0" err="1"/>
              <a:t>trasparenza</a:t>
            </a:r>
            <a:r>
              <a:rPr lang="en" sz="3700" b="0" dirty="0"/>
              <a:t>.</a:t>
            </a:r>
            <a:endParaRPr lang="it-IT" sz="3700" b="0" dirty="0"/>
          </a:p>
        </p:txBody>
      </p:sp>
      <p:sp>
        <p:nvSpPr>
          <p:cNvPr id="3" name="Segnaposto testo 2">
            <a:extLst>
              <a:ext uri="{FF2B5EF4-FFF2-40B4-BE49-F238E27FC236}">
                <a16:creationId xmlns:a16="http://schemas.microsoft.com/office/drawing/2014/main" id="{8C8171E6-E44C-1B49-8776-F5D661E2DF3B}"/>
              </a:ext>
            </a:extLst>
          </p:cNvPr>
          <p:cNvSpPr>
            <a:spLocks noGrp="1"/>
          </p:cNvSpPr>
          <p:nvPr>
            <p:ph type="body" sz="quarter" idx="21"/>
          </p:nvPr>
        </p:nvSpPr>
        <p:spPr/>
        <p:txBody>
          <a:bodyPr/>
          <a:lstStyle/>
          <a:p>
            <a:pPr algn="ctr"/>
            <a:r>
              <a:rPr lang="it-IT" dirty="0"/>
              <a:t>Open Science: i vantaggi</a:t>
            </a:r>
          </a:p>
        </p:txBody>
      </p:sp>
      <p:pic>
        <p:nvPicPr>
          <p:cNvPr id="4" name="Immagine 3">
            <a:extLst>
              <a:ext uri="{FF2B5EF4-FFF2-40B4-BE49-F238E27FC236}">
                <a16:creationId xmlns:a16="http://schemas.microsoft.com/office/drawing/2014/main" id="{AE72B186-2321-7D47-8E1B-1F97CA513A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796" y="8001210"/>
            <a:ext cx="2162337" cy="1142790"/>
          </a:xfrm>
          <a:prstGeom prst="rect">
            <a:avLst/>
          </a:prstGeom>
        </p:spPr>
      </p:pic>
      <p:pic>
        <p:nvPicPr>
          <p:cNvPr id="5" name="Immagine 4">
            <a:extLst>
              <a:ext uri="{FF2B5EF4-FFF2-40B4-BE49-F238E27FC236}">
                <a16:creationId xmlns:a16="http://schemas.microsoft.com/office/drawing/2014/main" id="{1B5513B6-2A34-E34D-B30E-00DF4B713C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0749" y="8200500"/>
            <a:ext cx="4971091" cy="943500"/>
          </a:xfrm>
          <a:prstGeom prst="rect">
            <a:avLst/>
          </a:prstGeom>
        </p:spPr>
      </p:pic>
    </p:spTree>
    <p:extLst>
      <p:ext uri="{BB962C8B-B14F-4D97-AF65-F5344CB8AC3E}">
        <p14:creationId xmlns:p14="http://schemas.microsoft.com/office/powerpoint/2010/main" val="2272212739"/>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35B9662-F155-C748-89FF-5ACF505860B4}"/>
              </a:ext>
            </a:extLst>
          </p:cNvPr>
          <p:cNvSpPr>
            <a:spLocks noGrp="1"/>
          </p:cNvSpPr>
          <p:nvPr>
            <p:ph type="body" sz="quarter" idx="21"/>
          </p:nvPr>
        </p:nvSpPr>
        <p:spPr/>
        <p:txBody>
          <a:bodyPr/>
          <a:lstStyle/>
          <a:p>
            <a:r>
              <a:rPr lang="it-IT" dirty="0"/>
              <a:t>Un esempio</a:t>
            </a:r>
          </a:p>
        </p:txBody>
      </p:sp>
      <p:pic>
        <p:nvPicPr>
          <p:cNvPr id="6" name="Immagine 5">
            <a:extLst>
              <a:ext uri="{FF2B5EF4-FFF2-40B4-BE49-F238E27FC236}">
                <a16:creationId xmlns:a16="http://schemas.microsoft.com/office/drawing/2014/main" id="{E0C91979-4A1E-6242-9B08-C50DF579C0CF}"/>
              </a:ext>
            </a:extLst>
          </p:cNvPr>
          <p:cNvPicPr>
            <a:picLocks noChangeAspect="1"/>
          </p:cNvPicPr>
          <p:nvPr/>
        </p:nvPicPr>
        <p:blipFill rotWithShape="1">
          <a:blip r:embed="rId2">
            <a:extLst>
              <a:ext uri="{28A0092B-C50C-407E-A947-70E740481C1C}">
                <a14:useLocalDpi xmlns:a14="http://schemas.microsoft.com/office/drawing/2010/main" val="0"/>
              </a:ext>
            </a:extLst>
          </a:blip>
          <a:srcRect l="15947" r="15543"/>
          <a:stretch/>
        </p:blipFill>
        <p:spPr>
          <a:xfrm>
            <a:off x="6237514" y="559843"/>
            <a:ext cx="9584872" cy="21908273"/>
          </a:xfrm>
          <a:prstGeom prst="rect">
            <a:avLst/>
          </a:prstGeom>
        </p:spPr>
      </p:pic>
      <p:pic>
        <p:nvPicPr>
          <p:cNvPr id="8" name="Immagine 7">
            <a:extLst>
              <a:ext uri="{FF2B5EF4-FFF2-40B4-BE49-F238E27FC236}">
                <a16:creationId xmlns:a16="http://schemas.microsoft.com/office/drawing/2014/main" id="{E5958C82-C917-134C-B294-E369351D71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 y="3269652"/>
            <a:ext cx="11136086" cy="5002720"/>
          </a:xfrm>
          <a:prstGeom prst="rect">
            <a:avLst/>
          </a:prstGeom>
        </p:spPr>
      </p:pic>
    </p:spTree>
    <p:extLst>
      <p:ext uri="{BB962C8B-B14F-4D97-AF65-F5344CB8AC3E}">
        <p14:creationId xmlns:p14="http://schemas.microsoft.com/office/powerpoint/2010/main" val="1765358333"/>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lemento grafico 15" descr="Ombrello">
            <a:extLst>
              <a:ext uri="{FF2B5EF4-FFF2-40B4-BE49-F238E27FC236}">
                <a16:creationId xmlns:a16="http://schemas.microsoft.com/office/drawing/2014/main" id="{15A3AC40-B04D-8346-8B89-D3EB52A81F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85681" y="-485260"/>
            <a:ext cx="10284638" cy="10284638"/>
          </a:xfrm>
          <a:prstGeom prst="rect">
            <a:avLst/>
          </a:prstGeom>
        </p:spPr>
      </p:pic>
      <p:sp>
        <p:nvSpPr>
          <p:cNvPr id="20" name="CasellaDiTesto 19">
            <a:extLst>
              <a:ext uri="{FF2B5EF4-FFF2-40B4-BE49-F238E27FC236}">
                <a16:creationId xmlns:a16="http://schemas.microsoft.com/office/drawing/2014/main" id="{CB9DAB96-A14E-8C47-90ED-358A50E36003}"/>
              </a:ext>
            </a:extLst>
          </p:cNvPr>
          <p:cNvSpPr txBox="1"/>
          <p:nvPr/>
        </p:nvSpPr>
        <p:spPr>
          <a:xfrm>
            <a:off x="3763926" y="4571999"/>
            <a:ext cx="3508744"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Access Publications</a:t>
            </a:r>
          </a:p>
        </p:txBody>
      </p:sp>
      <p:sp>
        <p:nvSpPr>
          <p:cNvPr id="22" name="CasellaDiTesto 21">
            <a:extLst>
              <a:ext uri="{FF2B5EF4-FFF2-40B4-BE49-F238E27FC236}">
                <a16:creationId xmlns:a16="http://schemas.microsoft.com/office/drawing/2014/main" id="{43192024-07A0-144B-9947-CBE832621229}"/>
              </a:ext>
            </a:extLst>
          </p:cNvPr>
          <p:cNvSpPr txBox="1"/>
          <p:nvPr/>
        </p:nvSpPr>
        <p:spPr>
          <a:xfrm>
            <a:off x="4766928" y="5759390"/>
            <a:ext cx="3508744"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Access Data</a:t>
            </a:r>
          </a:p>
        </p:txBody>
      </p:sp>
      <p:sp>
        <p:nvSpPr>
          <p:cNvPr id="23" name="CasellaDiTesto 22">
            <a:extLst>
              <a:ext uri="{FF2B5EF4-FFF2-40B4-BE49-F238E27FC236}">
                <a16:creationId xmlns:a16="http://schemas.microsoft.com/office/drawing/2014/main" id="{521E4E6B-74DB-6246-8511-6ADC1F5C8601}"/>
              </a:ext>
            </a:extLst>
          </p:cNvPr>
          <p:cNvSpPr txBox="1"/>
          <p:nvPr/>
        </p:nvSpPr>
        <p:spPr>
          <a:xfrm>
            <a:off x="9190076" y="4031466"/>
            <a:ext cx="3508744"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t>
            </a:r>
            <a:b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b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Software</a:t>
            </a:r>
          </a:p>
        </p:txBody>
      </p:sp>
      <p:sp>
        <p:nvSpPr>
          <p:cNvPr id="24" name="CasellaDiTesto 23">
            <a:extLst>
              <a:ext uri="{FF2B5EF4-FFF2-40B4-BE49-F238E27FC236}">
                <a16:creationId xmlns:a16="http://schemas.microsoft.com/office/drawing/2014/main" id="{F42E7384-E337-2F4D-95FB-4C5E46491223}"/>
              </a:ext>
            </a:extLst>
          </p:cNvPr>
          <p:cNvSpPr txBox="1"/>
          <p:nvPr/>
        </p:nvSpPr>
        <p:spPr>
          <a:xfrm>
            <a:off x="8213060" y="5249025"/>
            <a:ext cx="3508744"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t>
            </a:r>
            <a:r>
              <a:rPr kumimoji="0" lang="it-IT" sz="3200" b="1" i="0" u="none" strike="noStrike" kern="0" cap="none" spc="0" normalizeH="0" baseline="0" noProof="0" dirty="0" err="1">
                <a:ln>
                  <a:noFill/>
                </a:ln>
                <a:solidFill>
                  <a:srgbClr val="FEFFFF"/>
                </a:solidFill>
                <a:effectLst/>
                <a:uLnTx/>
                <a:uFillTx/>
                <a:latin typeface="Helvetica Light"/>
                <a:ea typeface="+mn-ea"/>
                <a:cs typeface="+mn-cs"/>
                <a:sym typeface="Helvetica Light"/>
              </a:rPr>
              <a:t>Metodologies</a:t>
            </a:r>
            <a:endPar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endParaRPr>
          </a:p>
        </p:txBody>
      </p:sp>
      <p:sp>
        <p:nvSpPr>
          <p:cNvPr id="25" name="CasellaDiTesto 24">
            <a:extLst>
              <a:ext uri="{FF2B5EF4-FFF2-40B4-BE49-F238E27FC236}">
                <a16:creationId xmlns:a16="http://schemas.microsoft.com/office/drawing/2014/main" id="{79188DF5-3BEE-5D47-9E28-6CE2B5C734F8}"/>
              </a:ext>
            </a:extLst>
          </p:cNvPr>
          <p:cNvSpPr txBox="1"/>
          <p:nvPr/>
        </p:nvSpPr>
        <p:spPr>
          <a:xfrm>
            <a:off x="8504574" y="6340075"/>
            <a:ext cx="4027230"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t>
            </a:r>
            <a:r>
              <a:rPr kumimoji="0" lang="it-IT" sz="3200" b="1" i="0" u="none" strike="noStrike" kern="0" cap="none" spc="0" normalizeH="0" baseline="0" noProof="0" dirty="0" err="1">
                <a:ln>
                  <a:noFill/>
                </a:ln>
                <a:solidFill>
                  <a:srgbClr val="FEFFFF"/>
                </a:solidFill>
                <a:effectLst/>
                <a:uLnTx/>
                <a:uFillTx/>
                <a:latin typeface="Helvetica Light"/>
                <a:ea typeface="+mn-ea"/>
                <a:cs typeface="+mn-cs"/>
                <a:sym typeface="Helvetica Light"/>
              </a:rPr>
              <a:t>Workflows</a:t>
            </a:r>
            <a:r>
              <a:rPr kumimoji="0" lang="it-IT" sz="3200" b="1" i="0" u="none" strike="noStrike" kern="0" cap="none" spc="0" normalizeH="0" baseline="0" noProof="0" dirty="0">
                <a:ln>
                  <a:noFill/>
                </a:ln>
                <a:solidFill>
                  <a:srgbClr val="FEFFFF"/>
                </a:solidFill>
                <a:effectLst/>
                <a:uLnTx/>
                <a:uFillTx/>
                <a:latin typeface="Helvetica Light"/>
                <a:sym typeface="Helvetica Light"/>
              </a:rPr>
              <a:t>/</a:t>
            </a:r>
            <a:r>
              <a:rPr kumimoji="0" lang="it-IT" sz="3200" b="1" i="0" u="none" strike="noStrike" kern="0" cap="none" spc="0" normalizeH="0" baseline="0" noProof="0" dirty="0" err="1">
                <a:ln>
                  <a:noFill/>
                </a:ln>
                <a:solidFill>
                  <a:srgbClr val="FEFFFF"/>
                </a:solidFill>
                <a:effectLst/>
                <a:uLnTx/>
                <a:uFillTx/>
                <a:latin typeface="Helvetica Light"/>
                <a:ea typeface="+mn-ea"/>
                <a:cs typeface="+mn-cs"/>
                <a:sym typeface="Helvetica Light"/>
              </a:rPr>
              <a:t>Protocols</a:t>
            </a:r>
            <a:endPar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endParaRPr>
          </a:p>
        </p:txBody>
      </p:sp>
      <p:sp>
        <p:nvSpPr>
          <p:cNvPr id="26" name="CasellaDiTesto 25">
            <a:extLst>
              <a:ext uri="{FF2B5EF4-FFF2-40B4-BE49-F238E27FC236}">
                <a16:creationId xmlns:a16="http://schemas.microsoft.com/office/drawing/2014/main" id="{696D81E0-EBA9-4C4E-8BD2-92BC143FDC4F}"/>
              </a:ext>
            </a:extLst>
          </p:cNvPr>
          <p:cNvSpPr txBox="1"/>
          <p:nvPr/>
        </p:nvSpPr>
        <p:spPr>
          <a:xfrm>
            <a:off x="4018590" y="7008336"/>
            <a:ext cx="4027230"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a:t>
            </a:r>
            <a:r>
              <a:rPr kumimoji="0" lang="it-IT" sz="3200" b="1" i="0" u="none" strike="noStrike" kern="0" cap="none" spc="0" normalizeH="0" baseline="0" noProof="0" dirty="0" err="1">
                <a:ln>
                  <a:noFill/>
                </a:ln>
                <a:solidFill>
                  <a:srgbClr val="FEFFFF"/>
                </a:solidFill>
                <a:effectLst/>
                <a:uLnTx/>
                <a:uFillTx/>
                <a:latin typeface="Helvetica Light"/>
                <a:ea typeface="+mn-ea"/>
                <a:cs typeface="+mn-cs"/>
                <a:sym typeface="Helvetica Light"/>
              </a:rPr>
              <a:t>Education</a:t>
            </a:r>
            <a:endPar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endParaRPr>
          </a:p>
        </p:txBody>
      </p:sp>
      <p:sp>
        <p:nvSpPr>
          <p:cNvPr id="27" name="CasellaDiTesto 26">
            <a:extLst>
              <a:ext uri="{FF2B5EF4-FFF2-40B4-BE49-F238E27FC236}">
                <a16:creationId xmlns:a16="http://schemas.microsoft.com/office/drawing/2014/main" id="{0C78629C-B953-CF4B-BA7F-E1FCE76FFED7}"/>
              </a:ext>
            </a:extLst>
          </p:cNvPr>
          <p:cNvSpPr txBox="1"/>
          <p:nvPr/>
        </p:nvSpPr>
        <p:spPr>
          <a:xfrm>
            <a:off x="8644454" y="7667167"/>
            <a:ext cx="4027230"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Open Peer-</a:t>
            </a:r>
            <a:r>
              <a:rPr kumimoji="0" lang="it-IT" sz="3200" b="1" i="0" u="none" strike="noStrike" kern="0" cap="none" spc="0" normalizeH="0" baseline="0" noProof="0" dirty="0" err="1">
                <a:ln>
                  <a:noFill/>
                </a:ln>
                <a:solidFill>
                  <a:srgbClr val="FEFFFF"/>
                </a:solidFill>
                <a:effectLst/>
                <a:uLnTx/>
                <a:uFillTx/>
                <a:latin typeface="Helvetica Light"/>
                <a:ea typeface="+mn-ea"/>
                <a:cs typeface="+mn-cs"/>
                <a:sym typeface="Helvetica Light"/>
              </a:rPr>
              <a:t>Review</a:t>
            </a:r>
            <a:endPar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endParaRPr>
          </a:p>
        </p:txBody>
      </p:sp>
      <p:sp>
        <p:nvSpPr>
          <p:cNvPr id="28" name="CasellaDiTesto 27">
            <a:extLst>
              <a:ext uri="{FF2B5EF4-FFF2-40B4-BE49-F238E27FC236}">
                <a16:creationId xmlns:a16="http://schemas.microsoft.com/office/drawing/2014/main" id="{C9F99BB2-6426-3947-A6A0-8F8D5A1A5DF5}"/>
              </a:ext>
            </a:extLst>
          </p:cNvPr>
          <p:cNvSpPr txBox="1"/>
          <p:nvPr/>
        </p:nvSpPr>
        <p:spPr>
          <a:xfrm>
            <a:off x="3763926" y="7715257"/>
            <a:ext cx="4027230" cy="108106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Citizen </a:t>
            </a:r>
            <a:b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br>
            <a:r>
              <a:rPr kumimoji="0" lang="it-IT" sz="3200" b="1" i="0" u="none" strike="noStrike" kern="0" cap="none" spc="0" normalizeH="0" baseline="0" noProof="0" dirty="0">
                <a:ln>
                  <a:noFill/>
                </a:ln>
                <a:solidFill>
                  <a:srgbClr val="FEFFFF"/>
                </a:solidFill>
                <a:effectLst/>
                <a:uLnTx/>
                <a:uFillTx/>
                <a:latin typeface="Helvetica Light"/>
                <a:ea typeface="+mn-ea"/>
                <a:cs typeface="+mn-cs"/>
                <a:sym typeface="Helvetica Light"/>
              </a:rPr>
              <a:t>Science</a:t>
            </a:r>
          </a:p>
        </p:txBody>
      </p:sp>
      <p:sp>
        <p:nvSpPr>
          <p:cNvPr id="30" name="Rounded Rectangle 8">
            <a:extLst>
              <a:ext uri="{FF2B5EF4-FFF2-40B4-BE49-F238E27FC236}">
                <a16:creationId xmlns:a16="http://schemas.microsoft.com/office/drawing/2014/main" id="{0088A729-E58C-BC46-9E65-0B83BC4BD408}"/>
              </a:ext>
            </a:extLst>
          </p:cNvPr>
          <p:cNvSpPr/>
          <p:nvPr/>
        </p:nvSpPr>
        <p:spPr>
          <a:xfrm>
            <a:off x="12021882" y="1162455"/>
            <a:ext cx="3781374" cy="2039533"/>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t>Research </a:t>
            </a:r>
            <a:b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br>
            <a: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t>Integrity</a:t>
            </a:r>
          </a:p>
        </p:txBody>
      </p:sp>
      <p:sp>
        <p:nvSpPr>
          <p:cNvPr id="31" name="Rounded Rectangle 8">
            <a:extLst>
              <a:ext uri="{FF2B5EF4-FFF2-40B4-BE49-F238E27FC236}">
                <a16:creationId xmlns:a16="http://schemas.microsoft.com/office/drawing/2014/main" id="{05A84BA4-09F5-ED47-BCFD-02D900BBE29C}"/>
              </a:ext>
            </a:extLst>
          </p:cNvPr>
          <p:cNvSpPr/>
          <p:nvPr/>
        </p:nvSpPr>
        <p:spPr>
          <a:xfrm>
            <a:off x="237216" y="593309"/>
            <a:ext cx="4529712" cy="2039533"/>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t>Research </a:t>
            </a:r>
            <a:b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br>
            <a:r>
              <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rPr>
              <a:t>Infrastructures</a:t>
            </a:r>
          </a:p>
        </p:txBody>
      </p:sp>
      <p:sp>
        <p:nvSpPr>
          <p:cNvPr id="32" name="Rounded Rectangle 8">
            <a:extLst>
              <a:ext uri="{FF2B5EF4-FFF2-40B4-BE49-F238E27FC236}">
                <a16:creationId xmlns:a16="http://schemas.microsoft.com/office/drawing/2014/main" id="{1169278F-D919-B741-8AD3-520AA47F1F9A}"/>
              </a:ext>
            </a:extLst>
          </p:cNvPr>
          <p:cNvSpPr/>
          <p:nvPr/>
        </p:nvSpPr>
        <p:spPr>
          <a:xfrm>
            <a:off x="343304" y="6511159"/>
            <a:ext cx="3781374" cy="2039533"/>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en-US" sz="4400" b="0" i="0" u="none" strike="noStrike" kern="0" cap="none" spc="0" normalizeH="0" baseline="0" noProof="0" dirty="0" err="1">
                <a:ln>
                  <a:noFill/>
                </a:ln>
                <a:solidFill>
                  <a:srgbClr val="FFFFFF"/>
                </a:solidFill>
                <a:effectLst/>
                <a:uLnTx/>
                <a:uFillTx/>
                <a:latin typeface="Helvetica Light"/>
                <a:ea typeface="+mn-ea"/>
                <a:cs typeface="+mn-cs"/>
                <a:sym typeface="Helvetica Light"/>
              </a:rPr>
              <a:t>Evaluation:Altmetrics</a:t>
            </a:r>
            <a:endParaRPr kumimoji="0" lang="en-US" sz="4400" b="0" i="0" u="none" strike="noStrike" kern="0" cap="none" spc="0" normalizeH="0" baseline="0" noProof="0" dirty="0">
              <a:ln>
                <a:noFill/>
              </a:ln>
              <a:solidFill>
                <a:srgbClr val="FFFFFF"/>
              </a:solidFill>
              <a:effectLst/>
              <a:uLnTx/>
              <a:uFillTx/>
              <a:latin typeface="Helvetica Light"/>
              <a:ea typeface="+mn-ea"/>
              <a:cs typeface="+mn-cs"/>
              <a:sym typeface="Helvetica Light"/>
            </a:endParaRPr>
          </a:p>
        </p:txBody>
      </p:sp>
      <p:sp>
        <p:nvSpPr>
          <p:cNvPr id="33" name="CasellaDiTesto 32">
            <a:extLst>
              <a:ext uri="{FF2B5EF4-FFF2-40B4-BE49-F238E27FC236}">
                <a16:creationId xmlns:a16="http://schemas.microsoft.com/office/drawing/2014/main" id="{864F8EBE-253D-2E4F-BA11-EABA16278997}"/>
              </a:ext>
            </a:extLst>
          </p:cNvPr>
          <p:cNvSpPr txBox="1"/>
          <p:nvPr/>
        </p:nvSpPr>
        <p:spPr>
          <a:xfrm>
            <a:off x="6373628" y="1194070"/>
            <a:ext cx="3508744" cy="1573508"/>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sz="4800" b="1" i="0" u="none" strike="noStrike" kern="0" cap="none" spc="0" normalizeH="0" baseline="0" noProof="0" dirty="0">
                <a:ln>
                  <a:noFill/>
                </a:ln>
                <a:solidFill>
                  <a:srgbClr val="FEFFFF"/>
                </a:solidFill>
                <a:effectLst/>
                <a:uLnTx/>
                <a:uFillTx/>
                <a:latin typeface="Helvetica Light"/>
                <a:ea typeface="+mn-ea"/>
                <a:cs typeface="+mn-cs"/>
                <a:sym typeface="Helvetica Light"/>
              </a:rPr>
              <a:t>Open Science</a:t>
            </a:r>
          </a:p>
        </p:txBody>
      </p:sp>
    </p:spTree>
    <p:extLst>
      <p:ext uri="{BB962C8B-B14F-4D97-AF65-F5344CB8AC3E}">
        <p14:creationId xmlns:p14="http://schemas.microsoft.com/office/powerpoint/2010/main" val="387897770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86E31F-8F97-1E46-896F-457C685A8B4E}"/>
              </a:ext>
            </a:extLst>
          </p:cNvPr>
          <p:cNvSpPr>
            <a:spLocks noGrp="1"/>
          </p:cNvSpPr>
          <p:nvPr>
            <p:ph type="body" sz="quarter" idx="11"/>
          </p:nvPr>
        </p:nvSpPr>
        <p:spPr>
          <a:xfrm>
            <a:off x="723899" y="1583417"/>
            <a:ext cx="6523017" cy="5742181"/>
          </a:xfrm>
        </p:spPr>
        <p:txBody>
          <a:bodyPr/>
          <a:lstStyle/>
          <a:p>
            <a:r>
              <a:rPr lang="en-US" b="0" dirty="0" err="1"/>
              <a:t>Strumenti</a:t>
            </a:r>
            <a:r>
              <a:rPr lang="en-US" b="0" dirty="0"/>
              <a:t> </a:t>
            </a:r>
            <a:r>
              <a:rPr lang="en-US" b="0" dirty="0" err="1"/>
              <a:t>nuovi</a:t>
            </a:r>
            <a:r>
              <a:rPr lang="en-US" b="0" dirty="0"/>
              <a:t>, </a:t>
            </a:r>
            <a:r>
              <a:rPr lang="en-US" b="0" dirty="0" err="1"/>
              <a:t>collaborazione</a:t>
            </a:r>
            <a:r>
              <a:rPr lang="en-US" b="0" dirty="0"/>
              <a:t> e </a:t>
            </a:r>
            <a:r>
              <a:rPr lang="en-US" b="0" dirty="0" err="1"/>
              <a:t>comunicazione</a:t>
            </a:r>
            <a:r>
              <a:rPr lang="en-US" b="0" dirty="0"/>
              <a:t> </a:t>
            </a:r>
            <a:r>
              <a:rPr lang="en-US" b="0" dirty="0" err="1"/>
              <a:t>mai</a:t>
            </a:r>
            <a:r>
              <a:rPr lang="en-US" b="0" dirty="0"/>
              <a:t> </a:t>
            </a:r>
            <a:r>
              <a:rPr lang="en-US" b="0" dirty="0" err="1"/>
              <a:t>visti</a:t>
            </a:r>
            <a:r>
              <a:rPr lang="en-US" b="0" dirty="0"/>
              <a:t> prima: repository </a:t>
            </a:r>
            <a:r>
              <a:rPr lang="en-US" b="0" dirty="0" err="1"/>
              <a:t>Github</a:t>
            </a:r>
            <a:r>
              <a:rPr lang="en-US" b="0" dirty="0"/>
              <a:t>, </a:t>
            </a:r>
            <a:r>
              <a:rPr lang="en-US" b="0" dirty="0" err="1"/>
              <a:t>canali</a:t>
            </a:r>
            <a:r>
              <a:rPr lang="en-US" b="0" dirty="0"/>
              <a:t> Slack…</a:t>
            </a:r>
          </a:p>
          <a:p>
            <a:endParaRPr lang="en-US" dirty="0"/>
          </a:p>
        </p:txBody>
      </p:sp>
      <p:sp>
        <p:nvSpPr>
          <p:cNvPr id="3" name="Text Placeholder 2">
            <a:extLst>
              <a:ext uri="{FF2B5EF4-FFF2-40B4-BE49-F238E27FC236}">
                <a16:creationId xmlns:a16="http://schemas.microsoft.com/office/drawing/2014/main" id="{D6679EF2-4CB9-9B4A-AD6F-55914D030110}"/>
              </a:ext>
            </a:extLst>
          </p:cNvPr>
          <p:cNvSpPr>
            <a:spLocks noGrp="1"/>
          </p:cNvSpPr>
          <p:nvPr>
            <p:ph type="body" sz="quarter" idx="21"/>
          </p:nvPr>
        </p:nvSpPr>
        <p:spPr/>
        <p:txBody>
          <a:bodyPr>
            <a:normAutofit/>
          </a:bodyPr>
          <a:lstStyle/>
          <a:p>
            <a:r>
              <a:rPr lang="en-US" dirty="0" err="1"/>
              <a:t>L’open</a:t>
            </a:r>
            <a:r>
              <a:rPr lang="en-US" dirty="0"/>
              <a:t> science </a:t>
            </a:r>
            <a:r>
              <a:rPr lang="en-US" dirty="0" err="1"/>
              <a:t>contro</a:t>
            </a:r>
            <a:r>
              <a:rPr lang="en-US" dirty="0"/>
              <a:t> </a:t>
            </a:r>
            <a:r>
              <a:rPr lang="en-US" dirty="0" err="1"/>
              <a:t>il</a:t>
            </a:r>
            <a:r>
              <a:rPr lang="en-US" dirty="0"/>
              <a:t> Covid-19</a:t>
            </a:r>
          </a:p>
        </p:txBody>
      </p:sp>
      <p:pic>
        <p:nvPicPr>
          <p:cNvPr id="6" name="Picture 5">
            <a:extLst>
              <a:ext uri="{FF2B5EF4-FFF2-40B4-BE49-F238E27FC236}">
                <a16:creationId xmlns:a16="http://schemas.microsoft.com/office/drawing/2014/main" id="{1F35402E-1086-2944-ADE1-BD8DBEF724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6440" y="1508735"/>
            <a:ext cx="7754701" cy="5270500"/>
          </a:xfrm>
          <a:prstGeom prst="rect">
            <a:avLst/>
          </a:prstGeom>
        </p:spPr>
      </p:pic>
      <p:sp>
        <p:nvSpPr>
          <p:cNvPr id="7" name="TextBox 6">
            <a:extLst>
              <a:ext uri="{FF2B5EF4-FFF2-40B4-BE49-F238E27FC236}">
                <a16:creationId xmlns:a16="http://schemas.microsoft.com/office/drawing/2014/main" id="{5B629DDE-3D75-CC45-B376-2114477AB729}"/>
              </a:ext>
            </a:extLst>
          </p:cNvPr>
          <p:cNvSpPr txBox="1"/>
          <p:nvPr/>
        </p:nvSpPr>
        <p:spPr>
          <a:xfrm>
            <a:off x="7431931" y="7226206"/>
            <a:ext cx="7295745" cy="111184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r>
              <a:rPr lang="en-US" sz="2200" dirty="0">
                <a:hlinkClick r:id="rId3"/>
              </a:rPr>
              <a:t>https://www.sciencemag.org/news/2020/02/completely-new-culture-doing-research-coronavirus-outbreak-changes-how-scientists#</a:t>
            </a:r>
            <a:endParaRPr kumimoji="0" lang="en-US" sz="22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3586750646"/>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1424565B-E771-B64C-A361-5ECE56752E6F}"/>
              </a:ext>
            </a:extLst>
          </p:cNvPr>
          <p:cNvSpPr>
            <a:spLocks noGrp="1"/>
          </p:cNvSpPr>
          <p:nvPr>
            <p:ph type="body" sz="quarter" idx="10"/>
          </p:nvPr>
        </p:nvSpPr>
        <p:spPr/>
        <p:txBody>
          <a:bodyPr>
            <a:normAutofit fontScale="92500" lnSpcReduction="10000"/>
          </a:bodyPr>
          <a:lstStyle/>
          <a:p>
            <a:r>
              <a:rPr lang="it-IT" dirty="0"/>
              <a:t>La Commissione Europea e l’Open Access</a:t>
            </a:r>
          </a:p>
        </p:txBody>
      </p:sp>
      <p:sp>
        <p:nvSpPr>
          <p:cNvPr id="4" name="Segnaposto testo 3">
            <a:extLst>
              <a:ext uri="{FF2B5EF4-FFF2-40B4-BE49-F238E27FC236}">
                <a16:creationId xmlns:a16="http://schemas.microsoft.com/office/drawing/2014/main" id="{322B9006-8EAF-A64A-B5F9-CF4FAFDBD086}"/>
              </a:ext>
            </a:extLst>
          </p:cNvPr>
          <p:cNvSpPr>
            <a:spLocks noGrp="1"/>
          </p:cNvSpPr>
          <p:nvPr>
            <p:ph type="body" sz="quarter" idx="11"/>
          </p:nvPr>
        </p:nvSpPr>
        <p:spPr/>
        <p:txBody>
          <a:bodyPr/>
          <a:lstStyle/>
          <a:p>
            <a:r>
              <a:rPr lang="it-IT" dirty="0"/>
              <a:t>Per tutti i progetti del programma </a:t>
            </a:r>
            <a:r>
              <a:rPr lang="it-IT" b="1" dirty="0" err="1"/>
              <a:t>Horizon</a:t>
            </a:r>
            <a:r>
              <a:rPr lang="it-IT" b="1" dirty="0"/>
              <a:t> 2020 </a:t>
            </a:r>
            <a:r>
              <a:rPr lang="it-IT" dirty="0"/>
              <a:t>e per il prossimo programma quadro </a:t>
            </a:r>
            <a:r>
              <a:rPr lang="it-IT" b="1" dirty="0" err="1"/>
              <a:t>Horizon</a:t>
            </a:r>
            <a:r>
              <a:rPr lang="it-IT" b="1" dirty="0"/>
              <a:t> Europe</a:t>
            </a:r>
          </a:p>
        </p:txBody>
      </p:sp>
      <p:pic>
        <p:nvPicPr>
          <p:cNvPr id="5" name="Immagine 6">
            <a:extLst>
              <a:ext uri="{FF2B5EF4-FFF2-40B4-BE49-F238E27FC236}">
                <a16:creationId xmlns:a16="http://schemas.microsoft.com/office/drawing/2014/main" id="{61F48EC9-F7DB-574A-A041-069508FCB5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9">
            <a:extLst>
              <a:ext uri="{FF2B5EF4-FFF2-40B4-BE49-F238E27FC236}">
                <a16:creationId xmlns:a16="http://schemas.microsoft.com/office/drawing/2014/main" id="{6D303D5F-95FC-CB4E-A095-8A9E79C8F5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568793"/>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02C49352-7FA2-5743-AB96-BDA8BFC1E6DD}"/>
              </a:ext>
            </a:extLst>
          </p:cNvPr>
          <p:cNvSpPr>
            <a:spLocks noGrp="1"/>
          </p:cNvSpPr>
          <p:nvPr>
            <p:ph type="body" sz="quarter" idx="21"/>
          </p:nvPr>
        </p:nvSpPr>
        <p:spPr/>
        <p:txBody>
          <a:bodyPr>
            <a:normAutofit fontScale="70000" lnSpcReduction="20000"/>
          </a:bodyPr>
          <a:lstStyle/>
          <a:p>
            <a:r>
              <a:rPr lang="it-IT" dirty="0"/>
              <a:t>Evoluzione delle politiche europee su Open Science</a:t>
            </a:r>
          </a:p>
        </p:txBody>
      </p:sp>
      <p:sp>
        <p:nvSpPr>
          <p:cNvPr id="4" name="Segnaposto piè di pagina 3">
            <a:extLst>
              <a:ext uri="{FF2B5EF4-FFF2-40B4-BE49-F238E27FC236}">
                <a16:creationId xmlns:a16="http://schemas.microsoft.com/office/drawing/2014/main" id="{99B90A3B-EDFD-3B4A-AC67-C4F28B0BBA52}"/>
              </a:ext>
            </a:extLst>
          </p:cNvPr>
          <p:cNvSpPr>
            <a:spLocks noGrp="1"/>
          </p:cNvSpPr>
          <p:nvPr>
            <p:ph type="ftr" sz="quarter" idx="18"/>
          </p:nvPr>
        </p:nvSpPr>
        <p:spPr/>
        <p:txBody>
          <a:bodyPr>
            <a:normAutofit/>
          </a:bodyPr>
          <a:lstStyle/>
          <a:p>
            <a:r>
              <a:rPr lang="it-IT" spc="-80" dirty="0" err="1">
                <a:solidFill>
                  <a:srgbClr val="000000"/>
                </a:solidFill>
                <a:latin typeface="Helvetica" charset="0"/>
              </a:rPr>
              <a:t>Courtesy</a:t>
            </a:r>
            <a:r>
              <a:rPr lang="it-IT" spc="-80" dirty="0">
                <a:solidFill>
                  <a:srgbClr val="000000"/>
                </a:solidFill>
                <a:latin typeface="Helvetica" charset="0"/>
              </a:rPr>
              <a:t> of  Victoria </a:t>
            </a:r>
            <a:r>
              <a:rPr lang="it-IT" spc="-80" dirty="0" err="1">
                <a:solidFill>
                  <a:srgbClr val="000000"/>
                </a:solidFill>
                <a:latin typeface="Helvetica" charset="0"/>
              </a:rPr>
              <a:t>Tsoukala</a:t>
            </a:r>
            <a:r>
              <a:rPr lang="it-IT" spc="-80" dirty="0">
                <a:solidFill>
                  <a:srgbClr val="000000"/>
                </a:solidFill>
                <a:latin typeface="Helvetica" charset="0"/>
              </a:rPr>
              <a:t>, </a:t>
            </a:r>
            <a:r>
              <a:rPr lang="it-IT" spc="-80" dirty="0" err="1">
                <a:solidFill>
                  <a:srgbClr val="000000"/>
                </a:solidFill>
                <a:latin typeface="Helvetica" charset="0"/>
              </a:rPr>
              <a:t>PhD</a:t>
            </a:r>
            <a:r>
              <a:rPr lang="it-IT" spc="-80" dirty="0">
                <a:solidFill>
                  <a:srgbClr val="000000"/>
                </a:solidFill>
                <a:latin typeface="Helvetica" charset="0"/>
              </a:rPr>
              <a:t> - DG RTD Open Science (Unit G4) - PUBMET 2019, Zadar, </a:t>
            </a:r>
            <a:r>
              <a:rPr lang="it-IT" spc="-80" dirty="0" err="1">
                <a:solidFill>
                  <a:srgbClr val="000000"/>
                </a:solidFill>
                <a:latin typeface="Helvetica" charset="0"/>
              </a:rPr>
              <a:t>September</a:t>
            </a:r>
            <a:r>
              <a:rPr lang="it-IT" spc="-80" dirty="0">
                <a:solidFill>
                  <a:srgbClr val="000000"/>
                </a:solidFill>
                <a:latin typeface="Helvetica" charset="0"/>
              </a:rPr>
              <a:t> 19th, 2019</a:t>
            </a:r>
          </a:p>
        </p:txBody>
      </p:sp>
      <p:graphicFrame>
        <p:nvGraphicFramePr>
          <p:cNvPr id="22" name="Content Placeholder 3">
            <a:extLst>
              <a:ext uri="{FF2B5EF4-FFF2-40B4-BE49-F238E27FC236}">
                <a16:creationId xmlns:a16="http://schemas.microsoft.com/office/drawing/2014/main" id="{A339F4A4-7AC1-8043-8E9D-4F5A62DF2FC4}"/>
              </a:ext>
            </a:extLst>
          </p:cNvPr>
          <p:cNvGraphicFramePr>
            <a:graphicFrameLocks/>
          </p:cNvGraphicFramePr>
          <p:nvPr/>
        </p:nvGraphicFramePr>
        <p:xfrm>
          <a:off x="3132116" y="3569593"/>
          <a:ext cx="8229600" cy="3687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Rectangle 4">
            <a:extLst>
              <a:ext uri="{FF2B5EF4-FFF2-40B4-BE49-F238E27FC236}">
                <a16:creationId xmlns:a16="http://schemas.microsoft.com/office/drawing/2014/main" id="{F60435FF-9D4B-9447-B0F1-878C425556EF}"/>
              </a:ext>
            </a:extLst>
          </p:cNvPr>
          <p:cNvSpPr/>
          <p:nvPr/>
        </p:nvSpPr>
        <p:spPr>
          <a:xfrm>
            <a:off x="3132116" y="4662484"/>
            <a:ext cx="1672496" cy="584775"/>
          </a:xfrm>
          <a:prstGeom prst="rect">
            <a:avLst/>
          </a:prstGeom>
          <a:solidFill>
            <a:srgbClr val="BBE0E3"/>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lIns="91440" tIns="45720" rIns="91440" bIns="45720">
            <a:spAutoFit/>
          </a:bodyPr>
          <a:lstStyle/>
          <a:p>
            <a:pPr defTabSz="914377" fontAlgn="base">
              <a:spcBef>
                <a:spcPct val="0"/>
              </a:spcBef>
              <a:spcAft>
                <a:spcPct val="0"/>
              </a:spcAft>
              <a:defRPr/>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Verdana"/>
              </a:rPr>
              <a:t>2008</a:t>
            </a:r>
          </a:p>
        </p:txBody>
      </p:sp>
      <p:sp>
        <p:nvSpPr>
          <p:cNvPr id="24" name="Rectangle 5">
            <a:extLst>
              <a:ext uri="{FF2B5EF4-FFF2-40B4-BE49-F238E27FC236}">
                <a16:creationId xmlns:a16="http://schemas.microsoft.com/office/drawing/2014/main" id="{4CD49479-A84B-5C48-ADFE-01C313FB5D74}"/>
              </a:ext>
            </a:extLst>
          </p:cNvPr>
          <p:cNvSpPr/>
          <p:nvPr/>
        </p:nvSpPr>
        <p:spPr>
          <a:xfrm>
            <a:off x="5292356" y="4180329"/>
            <a:ext cx="1405152" cy="600164"/>
          </a:xfrm>
          <a:prstGeom prst="rect">
            <a:avLst/>
          </a:prstGeom>
          <a:solidFill>
            <a:srgbClr val="BBE0E3"/>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lIns="91440" tIns="45720" rIns="91440" bIns="45720">
            <a:spAutoFit/>
          </a:bodyPr>
          <a:lstStyle/>
          <a:p>
            <a:pPr defTabSz="914377" fontAlgn="base">
              <a:spcBef>
                <a:spcPct val="0"/>
              </a:spcBef>
              <a:spcAft>
                <a:spcPct val="0"/>
              </a:spcAft>
              <a:defRPr/>
            </a:pPr>
            <a:r>
              <a:rPr lang="en-US" sz="33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Verdana"/>
              </a:rPr>
              <a:t>2014</a:t>
            </a:r>
          </a:p>
        </p:txBody>
      </p:sp>
      <p:sp>
        <p:nvSpPr>
          <p:cNvPr id="25" name="Rectangle 6">
            <a:extLst>
              <a:ext uri="{FF2B5EF4-FFF2-40B4-BE49-F238E27FC236}">
                <a16:creationId xmlns:a16="http://schemas.microsoft.com/office/drawing/2014/main" id="{0958C671-27A2-504E-895D-60801D53FD60}"/>
              </a:ext>
            </a:extLst>
          </p:cNvPr>
          <p:cNvSpPr/>
          <p:nvPr/>
        </p:nvSpPr>
        <p:spPr>
          <a:xfrm>
            <a:off x="7380588" y="3658503"/>
            <a:ext cx="1405152" cy="584775"/>
          </a:xfrm>
          <a:prstGeom prst="rect">
            <a:avLst/>
          </a:prstGeom>
          <a:solidFill>
            <a:srgbClr val="BBE0E3"/>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lIns="91440" tIns="45720" rIns="91440" bIns="45720">
            <a:spAutoFit/>
          </a:bodyPr>
          <a:lstStyle/>
          <a:p>
            <a:pPr defTabSz="914377" fontAlgn="base">
              <a:spcBef>
                <a:spcPct val="0"/>
              </a:spcBef>
              <a:spcAft>
                <a:spcPct val="0"/>
              </a:spcAft>
              <a:defRPr/>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Verdana"/>
              </a:rPr>
              <a:t>2017</a:t>
            </a:r>
          </a:p>
        </p:txBody>
      </p:sp>
      <p:sp>
        <p:nvSpPr>
          <p:cNvPr id="26" name="TextBox 8">
            <a:extLst>
              <a:ext uri="{FF2B5EF4-FFF2-40B4-BE49-F238E27FC236}">
                <a16:creationId xmlns:a16="http://schemas.microsoft.com/office/drawing/2014/main" id="{53E660FF-8417-DE48-8FE9-7A731F95B2BF}"/>
              </a:ext>
            </a:extLst>
          </p:cNvPr>
          <p:cNvSpPr txBox="1"/>
          <p:nvPr/>
        </p:nvSpPr>
        <p:spPr>
          <a:xfrm>
            <a:off x="9684844" y="3969986"/>
            <a:ext cx="1800200" cy="3139321"/>
          </a:xfrm>
          <a:prstGeom prst="rect">
            <a:avLst/>
          </a:prstGeom>
          <a:noFill/>
        </p:spPr>
        <p:txBody>
          <a:bodyPr wrap="square" rtlCol="0">
            <a:spAutoFit/>
          </a:bodyPr>
          <a:lstStyle/>
          <a:p>
            <a:pPr defTabSz="914377" fontAlgn="base">
              <a:spcBef>
                <a:spcPct val="0"/>
              </a:spcBef>
              <a:spcAft>
                <a:spcPct val="0"/>
              </a:spcAft>
            </a:pPr>
            <a:r>
              <a:rPr lang="fr-BE" sz="1400" b="1" dirty="0">
                <a:solidFill>
                  <a:srgbClr val="0F5494"/>
                </a:solidFill>
                <a:latin typeface="Verdana" pitchFamily="34" charset="0"/>
              </a:rPr>
              <a:t>Horizon Europe</a:t>
            </a:r>
            <a:endParaRPr lang="en-GB" sz="1400" b="1" dirty="0">
              <a:solidFill>
                <a:srgbClr val="0F5494"/>
              </a:solidFill>
              <a:latin typeface="Verdana" pitchFamily="34" charset="0"/>
            </a:endParaRPr>
          </a:p>
          <a:p>
            <a:pPr defTabSz="914377" fontAlgn="base">
              <a:spcBef>
                <a:spcPct val="0"/>
              </a:spcBef>
              <a:spcAft>
                <a:spcPct val="0"/>
              </a:spcAft>
            </a:pPr>
            <a:endParaRPr lang="fr-BE" sz="400" dirty="0">
              <a:solidFill>
                <a:srgbClr val="0F5494"/>
              </a:solidFill>
              <a:latin typeface="Verdana" pitchFamily="34" charset="0"/>
            </a:endParaRPr>
          </a:p>
          <a:p>
            <a:pPr defTabSz="914377" fontAlgn="base">
              <a:spcBef>
                <a:spcPct val="0"/>
              </a:spcBef>
              <a:spcAft>
                <a:spcPct val="0"/>
              </a:spcAft>
            </a:pPr>
            <a:r>
              <a:rPr lang="fr-BE" sz="1400" dirty="0">
                <a:solidFill>
                  <a:srgbClr val="0F5494"/>
                </a:solidFill>
                <a:latin typeface="Verdana" pitchFamily="34" charset="0"/>
              </a:rPr>
              <a:t>OA </a:t>
            </a:r>
            <a:r>
              <a:rPr lang="fr-BE" sz="1400" b="1" dirty="0">
                <a:solidFill>
                  <a:srgbClr val="00B0F0"/>
                </a:solidFill>
                <a:latin typeface="Verdana" pitchFamily="34" charset="0"/>
              </a:rPr>
              <a:t>Mandatory</a:t>
            </a:r>
            <a:endParaRPr lang="fr-BE" sz="1400" b="1" dirty="0">
              <a:solidFill>
                <a:srgbClr val="BDDEFF"/>
              </a:solidFill>
              <a:latin typeface="Verdana" pitchFamily="34" charset="0"/>
            </a:endParaRPr>
          </a:p>
          <a:p>
            <a:pPr defTabSz="914377" fontAlgn="base">
              <a:spcBef>
                <a:spcPct val="0"/>
              </a:spcBef>
              <a:spcAft>
                <a:spcPct val="0"/>
              </a:spcAft>
            </a:pPr>
            <a:r>
              <a:rPr lang="fr-BE" sz="1400" dirty="0">
                <a:solidFill>
                  <a:srgbClr val="0F5494"/>
                </a:solidFill>
                <a:latin typeface="Verdana" pitchFamily="34" charset="0"/>
              </a:rPr>
              <a:t>Deposit and open access</a:t>
            </a:r>
          </a:p>
          <a:p>
            <a:pPr defTabSz="914377" fontAlgn="base">
              <a:spcBef>
                <a:spcPct val="0"/>
              </a:spcBef>
              <a:spcAft>
                <a:spcPct val="0"/>
              </a:spcAft>
            </a:pPr>
            <a:endParaRPr lang="fr-BE" sz="1400" b="1" dirty="0">
              <a:solidFill>
                <a:srgbClr val="FFC000"/>
              </a:solidFill>
              <a:latin typeface="Verdana" pitchFamily="34" charset="0"/>
            </a:endParaRPr>
          </a:p>
          <a:p>
            <a:pPr defTabSz="914377" fontAlgn="base">
              <a:spcBef>
                <a:spcPct val="0"/>
              </a:spcBef>
              <a:spcAft>
                <a:spcPct val="0"/>
              </a:spcAft>
            </a:pPr>
            <a:endParaRPr lang="fr-BE" sz="400" b="1" dirty="0">
              <a:solidFill>
                <a:srgbClr val="7030A0"/>
              </a:solidFill>
              <a:latin typeface="Verdana" pitchFamily="34" charset="0"/>
            </a:endParaRPr>
          </a:p>
          <a:p>
            <a:pPr defTabSz="914377" fontAlgn="base">
              <a:spcBef>
                <a:spcPct val="0"/>
              </a:spcBef>
              <a:spcAft>
                <a:spcPct val="0"/>
              </a:spcAft>
            </a:pPr>
            <a:r>
              <a:rPr lang="fr-BE" sz="1400" dirty="0">
                <a:solidFill>
                  <a:srgbClr val="0F5494"/>
                </a:solidFill>
                <a:latin typeface="Verdana" pitchFamily="34" charset="0"/>
              </a:rPr>
              <a:t>DMP in line </a:t>
            </a:r>
            <a:r>
              <a:rPr lang="fr-BE" sz="1400" dirty="0" err="1">
                <a:solidFill>
                  <a:srgbClr val="0F5494"/>
                </a:solidFill>
                <a:latin typeface="Verdana" pitchFamily="34" charset="0"/>
              </a:rPr>
              <a:t>with</a:t>
            </a:r>
            <a:r>
              <a:rPr lang="fr-BE" sz="1400" dirty="0">
                <a:solidFill>
                  <a:srgbClr val="0F5494"/>
                </a:solidFill>
                <a:latin typeface="Verdana" pitchFamily="34" charset="0"/>
              </a:rPr>
              <a:t> FAIR </a:t>
            </a:r>
            <a:r>
              <a:rPr lang="fr-BE" sz="1400" b="1" dirty="0" err="1">
                <a:solidFill>
                  <a:srgbClr val="00B0F0"/>
                </a:solidFill>
                <a:latin typeface="Verdana" pitchFamily="34" charset="0"/>
              </a:rPr>
              <a:t>Mandatory</a:t>
            </a:r>
            <a:endParaRPr lang="fr-BE" sz="1400" b="1" dirty="0">
              <a:solidFill>
                <a:srgbClr val="BDDEFF"/>
              </a:solidFill>
              <a:latin typeface="Verdana" pitchFamily="34" charset="0"/>
            </a:endParaRPr>
          </a:p>
          <a:p>
            <a:pPr defTabSz="914377" fontAlgn="base">
              <a:spcBef>
                <a:spcPct val="0"/>
              </a:spcBef>
              <a:spcAft>
                <a:spcPct val="0"/>
              </a:spcAft>
            </a:pPr>
            <a:endParaRPr lang="fr-BE" sz="400" b="1" dirty="0">
              <a:solidFill>
                <a:srgbClr val="7030A0"/>
              </a:solidFill>
              <a:latin typeface="Verdana" pitchFamily="34" charset="0"/>
            </a:endParaRPr>
          </a:p>
          <a:p>
            <a:pPr defTabSz="914377" fontAlgn="base">
              <a:spcBef>
                <a:spcPct val="0"/>
              </a:spcBef>
              <a:spcAft>
                <a:spcPct val="0"/>
              </a:spcAft>
            </a:pPr>
            <a:endParaRPr lang="fr-BE" sz="1400" dirty="0">
              <a:solidFill>
                <a:srgbClr val="0F5494"/>
              </a:solidFill>
              <a:latin typeface="Verdana" pitchFamily="34" charset="0"/>
            </a:endParaRPr>
          </a:p>
          <a:p>
            <a:pPr defTabSz="914377" fontAlgn="base">
              <a:spcBef>
                <a:spcPct val="0"/>
              </a:spcBef>
              <a:spcAft>
                <a:spcPct val="0"/>
              </a:spcAft>
            </a:pPr>
            <a:r>
              <a:rPr lang="fr-BE" sz="1400" dirty="0">
                <a:solidFill>
                  <a:srgbClr val="0F5494"/>
                </a:solidFill>
                <a:latin typeface="Verdana" pitchFamily="34" charset="0"/>
              </a:rPr>
              <a:t>OD </a:t>
            </a:r>
            <a:r>
              <a:rPr lang="fr-BE" sz="1400" b="1" dirty="0">
                <a:solidFill>
                  <a:srgbClr val="2D2D8A">
                    <a:lumMod val="60000"/>
                    <a:lumOff val="40000"/>
                  </a:srgbClr>
                </a:solidFill>
                <a:latin typeface="Verdana" pitchFamily="34" charset="0"/>
              </a:rPr>
              <a:t>by default (exceptions)</a:t>
            </a:r>
          </a:p>
          <a:p>
            <a:pPr defTabSz="914377" fontAlgn="base">
              <a:spcBef>
                <a:spcPct val="0"/>
              </a:spcBef>
              <a:spcAft>
                <a:spcPct val="0"/>
              </a:spcAft>
            </a:pPr>
            <a:endParaRPr lang="fr-BE" sz="1400" b="1" dirty="0">
              <a:solidFill>
                <a:srgbClr val="2D2D8A">
                  <a:lumMod val="60000"/>
                  <a:lumOff val="40000"/>
                </a:srgbClr>
              </a:solidFill>
              <a:latin typeface="Verdana" pitchFamily="34" charset="0"/>
            </a:endParaRPr>
          </a:p>
          <a:p>
            <a:pPr defTabSz="914377" fontAlgn="base">
              <a:spcBef>
                <a:spcPct val="0"/>
              </a:spcBef>
              <a:spcAft>
                <a:spcPct val="0"/>
              </a:spcAft>
            </a:pPr>
            <a:endParaRPr lang="en-GB" sz="400" dirty="0">
              <a:solidFill>
                <a:srgbClr val="0F5494"/>
              </a:solidFill>
              <a:latin typeface="Verdana" pitchFamily="34" charset="0"/>
            </a:endParaRPr>
          </a:p>
          <a:p>
            <a:pPr defTabSz="914377" fontAlgn="base">
              <a:spcBef>
                <a:spcPct val="0"/>
              </a:spcBef>
              <a:spcAft>
                <a:spcPct val="0"/>
              </a:spcAft>
            </a:pPr>
            <a:r>
              <a:rPr lang="en-GB" sz="1400" dirty="0">
                <a:solidFill>
                  <a:srgbClr val="0F5494"/>
                </a:solidFill>
                <a:latin typeface="Verdana" pitchFamily="34" charset="0"/>
              </a:rPr>
              <a:t>&amp; Open Science </a:t>
            </a:r>
            <a:r>
              <a:rPr lang="en-GB" sz="1400" b="1" dirty="0">
                <a:solidFill>
                  <a:srgbClr val="00B0F0"/>
                </a:solidFill>
                <a:latin typeface="Verdana" pitchFamily="34" charset="0"/>
              </a:rPr>
              <a:t>embedded</a:t>
            </a:r>
            <a:r>
              <a:rPr lang="en-GB" sz="1400" dirty="0">
                <a:solidFill>
                  <a:srgbClr val="0F5494"/>
                </a:solidFill>
                <a:latin typeface="Verdana" pitchFamily="34" charset="0"/>
              </a:rPr>
              <a:t> </a:t>
            </a:r>
          </a:p>
        </p:txBody>
      </p:sp>
      <p:sp>
        <p:nvSpPr>
          <p:cNvPr id="27" name="Rectangle 7">
            <a:extLst>
              <a:ext uri="{FF2B5EF4-FFF2-40B4-BE49-F238E27FC236}">
                <a16:creationId xmlns:a16="http://schemas.microsoft.com/office/drawing/2014/main" id="{7A3B253D-11C4-504E-8D42-74FB2658FC9A}"/>
              </a:ext>
            </a:extLst>
          </p:cNvPr>
          <p:cNvSpPr/>
          <p:nvPr/>
        </p:nvSpPr>
        <p:spPr>
          <a:xfrm>
            <a:off x="9468820" y="3179936"/>
            <a:ext cx="1584176" cy="584775"/>
          </a:xfrm>
          <a:prstGeom prst="rect">
            <a:avLst/>
          </a:prstGeom>
          <a:solidFill>
            <a:srgbClr val="BBE0E3"/>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lIns="91440" tIns="45720" rIns="91440" bIns="45720">
            <a:spAutoFit/>
          </a:bodyPr>
          <a:lstStyle/>
          <a:p>
            <a:pPr defTabSz="914377" fontAlgn="base">
              <a:spcBef>
                <a:spcPct val="0"/>
              </a:spcBef>
              <a:spcAft>
                <a:spcPct val="0"/>
              </a:spcAft>
              <a:defRPr/>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Verdana"/>
              </a:rPr>
              <a:t>2021</a:t>
            </a:r>
          </a:p>
        </p:txBody>
      </p:sp>
      <p:sp>
        <p:nvSpPr>
          <p:cNvPr id="28" name="Down Arrow 9">
            <a:extLst>
              <a:ext uri="{FF2B5EF4-FFF2-40B4-BE49-F238E27FC236}">
                <a16:creationId xmlns:a16="http://schemas.microsoft.com/office/drawing/2014/main" id="{CCED2DF2-BEBE-4048-B698-0A8A2C4B955C}"/>
              </a:ext>
            </a:extLst>
          </p:cNvPr>
          <p:cNvSpPr/>
          <p:nvPr/>
        </p:nvSpPr>
        <p:spPr>
          <a:xfrm>
            <a:off x="8542687" y="2345456"/>
            <a:ext cx="1234827" cy="1261581"/>
          </a:xfrm>
          <a:prstGeom prst="downArrow">
            <a:avLst/>
          </a:prstGeom>
          <a:noFill/>
          <a:ln w="5715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defTabSz="914377" fontAlgn="base">
              <a:spcBef>
                <a:spcPct val="0"/>
              </a:spcBef>
              <a:spcAft>
                <a:spcPct val="0"/>
              </a:spcAft>
              <a:defRPr/>
            </a:pPr>
            <a:endParaRPr lang="en-GB" sz="1200">
              <a:solidFill>
                <a:srgbClr val="FFFFFF"/>
              </a:solidFill>
              <a:latin typeface="Verdana"/>
            </a:endParaRPr>
          </a:p>
        </p:txBody>
      </p:sp>
    </p:spTree>
    <p:extLst>
      <p:ext uri="{BB962C8B-B14F-4D97-AF65-F5344CB8AC3E}">
        <p14:creationId xmlns:p14="http://schemas.microsoft.com/office/powerpoint/2010/main" val="37953760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23"/>
                                        </p:tgtEl>
                                      </p:cBhvr>
                                    </p:animEffect>
                                    <p:animScale>
                                      <p:cBhvr>
                                        <p:cTn id="7" dur="250" autoRev="1" fill="hold"/>
                                        <p:tgtEl>
                                          <p:spTgt spid="23"/>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24"/>
                                        </p:tgtEl>
                                      </p:cBhvr>
                                    </p:animEffect>
                                    <p:animScale>
                                      <p:cBhvr>
                                        <p:cTn id="11" dur="250" autoRev="1" fill="hold"/>
                                        <p:tgtEl>
                                          <p:spTgt spid="24"/>
                                        </p:tgtEl>
                                      </p:cBhvr>
                                      <p:by x="105000" y="105000"/>
                                    </p:animScale>
                                  </p:childTnLst>
                                </p:cTn>
                              </p:par>
                            </p:childTnLst>
                          </p:cTn>
                        </p:par>
                        <p:par>
                          <p:cTn id="12" fill="hold">
                            <p:stCondLst>
                              <p:cond delay="1000"/>
                            </p:stCondLst>
                            <p:childTnLst>
                              <p:par>
                                <p:cTn id="13" presetID="26" presetClass="emph" presetSubtype="0" fill="hold" grpId="0" nodeType="afterEffect">
                                  <p:stCondLst>
                                    <p:cond delay="0"/>
                                  </p:stCondLst>
                                  <p:childTnLst>
                                    <p:animEffect transition="out" filter="fade">
                                      <p:cBhvr>
                                        <p:cTn id="14" dur="500" tmFilter="0, 0; .2, .5; .8, .5; 1, 0"/>
                                        <p:tgtEl>
                                          <p:spTgt spid="25"/>
                                        </p:tgtEl>
                                      </p:cBhvr>
                                    </p:animEffect>
                                    <p:animScale>
                                      <p:cBhvr>
                                        <p:cTn id="15" dur="250" autoRev="1" fill="hold"/>
                                        <p:tgtEl>
                                          <p:spTgt spid="25"/>
                                        </p:tgtEl>
                                      </p:cBhvr>
                                      <p:by x="105000" y="105000"/>
                                    </p:animScale>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27"/>
                                        </p:tgtEl>
                                      </p:cBhvr>
                                    </p:animEffect>
                                    <p:animScale>
                                      <p:cBhvr>
                                        <p:cTn id="19"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44DBA0AD-F3F2-884A-8E0E-F85A60A4AA22}"/>
              </a:ext>
            </a:extLst>
          </p:cNvPr>
          <p:cNvPicPr>
            <a:picLocks noChangeAspect="1"/>
          </p:cNvPicPr>
          <p:nvPr/>
        </p:nvPicPr>
        <p:blipFill>
          <a:blip r:embed="rId3"/>
          <a:stretch>
            <a:fillRect/>
          </a:stretch>
        </p:blipFill>
        <p:spPr>
          <a:xfrm>
            <a:off x="12093157" y="894229"/>
            <a:ext cx="4664659" cy="4423384"/>
          </a:xfrm>
          <a:prstGeom prst="rect">
            <a:avLst/>
          </a:prstGeom>
        </p:spPr>
      </p:pic>
      <p:grpSp>
        <p:nvGrpSpPr>
          <p:cNvPr id="5" name="Gruppo 4">
            <a:extLst>
              <a:ext uri="{FF2B5EF4-FFF2-40B4-BE49-F238E27FC236}">
                <a16:creationId xmlns:a16="http://schemas.microsoft.com/office/drawing/2014/main" id="{DB93969C-18CD-4F47-A708-19C1D36A954C}"/>
              </a:ext>
            </a:extLst>
          </p:cNvPr>
          <p:cNvGrpSpPr/>
          <p:nvPr/>
        </p:nvGrpSpPr>
        <p:grpSpPr>
          <a:xfrm>
            <a:off x="8376421" y="1075901"/>
            <a:ext cx="6806395" cy="3796787"/>
            <a:chOff x="2443583" y="2790419"/>
            <a:chExt cx="7286334" cy="4181926"/>
          </a:xfrm>
        </p:grpSpPr>
        <p:pic>
          <p:nvPicPr>
            <p:cNvPr id="6" name="Immagine 5">
              <a:extLst>
                <a:ext uri="{FF2B5EF4-FFF2-40B4-BE49-F238E27FC236}">
                  <a16:creationId xmlns:a16="http://schemas.microsoft.com/office/drawing/2014/main" id="{E5BA1260-3832-FB49-99E7-B7832750BAD8}"/>
                </a:ext>
              </a:extLst>
            </p:cNvPr>
            <p:cNvPicPr>
              <a:picLocks noChangeAspect="1"/>
            </p:cNvPicPr>
            <p:nvPr/>
          </p:nvPicPr>
          <p:blipFill rotWithShape="1">
            <a:blip r:embed="rId4"/>
            <a:srcRect l="27982" t="12772" r="26606" b="5923"/>
            <a:stretch/>
          </p:blipFill>
          <p:spPr>
            <a:xfrm>
              <a:off x="2443583" y="2790419"/>
              <a:ext cx="4152551" cy="4181926"/>
            </a:xfrm>
            <a:prstGeom prst="rect">
              <a:avLst/>
            </a:prstGeom>
            <a:ln>
              <a:noFill/>
            </a:ln>
            <a:effectLst>
              <a:outerShdw blurRad="292100" dist="139700" dir="2700000" algn="tl" rotWithShape="0">
                <a:srgbClr val="333333">
                  <a:alpha val="65000"/>
                </a:srgbClr>
              </a:outerShdw>
            </a:effectLst>
          </p:spPr>
        </p:pic>
        <p:sp>
          <p:nvSpPr>
            <p:cNvPr id="7" name="Rettangolo 6">
              <a:extLst>
                <a:ext uri="{FF2B5EF4-FFF2-40B4-BE49-F238E27FC236}">
                  <a16:creationId xmlns:a16="http://schemas.microsoft.com/office/drawing/2014/main" id="{80D8C3A0-BF50-FE40-BEB5-8365F9FC4724}"/>
                </a:ext>
              </a:extLst>
            </p:cNvPr>
            <p:cNvSpPr/>
            <p:nvPr/>
          </p:nvSpPr>
          <p:spPr>
            <a:xfrm>
              <a:off x="5157917" y="3824053"/>
              <a:ext cx="4572000" cy="271197"/>
            </a:xfrm>
            <a:prstGeom prst="rect">
              <a:avLst/>
            </a:prstGeom>
          </p:spPr>
          <p:txBody>
            <a:bodyPr>
              <a:spAutoFit/>
            </a:bodyPr>
            <a:lstStyle/>
            <a:p>
              <a:pPr defTabSz="914377">
                <a:defRPr/>
              </a:pPr>
              <a:r>
                <a:rPr lang="it-IT" sz="1000" dirty="0">
                  <a:solidFill>
                    <a:prstClr val="black"/>
                  </a:solidFill>
                  <a:latin typeface="Calibri"/>
                  <a:hlinkClick r:id="rId5"/>
                </a:rPr>
                <a:t>Report</a:t>
              </a:r>
              <a:r>
                <a:rPr lang="it-IT" sz="1000" dirty="0">
                  <a:solidFill>
                    <a:prstClr val="black"/>
                  </a:solidFill>
                  <a:latin typeface="Calibri"/>
                </a:rPr>
                <a:t>, Sept.2017</a:t>
              </a:r>
            </a:p>
          </p:txBody>
        </p:sp>
      </p:grpSp>
      <p:grpSp>
        <p:nvGrpSpPr>
          <p:cNvPr id="8" name="Gruppo 7">
            <a:extLst>
              <a:ext uri="{FF2B5EF4-FFF2-40B4-BE49-F238E27FC236}">
                <a16:creationId xmlns:a16="http://schemas.microsoft.com/office/drawing/2014/main" id="{83719E2F-3588-5245-B06F-B47F3B44CD7B}"/>
              </a:ext>
            </a:extLst>
          </p:cNvPr>
          <p:cNvGrpSpPr/>
          <p:nvPr/>
        </p:nvGrpSpPr>
        <p:grpSpPr>
          <a:xfrm>
            <a:off x="54325" y="3818386"/>
            <a:ext cx="7504227" cy="5257287"/>
            <a:chOff x="492611" y="1103184"/>
            <a:chExt cx="4247261" cy="3187582"/>
          </a:xfrm>
        </p:grpSpPr>
        <p:grpSp>
          <p:nvGrpSpPr>
            <p:cNvPr id="9" name="Gruppo 8">
              <a:extLst>
                <a:ext uri="{FF2B5EF4-FFF2-40B4-BE49-F238E27FC236}">
                  <a16:creationId xmlns:a16="http://schemas.microsoft.com/office/drawing/2014/main" id="{6B48791E-A098-6348-A180-DD08F5B65EC0}"/>
                </a:ext>
              </a:extLst>
            </p:cNvPr>
            <p:cNvGrpSpPr/>
            <p:nvPr/>
          </p:nvGrpSpPr>
          <p:grpSpPr>
            <a:xfrm>
              <a:off x="492611" y="1103184"/>
              <a:ext cx="4247261" cy="3187582"/>
              <a:chOff x="188006" y="1044461"/>
              <a:chExt cx="4247261" cy="3187582"/>
            </a:xfrm>
          </p:grpSpPr>
          <p:pic>
            <p:nvPicPr>
              <p:cNvPr id="11" name="Immagine 10">
                <a:extLst>
                  <a:ext uri="{FF2B5EF4-FFF2-40B4-BE49-F238E27FC236}">
                    <a16:creationId xmlns:a16="http://schemas.microsoft.com/office/drawing/2014/main" id="{146DADE5-EDFF-3446-9A01-0A8DF8681C29}"/>
                  </a:ext>
                </a:extLst>
              </p:cNvPr>
              <p:cNvPicPr>
                <a:picLocks noChangeAspect="1"/>
              </p:cNvPicPr>
              <p:nvPr/>
            </p:nvPicPr>
            <p:blipFill rotWithShape="1">
              <a:blip r:embed="rId6"/>
              <a:srcRect l="25795" t="24206" r="31682" b="13821"/>
              <a:stretch/>
            </p:blipFill>
            <p:spPr>
              <a:xfrm>
                <a:off x="188006" y="1044461"/>
                <a:ext cx="3888337" cy="3187582"/>
              </a:xfrm>
              <a:prstGeom prst="rect">
                <a:avLst/>
              </a:prstGeom>
              <a:ln>
                <a:noFill/>
              </a:ln>
              <a:effectLst>
                <a:outerShdw blurRad="292100" dist="139700" dir="2700000" algn="tl" rotWithShape="0">
                  <a:srgbClr val="333333">
                    <a:alpha val="65000"/>
                  </a:srgbClr>
                </a:outerShdw>
              </a:effectLst>
            </p:spPr>
          </p:pic>
          <p:sp>
            <p:nvSpPr>
              <p:cNvPr id="12" name="Rettangolo 11">
                <a:extLst>
                  <a:ext uri="{FF2B5EF4-FFF2-40B4-BE49-F238E27FC236}">
                    <a16:creationId xmlns:a16="http://schemas.microsoft.com/office/drawing/2014/main" id="{70471E7C-1B03-2044-B3F2-A2EAA42E5B2F}"/>
                  </a:ext>
                </a:extLst>
              </p:cNvPr>
              <p:cNvSpPr/>
              <p:nvPr/>
            </p:nvSpPr>
            <p:spPr>
              <a:xfrm>
                <a:off x="3038030" y="1140639"/>
                <a:ext cx="1397237" cy="167949"/>
              </a:xfrm>
              <a:prstGeom prst="rect">
                <a:avLst/>
              </a:prstGeom>
            </p:spPr>
            <p:txBody>
              <a:bodyPr wrap="square">
                <a:spAutoFit/>
              </a:bodyPr>
              <a:lstStyle/>
              <a:p>
                <a:pPr defTabSz="914377">
                  <a:defRPr/>
                </a:pPr>
                <a:r>
                  <a:rPr lang="it-IT" sz="1200" dirty="0">
                    <a:solidFill>
                      <a:prstClr val="black"/>
                    </a:solidFill>
                    <a:latin typeface="Calibri"/>
                    <a:hlinkClick r:id="rId7"/>
                  </a:rPr>
                  <a:t>25 Apr. 2018</a:t>
                </a:r>
                <a:r>
                  <a:rPr lang="it-IT" sz="1200" dirty="0">
                    <a:solidFill>
                      <a:prstClr val="black"/>
                    </a:solidFill>
                    <a:latin typeface="Calibri"/>
                  </a:rPr>
                  <a:t> </a:t>
                </a:r>
              </a:p>
            </p:txBody>
          </p:sp>
        </p:grpSp>
        <p:sp>
          <p:nvSpPr>
            <p:cNvPr id="10" name="Rettangolo 9">
              <a:extLst>
                <a:ext uri="{FF2B5EF4-FFF2-40B4-BE49-F238E27FC236}">
                  <a16:creationId xmlns:a16="http://schemas.microsoft.com/office/drawing/2014/main" id="{BC9CD07E-6B1D-A24B-8C45-8CBAFF0F2C8D}"/>
                </a:ext>
              </a:extLst>
            </p:cNvPr>
            <p:cNvSpPr/>
            <p:nvPr/>
          </p:nvSpPr>
          <p:spPr>
            <a:xfrm>
              <a:off x="583982" y="1929468"/>
              <a:ext cx="2159218" cy="1090568"/>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a:defRPr/>
              </a:pPr>
              <a:r>
                <a:rPr lang="it-IT" sz="1800" dirty="0">
                  <a:solidFill>
                    <a:prstClr val="white"/>
                  </a:solidFill>
                  <a:latin typeface="Calibri"/>
                </a:rPr>
                <a:t>Politiche nazionali e di ogni ateneo su Open Access e Open Data</a:t>
              </a:r>
            </a:p>
          </p:txBody>
        </p:sp>
      </p:grpSp>
      <p:pic>
        <p:nvPicPr>
          <p:cNvPr id="16" name="Immagine 15">
            <a:extLst>
              <a:ext uri="{FF2B5EF4-FFF2-40B4-BE49-F238E27FC236}">
                <a16:creationId xmlns:a16="http://schemas.microsoft.com/office/drawing/2014/main" id="{331DFA5F-F740-7E4A-B216-5A8DB4DD2188}"/>
              </a:ext>
            </a:extLst>
          </p:cNvPr>
          <p:cNvPicPr>
            <a:picLocks noChangeAspect="1"/>
          </p:cNvPicPr>
          <p:nvPr/>
        </p:nvPicPr>
        <p:blipFill rotWithShape="1">
          <a:blip r:embed="rId8"/>
          <a:srcRect l="12753" t="59337" r="60091" b="13751"/>
          <a:stretch/>
        </p:blipFill>
        <p:spPr>
          <a:xfrm>
            <a:off x="322729" y="371586"/>
            <a:ext cx="6042003" cy="3022253"/>
          </a:xfrm>
          <a:prstGeom prst="rect">
            <a:avLst/>
          </a:prstGeom>
          <a:ln>
            <a:noFill/>
          </a:ln>
          <a:effectLst>
            <a:outerShdw blurRad="292100" dist="139700" dir="2700000" algn="tl" rotWithShape="0">
              <a:srgbClr val="333333">
                <a:alpha val="65000"/>
              </a:srgbClr>
            </a:outerShdw>
          </a:effectLst>
        </p:spPr>
      </p:pic>
      <p:pic>
        <p:nvPicPr>
          <p:cNvPr id="17" name="Immagine 16">
            <a:extLst>
              <a:ext uri="{FF2B5EF4-FFF2-40B4-BE49-F238E27FC236}">
                <a16:creationId xmlns:a16="http://schemas.microsoft.com/office/drawing/2014/main" id="{F70CF33A-5C6C-C148-A3C3-8BDE0FEFEDD0}"/>
              </a:ext>
            </a:extLst>
          </p:cNvPr>
          <p:cNvPicPr>
            <a:picLocks noChangeAspect="1"/>
          </p:cNvPicPr>
          <p:nvPr/>
        </p:nvPicPr>
        <p:blipFill rotWithShape="1">
          <a:blip r:embed="rId8"/>
          <a:srcRect l="12018" t="20846" r="42570" b="68389"/>
          <a:stretch/>
        </p:blipFill>
        <p:spPr>
          <a:xfrm>
            <a:off x="3154957" y="1879761"/>
            <a:ext cx="6828120" cy="816955"/>
          </a:xfrm>
          <a:prstGeom prst="rect">
            <a:avLst/>
          </a:prstGeom>
          <a:ln>
            <a:noFill/>
          </a:ln>
          <a:effectLst>
            <a:outerShdw blurRad="292100" dist="139700" dir="2700000" algn="tl" rotWithShape="0">
              <a:srgbClr val="333333">
                <a:alpha val="65000"/>
              </a:srgbClr>
            </a:outerShdw>
          </a:effectLst>
        </p:spPr>
      </p:pic>
      <p:sp>
        <p:nvSpPr>
          <p:cNvPr id="15" name="Rettangolo 14">
            <a:extLst>
              <a:ext uri="{FF2B5EF4-FFF2-40B4-BE49-F238E27FC236}">
                <a16:creationId xmlns:a16="http://schemas.microsoft.com/office/drawing/2014/main" id="{FE01305B-C7BF-3F49-9EA2-D7E714AB866F}"/>
              </a:ext>
            </a:extLst>
          </p:cNvPr>
          <p:cNvSpPr/>
          <p:nvPr/>
        </p:nvSpPr>
        <p:spPr>
          <a:xfrm>
            <a:off x="5081518" y="2901563"/>
            <a:ext cx="1691785" cy="276999"/>
          </a:xfrm>
          <a:prstGeom prst="rect">
            <a:avLst/>
          </a:prstGeom>
        </p:spPr>
        <p:txBody>
          <a:bodyPr wrap="square">
            <a:spAutoFit/>
          </a:bodyPr>
          <a:lstStyle/>
          <a:p>
            <a:pPr defTabSz="914377">
              <a:defRPr/>
            </a:pPr>
            <a:r>
              <a:rPr lang="it-IT" sz="1200" dirty="0" err="1">
                <a:solidFill>
                  <a:prstClr val="black"/>
                </a:solidFill>
                <a:latin typeface="Calibri"/>
                <a:hlinkClick r:id="rId9" action="ppaction://hlinkfile"/>
              </a:rPr>
              <a:t>May</a:t>
            </a:r>
            <a:r>
              <a:rPr lang="it-IT" sz="1200" dirty="0">
                <a:solidFill>
                  <a:prstClr val="black"/>
                </a:solidFill>
                <a:latin typeface="Calibri"/>
                <a:hlinkClick r:id="rId9" action="ppaction://hlinkfile"/>
              </a:rPr>
              <a:t> 29, 2018</a:t>
            </a:r>
            <a:r>
              <a:rPr lang="it-IT" sz="1200" dirty="0">
                <a:solidFill>
                  <a:prstClr val="black"/>
                </a:solidFill>
                <a:latin typeface="Calibri"/>
              </a:rPr>
              <a:t> </a:t>
            </a:r>
          </a:p>
        </p:txBody>
      </p:sp>
      <p:sp>
        <p:nvSpPr>
          <p:cNvPr id="27" name="Google Shape;2154;p227">
            <a:extLst>
              <a:ext uri="{FF2B5EF4-FFF2-40B4-BE49-F238E27FC236}">
                <a16:creationId xmlns:a16="http://schemas.microsoft.com/office/drawing/2014/main" id="{B5C39A2C-F0A4-7240-AE34-C752A85C1395}"/>
              </a:ext>
            </a:extLst>
          </p:cNvPr>
          <p:cNvSpPr txBox="1">
            <a:spLocks/>
          </p:cNvSpPr>
          <p:nvPr/>
        </p:nvSpPr>
        <p:spPr>
          <a:xfrm>
            <a:off x="6569017" y="-279579"/>
            <a:ext cx="9142595" cy="1367769"/>
          </a:xfrm>
          <a:prstGeom prst="rect">
            <a:avLst/>
          </a:prstGeom>
          <a:noFill/>
          <a:ln>
            <a:noFill/>
          </a:ln>
        </p:spPr>
        <p:txBody>
          <a:bodyPr spcFirstLastPara="1" wrap="square" lIns="0" tIns="0" rIns="0" bIns="72000" anchor="b" anchorCtr="0">
            <a:noAutofit/>
          </a:bodyPr>
          <a:lstStyle>
            <a:lvl1pPr marL="395101" marR="0" indent="-395101" algn="l" defTabSz="547673" rtl="0" eaLnBrk="1" latinLnBrk="0" hangingPunct="1">
              <a:lnSpc>
                <a:spcPct val="100000"/>
              </a:lnSpc>
              <a:spcBef>
                <a:spcPts val="3900"/>
              </a:spcBef>
              <a:spcAft>
                <a:spcPts val="0"/>
              </a:spcAft>
              <a:buClrTx/>
              <a:buSzPct val="75000"/>
              <a:buFontTx/>
              <a:buBlip>
                <a:blip r:embed="rId10"/>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11"/>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12"/>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marL="0" indent="0">
              <a:spcBef>
                <a:spcPts val="0"/>
              </a:spcBef>
              <a:buClr>
                <a:schemeClr val="lt1"/>
              </a:buClr>
              <a:buSzPts val="6600"/>
              <a:buNone/>
            </a:pPr>
            <a:r>
              <a:rPr lang="it-IT" sz="6000" b="1" dirty="0">
                <a:solidFill>
                  <a:schemeClr val="bg1"/>
                </a:solidFill>
              </a:rPr>
              <a:t>Open Science in Europa</a:t>
            </a:r>
          </a:p>
        </p:txBody>
      </p:sp>
      <p:pic>
        <p:nvPicPr>
          <p:cNvPr id="28" name="Immagine 27">
            <a:extLst>
              <a:ext uri="{FF2B5EF4-FFF2-40B4-BE49-F238E27FC236}">
                <a16:creationId xmlns:a16="http://schemas.microsoft.com/office/drawing/2014/main" id="{A79B4F04-89A8-8B40-9C50-2453F80F3200}"/>
              </a:ext>
            </a:extLst>
          </p:cNvPr>
          <p:cNvPicPr>
            <a:picLocks noChangeAspect="1"/>
          </p:cNvPicPr>
          <p:nvPr/>
        </p:nvPicPr>
        <p:blipFill rotWithShape="1">
          <a:blip r:embed="rId13"/>
          <a:srcRect l="24221" t="13967" r="23262" b="13124"/>
          <a:stretch/>
        </p:blipFill>
        <p:spPr>
          <a:xfrm>
            <a:off x="6447678" y="4195213"/>
            <a:ext cx="6249729" cy="4880459"/>
          </a:xfrm>
          <a:prstGeom prst="rect">
            <a:avLst/>
          </a:prstGeom>
          <a:ln>
            <a:noFill/>
          </a:ln>
          <a:effectLst>
            <a:outerShdw blurRad="292100" dist="139700" dir="2700000" algn="tl" rotWithShape="0">
              <a:srgbClr val="333333">
                <a:alpha val="65000"/>
              </a:srgbClr>
            </a:outerShdw>
          </a:effectLst>
        </p:spPr>
      </p:pic>
      <p:pic>
        <p:nvPicPr>
          <p:cNvPr id="29" name="Immagine 28">
            <a:extLst>
              <a:ext uri="{FF2B5EF4-FFF2-40B4-BE49-F238E27FC236}">
                <a16:creationId xmlns:a16="http://schemas.microsoft.com/office/drawing/2014/main" id="{A14188C3-A2AA-9F4D-9192-629CC059ACE8}"/>
              </a:ext>
            </a:extLst>
          </p:cNvPr>
          <p:cNvPicPr/>
          <p:nvPr/>
        </p:nvPicPr>
        <p:blipFill rotWithShape="1">
          <a:blip r:embed="rId14"/>
          <a:srcRect l="14069" t="14616" r="14007" b="25669"/>
          <a:stretch/>
        </p:blipFill>
        <p:spPr bwMode="auto">
          <a:xfrm>
            <a:off x="11507631" y="5237901"/>
            <a:ext cx="4664659" cy="2177576"/>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30" name="Rettangolo 29">
            <a:extLst>
              <a:ext uri="{FF2B5EF4-FFF2-40B4-BE49-F238E27FC236}">
                <a16:creationId xmlns:a16="http://schemas.microsoft.com/office/drawing/2014/main" id="{DAB06B21-8AE4-B343-84A2-8DCD63A4DBDE}"/>
              </a:ext>
            </a:extLst>
          </p:cNvPr>
          <p:cNvSpPr/>
          <p:nvPr/>
        </p:nvSpPr>
        <p:spPr>
          <a:xfrm>
            <a:off x="13001742" y="7046145"/>
            <a:ext cx="1463862" cy="369332"/>
          </a:xfrm>
          <a:prstGeom prst="rect">
            <a:avLst/>
          </a:prstGeom>
        </p:spPr>
        <p:txBody>
          <a:bodyPr wrap="none">
            <a:spAutoFit/>
          </a:bodyPr>
          <a:lstStyle/>
          <a:p>
            <a:pPr defTabSz="914377">
              <a:defRPr/>
            </a:pPr>
            <a:r>
              <a:rPr lang="it-IT" sz="1800" dirty="0" err="1">
                <a:solidFill>
                  <a:prstClr val="black"/>
                </a:solidFill>
                <a:latin typeface="Calibri"/>
                <a:hlinkClick r:id="rId15"/>
              </a:rPr>
              <a:t>Sept</a:t>
            </a:r>
            <a:r>
              <a:rPr lang="it-IT" sz="1800" dirty="0">
                <a:solidFill>
                  <a:prstClr val="black"/>
                </a:solidFill>
                <a:latin typeface="Calibri"/>
                <a:hlinkClick r:id="rId15"/>
              </a:rPr>
              <a:t>. 4, 2018</a:t>
            </a:r>
            <a:r>
              <a:rPr lang="it-IT" sz="1800" dirty="0">
                <a:solidFill>
                  <a:prstClr val="black"/>
                </a:solidFill>
                <a:latin typeface="Calibri"/>
              </a:rPr>
              <a:t> </a:t>
            </a:r>
          </a:p>
        </p:txBody>
      </p:sp>
      <p:sp>
        <p:nvSpPr>
          <p:cNvPr id="31" name="Rettangolo 30">
            <a:extLst>
              <a:ext uri="{FF2B5EF4-FFF2-40B4-BE49-F238E27FC236}">
                <a16:creationId xmlns:a16="http://schemas.microsoft.com/office/drawing/2014/main" id="{E5D9E45D-FD6D-104D-8F2F-53BCD0404F33}"/>
              </a:ext>
            </a:extLst>
          </p:cNvPr>
          <p:cNvSpPr/>
          <p:nvPr/>
        </p:nvSpPr>
        <p:spPr>
          <a:xfrm>
            <a:off x="6955337" y="5380793"/>
            <a:ext cx="1404551" cy="369332"/>
          </a:xfrm>
          <a:prstGeom prst="rect">
            <a:avLst/>
          </a:prstGeom>
        </p:spPr>
        <p:txBody>
          <a:bodyPr wrap="none">
            <a:spAutoFit/>
          </a:bodyPr>
          <a:lstStyle/>
          <a:p>
            <a:pPr defTabSz="914377">
              <a:defRPr/>
            </a:pPr>
            <a:r>
              <a:rPr lang="it-IT" sz="1800" dirty="0">
                <a:solidFill>
                  <a:prstClr val="black"/>
                </a:solidFill>
                <a:latin typeface="Calibri"/>
              </a:rPr>
              <a:t>Report, 2016</a:t>
            </a:r>
          </a:p>
        </p:txBody>
      </p:sp>
    </p:spTree>
    <p:extLst>
      <p:ext uri="{BB962C8B-B14F-4D97-AF65-F5344CB8AC3E}">
        <p14:creationId xmlns:p14="http://schemas.microsoft.com/office/powerpoint/2010/main" val="3366813504"/>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9E182B7-F48F-5040-AA2B-701A8DD2E975}"/>
              </a:ext>
            </a:extLst>
          </p:cNvPr>
          <p:cNvSpPr>
            <a:spLocks noGrp="1"/>
          </p:cNvSpPr>
          <p:nvPr>
            <p:ph type="body" sz="quarter" idx="21"/>
          </p:nvPr>
        </p:nvSpPr>
        <p:spPr/>
        <p:txBody>
          <a:bodyPr>
            <a:normAutofit fontScale="85000" lnSpcReduction="20000"/>
          </a:bodyPr>
          <a:lstStyle/>
          <a:p>
            <a:r>
              <a:rPr lang="it-IT" dirty="0" err="1"/>
              <a:t>European</a:t>
            </a:r>
            <a:r>
              <a:rPr lang="it-IT" dirty="0"/>
              <a:t> </a:t>
            </a:r>
            <a:r>
              <a:rPr lang="it-IT" dirty="0" err="1"/>
              <a:t>Commission</a:t>
            </a:r>
            <a:r>
              <a:rPr lang="it-IT" dirty="0"/>
              <a:t> </a:t>
            </a:r>
            <a:br>
              <a:rPr lang="it-IT" dirty="0"/>
            </a:br>
            <a:r>
              <a:rPr lang="it-IT" dirty="0"/>
              <a:t>Open </a:t>
            </a:r>
            <a:r>
              <a:rPr lang="it-IT" dirty="0" err="1"/>
              <a:t>Research</a:t>
            </a:r>
            <a:r>
              <a:rPr lang="it-IT" dirty="0"/>
              <a:t> Publishing Platform </a:t>
            </a:r>
          </a:p>
        </p:txBody>
      </p:sp>
      <p:sp>
        <p:nvSpPr>
          <p:cNvPr id="5" name="Segnaposto testo 8">
            <a:extLst>
              <a:ext uri="{FF2B5EF4-FFF2-40B4-BE49-F238E27FC236}">
                <a16:creationId xmlns:a16="http://schemas.microsoft.com/office/drawing/2014/main" id="{E20267DD-A814-AE4E-ABE5-C9904A4A123B}"/>
              </a:ext>
            </a:extLst>
          </p:cNvPr>
          <p:cNvSpPr txBox="1">
            <a:spLocks/>
          </p:cNvSpPr>
          <p:nvPr/>
        </p:nvSpPr>
        <p:spPr>
          <a:xfrm>
            <a:off x="711201" y="1866930"/>
            <a:ext cx="6920523" cy="5985463"/>
          </a:xfrm>
          <a:prstGeom prst="rect">
            <a:avLst/>
          </a:prstGeom>
        </p:spPr>
        <p:txBody>
          <a:bodyPr>
            <a:normAutofit fontScale="85000" lnSpcReduction="10000"/>
          </a:bodyPr>
          <a:lstStyle>
            <a:lvl1pPr marL="395101" marR="0" indent="-395101" algn="l" defTabSz="547673" rtl="0" eaLnBrk="1" latinLnBrk="0" hangingPunct="1">
              <a:lnSpc>
                <a:spcPct val="100000"/>
              </a:lnSpc>
              <a:spcBef>
                <a:spcPts val="3900"/>
              </a:spcBef>
              <a:spcAft>
                <a:spcPts val="0"/>
              </a:spcAft>
              <a:buClrTx/>
              <a:buSzPct val="75000"/>
              <a:buFontTx/>
              <a:buBlip>
                <a:blip r:embed="rId2"/>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4"/>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pPr marL="0" indent="0">
              <a:spcBef>
                <a:spcPts val="900"/>
              </a:spcBef>
              <a:buNone/>
            </a:pPr>
            <a:r>
              <a:rPr lang="it-IT" dirty="0"/>
              <a:t>Call for tender chiusa nel Settembre 2019, assegnata a </a:t>
            </a:r>
            <a:r>
              <a:rPr lang="it-IT" dirty="0">
                <a:hlinkClick r:id="rId5"/>
              </a:rPr>
              <a:t>F1000</a:t>
            </a:r>
            <a:r>
              <a:rPr lang="it-IT" dirty="0"/>
              <a:t>, sarà operativa a partire dall’autunno 2020</a:t>
            </a:r>
          </a:p>
          <a:p>
            <a:pPr>
              <a:spcBef>
                <a:spcPts val="900"/>
              </a:spcBef>
              <a:buFont typeface="Arial" panose="020B0604020202020204" pitchFamily="34" charset="0"/>
              <a:buChar char="•"/>
            </a:pPr>
            <a:r>
              <a:rPr lang="it-IT" dirty="0"/>
              <a:t>Piattaforma di pubblicazione per la ricerca (articoli scientifici) – servizio dedicato ai beneficiari di fondi europei.</a:t>
            </a:r>
          </a:p>
          <a:p>
            <a:pPr>
              <a:spcBef>
                <a:spcPts val="900"/>
              </a:spcBef>
              <a:buFont typeface="Arial" panose="020B0604020202020204" pitchFamily="34" charset="0"/>
              <a:buChar char="•"/>
            </a:pPr>
            <a:r>
              <a:rPr lang="it-IT" dirty="0"/>
              <a:t>La piattaforma gestirà tutto il processo di pubblicazione, post-pubblicazione, cura e preservazione</a:t>
            </a:r>
          </a:p>
          <a:p>
            <a:pPr>
              <a:spcBef>
                <a:spcPts val="900"/>
              </a:spcBef>
              <a:buFont typeface="Arial" panose="020B0604020202020204" pitchFamily="34" charset="0"/>
              <a:buChar char="•"/>
            </a:pPr>
            <a:r>
              <a:rPr lang="it-IT" dirty="0"/>
              <a:t>Open </a:t>
            </a:r>
            <a:r>
              <a:rPr lang="it-IT" dirty="0" err="1"/>
              <a:t>peer-review</a:t>
            </a:r>
            <a:endParaRPr lang="it-IT" dirty="0"/>
          </a:p>
          <a:p>
            <a:pPr>
              <a:spcBef>
                <a:spcPts val="900"/>
              </a:spcBef>
              <a:buFont typeface="Arial" panose="020B0604020202020204" pitchFamily="34" charset="0"/>
              <a:buChar char="•"/>
            </a:pPr>
            <a:r>
              <a:rPr lang="it-IT" dirty="0" err="1"/>
              <a:t>Pre-prints</a:t>
            </a:r>
            <a:r>
              <a:rPr lang="it-IT" dirty="0"/>
              <a:t> e versioni finali degli articoli saranno disponibili ad accesso aperto e in modo gratuito per l’utente finale (anche semplici cittadini)</a:t>
            </a:r>
          </a:p>
        </p:txBody>
      </p:sp>
      <p:pic>
        <p:nvPicPr>
          <p:cNvPr id="10" name="Immagine 9">
            <a:extLst>
              <a:ext uri="{FF2B5EF4-FFF2-40B4-BE49-F238E27FC236}">
                <a16:creationId xmlns:a16="http://schemas.microsoft.com/office/drawing/2014/main" id="{B7DC6962-17D6-2645-AD72-51A417A73CF8}"/>
              </a:ext>
            </a:extLst>
          </p:cNvPr>
          <p:cNvPicPr>
            <a:picLocks noChangeAspect="1"/>
          </p:cNvPicPr>
          <p:nvPr/>
        </p:nvPicPr>
        <p:blipFill rotWithShape="1">
          <a:blip r:embed="rId6">
            <a:extLst>
              <a:ext uri="{28A0092B-C50C-407E-A947-70E740481C1C}">
                <a14:useLocalDpi xmlns:a14="http://schemas.microsoft.com/office/drawing/2010/main" val="0"/>
              </a:ext>
            </a:extLst>
          </a:blip>
          <a:srcRect b="40000"/>
          <a:stretch/>
        </p:blipFill>
        <p:spPr>
          <a:xfrm>
            <a:off x="8128001" y="1673498"/>
            <a:ext cx="7265057" cy="6956292"/>
          </a:xfrm>
          <a:prstGeom prst="rect">
            <a:avLst/>
          </a:prstGeom>
          <a:ln>
            <a:noFill/>
          </a:ln>
          <a:effectLst>
            <a:outerShdw blurRad="292100" dist="139700" dir="2700000" algn="tl" rotWithShape="0">
              <a:srgbClr val="333333">
                <a:alpha val="65000"/>
              </a:srgbClr>
            </a:outerShdw>
          </a:effectLst>
        </p:spPr>
      </p:pic>
      <p:sp>
        <p:nvSpPr>
          <p:cNvPr id="11" name="Rettangolo 10">
            <a:extLst>
              <a:ext uri="{FF2B5EF4-FFF2-40B4-BE49-F238E27FC236}">
                <a16:creationId xmlns:a16="http://schemas.microsoft.com/office/drawing/2014/main" id="{C9EBFA86-4D24-2242-BC6A-2F83E1A69953}"/>
              </a:ext>
            </a:extLst>
          </p:cNvPr>
          <p:cNvSpPr/>
          <p:nvPr/>
        </p:nvSpPr>
        <p:spPr>
          <a:xfrm>
            <a:off x="4450863" y="8758777"/>
            <a:ext cx="8128000" cy="254044"/>
          </a:xfrm>
          <a:prstGeom prst="rect">
            <a:avLst/>
          </a:prstGeom>
        </p:spPr>
        <p:txBody>
          <a:bodyPr>
            <a:spAutoFit/>
          </a:bodyPr>
          <a:lstStyle/>
          <a:p>
            <a:r>
              <a:rPr lang="it-IT" sz="1051" dirty="0">
                <a:hlinkClick r:id="rId7"/>
              </a:rPr>
              <a:t>https://ec.europa.eu/info/news/european-commission-awards-contract-setting-open-access-publishing-platform-2020-mar-20_en</a:t>
            </a:r>
            <a:endParaRPr lang="it-IT" sz="1051" dirty="0"/>
          </a:p>
        </p:txBody>
      </p:sp>
    </p:spTree>
    <p:extLst>
      <p:ext uri="{BB962C8B-B14F-4D97-AF65-F5344CB8AC3E}">
        <p14:creationId xmlns:p14="http://schemas.microsoft.com/office/powerpoint/2010/main" val="4051797527"/>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testo 6">
            <a:extLst>
              <a:ext uri="{FF2B5EF4-FFF2-40B4-BE49-F238E27FC236}">
                <a16:creationId xmlns:a16="http://schemas.microsoft.com/office/drawing/2014/main" id="{EA9FEA6E-417E-C842-9CE6-45BF2EF79CAC}"/>
              </a:ext>
            </a:extLst>
          </p:cNvPr>
          <p:cNvSpPr>
            <a:spLocks noGrp="1"/>
          </p:cNvSpPr>
          <p:nvPr>
            <p:ph type="body" sz="quarter" idx="10"/>
          </p:nvPr>
        </p:nvSpPr>
        <p:spPr/>
        <p:txBody>
          <a:bodyPr/>
          <a:lstStyle/>
          <a:p>
            <a:r>
              <a:rPr lang="it-IT" dirty="0"/>
              <a:t>H2020: Riferimenti </a:t>
            </a:r>
            <a:br>
              <a:rPr lang="it-IT" dirty="0"/>
            </a:br>
            <a:r>
              <a:rPr lang="it-IT" dirty="0"/>
              <a:t>normativi</a:t>
            </a:r>
          </a:p>
        </p:txBody>
      </p:sp>
      <p:sp>
        <p:nvSpPr>
          <p:cNvPr id="9" name="Segnaposto testo 8">
            <a:extLst>
              <a:ext uri="{FF2B5EF4-FFF2-40B4-BE49-F238E27FC236}">
                <a16:creationId xmlns:a16="http://schemas.microsoft.com/office/drawing/2014/main" id="{1A0B0DF2-BAD9-EE47-B794-8E5DF0240AB9}"/>
              </a:ext>
            </a:extLst>
          </p:cNvPr>
          <p:cNvSpPr>
            <a:spLocks noGrp="1"/>
          </p:cNvSpPr>
          <p:nvPr>
            <p:ph type="body" sz="quarter" idx="25"/>
          </p:nvPr>
        </p:nvSpPr>
        <p:spPr>
          <a:xfrm>
            <a:off x="723900" y="3357799"/>
            <a:ext cx="6126605" cy="4854876"/>
          </a:xfrm>
        </p:spPr>
        <p:txBody>
          <a:bodyPr>
            <a:normAutofit/>
          </a:bodyPr>
          <a:lstStyle/>
          <a:p>
            <a:r>
              <a:rPr lang="en" i="1" dirty="0">
                <a:hlinkClick r:id="rId2"/>
              </a:rPr>
              <a:t>Art. 29.2 e 29.3 </a:t>
            </a:r>
            <a:r>
              <a:rPr lang="en" i="1" dirty="0"/>
              <a:t>del Model Grant Agreement</a:t>
            </a:r>
          </a:p>
          <a:p>
            <a:r>
              <a:rPr lang="en" i="1" dirty="0">
                <a:hlinkClick r:id="rId3"/>
              </a:rPr>
              <a:t>Guidelines</a:t>
            </a:r>
            <a:r>
              <a:rPr lang="en" i="1" dirty="0"/>
              <a:t> to the Rules on Open Access to Scientific Publications and Open Access to Research Data in Horizon 2020</a:t>
            </a:r>
          </a:p>
          <a:p>
            <a:r>
              <a:rPr lang="en" i="1" dirty="0"/>
              <a:t>H2020 </a:t>
            </a:r>
            <a:r>
              <a:rPr lang="en" i="1" dirty="0" err="1"/>
              <a:t>Programme</a:t>
            </a:r>
            <a:r>
              <a:rPr lang="en" i="1" dirty="0"/>
              <a:t> Guidelines on </a:t>
            </a:r>
            <a:r>
              <a:rPr lang="en" i="1" dirty="0">
                <a:hlinkClick r:id="rId4"/>
              </a:rPr>
              <a:t>FAIR Data Management</a:t>
            </a:r>
            <a:r>
              <a:rPr lang="en" i="1" dirty="0"/>
              <a:t> in Horizon 2020 </a:t>
            </a:r>
            <a:endParaRPr lang="it-IT" i="1" dirty="0"/>
          </a:p>
        </p:txBody>
      </p:sp>
      <p:pic>
        <p:nvPicPr>
          <p:cNvPr id="22" name="Immagine 21">
            <a:extLst>
              <a:ext uri="{FF2B5EF4-FFF2-40B4-BE49-F238E27FC236}">
                <a16:creationId xmlns:a16="http://schemas.microsoft.com/office/drawing/2014/main" id="{B46DF3E6-A103-F94D-A829-4B4FEDF624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66699" y="216270"/>
            <a:ext cx="4058541" cy="4775959"/>
          </a:xfrm>
          <a:prstGeom prst="rect">
            <a:avLst/>
          </a:prstGeom>
          <a:effectLst>
            <a:outerShdw blurRad="203200" dist="38100" dir="2700000" algn="tl" rotWithShape="0">
              <a:prstClr val="black">
                <a:alpha val="40000"/>
              </a:prstClr>
            </a:outerShdw>
          </a:effectLst>
        </p:spPr>
      </p:pic>
      <p:pic>
        <p:nvPicPr>
          <p:cNvPr id="20" name="Immagine 19">
            <a:extLst>
              <a:ext uri="{FF2B5EF4-FFF2-40B4-BE49-F238E27FC236}">
                <a16:creationId xmlns:a16="http://schemas.microsoft.com/office/drawing/2014/main" id="{4781DD03-3ED5-7549-8AEF-298A842A61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09440" y="219115"/>
            <a:ext cx="4071417" cy="4854876"/>
          </a:xfrm>
          <a:prstGeom prst="rect">
            <a:avLst/>
          </a:prstGeom>
          <a:effectLst>
            <a:outerShdw blurRad="203200" dist="38100" dir="2700000" algn="tl" rotWithShape="0">
              <a:prstClr val="black">
                <a:alpha val="40000"/>
              </a:prstClr>
            </a:outerShdw>
          </a:effectLst>
        </p:spPr>
      </p:pic>
      <p:pic>
        <p:nvPicPr>
          <p:cNvPr id="3" name="Immagine 2">
            <a:extLst>
              <a:ext uri="{FF2B5EF4-FFF2-40B4-BE49-F238E27FC236}">
                <a16:creationId xmlns:a16="http://schemas.microsoft.com/office/drawing/2014/main" id="{0522AFD2-E941-7A4B-B256-AA6B355E0B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85026" y="4338343"/>
            <a:ext cx="4058541" cy="3944447"/>
          </a:xfrm>
          <a:prstGeom prst="rect">
            <a:avLst/>
          </a:prstGeom>
          <a:effectLst>
            <a:outerShdw blurRad="203200" dist="38100" dir="2700000" algn="tl" rotWithShape="0">
              <a:prstClr val="black">
                <a:alpha val="40000"/>
              </a:prstClr>
            </a:outerShdw>
          </a:effectLst>
        </p:spPr>
      </p:pic>
      <p:pic>
        <p:nvPicPr>
          <p:cNvPr id="8" name="Immagine 6">
            <a:extLst>
              <a:ext uri="{FF2B5EF4-FFF2-40B4-BE49-F238E27FC236}">
                <a16:creationId xmlns:a16="http://schemas.microsoft.com/office/drawing/2014/main" id="{75D2C180-755D-164C-9F61-79836A26F0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magine 9">
            <a:extLst>
              <a:ext uri="{FF2B5EF4-FFF2-40B4-BE49-F238E27FC236}">
                <a16:creationId xmlns:a16="http://schemas.microsoft.com/office/drawing/2014/main" id="{D0085642-5A70-F84C-A9BA-E3D96E81C97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0084798"/>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4A268C7-901A-684B-AE94-41FB65A7CB86}"/>
              </a:ext>
            </a:extLst>
          </p:cNvPr>
          <p:cNvSpPr>
            <a:spLocks noGrp="1"/>
          </p:cNvSpPr>
          <p:nvPr>
            <p:ph type="body" sz="quarter" idx="11"/>
          </p:nvPr>
        </p:nvSpPr>
        <p:spPr>
          <a:xfrm>
            <a:off x="723900" y="1484026"/>
            <a:ext cx="14014077" cy="1653623"/>
          </a:xfrm>
        </p:spPr>
        <p:txBody>
          <a:bodyPr>
            <a:normAutofit/>
          </a:bodyPr>
          <a:lstStyle/>
          <a:p>
            <a:pPr marL="0" indent="0">
              <a:buNone/>
            </a:pPr>
            <a:r>
              <a:rPr lang="it-IT" sz="3600" dirty="0"/>
              <a:t>Deve decidere se Pubblicare o </a:t>
            </a:r>
            <a:br>
              <a:rPr lang="it-IT" sz="3600" dirty="0"/>
            </a:br>
            <a:r>
              <a:rPr lang="it-IT" sz="3600" dirty="0"/>
              <a:t>Sfruttare Commercialmente i Risultati della Ricerca (Brevettare)</a:t>
            </a:r>
          </a:p>
        </p:txBody>
      </p:sp>
      <p:sp>
        <p:nvSpPr>
          <p:cNvPr id="3" name="Segnaposto testo 2">
            <a:extLst>
              <a:ext uri="{FF2B5EF4-FFF2-40B4-BE49-F238E27FC236}">
                <a16:creationId xmlns:a16="http://schemas.microsoft.com/office/drawing/2014/main" id="{6A35494F-2483-E343-ACD3-C666DBA4CD16}"/>
              </a:ext>
            </a:extLst>
          </p:cNvPr>
          <p:cNvSpPr>
            <a:spLocks noGrp="1"/>
          </p:cNvSpPr>
          <p:nvPr>
            <p:ph type="body" sz="quarter" idx="21"/>
          </p:nvPr>
        </p:nvSpPr>
        <p:spPr/>
        <p:txBody>
          <a:bodyPr>
            <a:normAutofit/>
          </a:bodyPr>
          <a:lstStyle/>
          <a:p>
            <a:r>
              <a:rPr lang="it-IT" dirty="0"/>
              <a:t>Chiunque sia finanziato da H2020</a:t>
            </a:r>
          </a:p>
        </p:txBody>
      </p:sp>
      <p:pic>
        <p:nvPicPr>
          <p:cNvPr id="5" name="Picture 4">
            <a:extLst>
              <a:ext uri="{FF2B5EF4-FFF2-40B4-BE49-F238E27FC236}">
                <a16:creationId xmlns:a16="http://schemas.microsoft.com/office/drawing/2014/main" id="{7E2E28E4-A30E-D04C-B8AD-7C9B160F4DC6}"/>
              </a:ext>
            </a:extLst>
          </p:cNvPr>
          <p:cNvPicPr>
            <a:picLocks noChangeAspect="1" noChangeArrowheads="1"/>
          </p:cNvPicPr>
          <p:nvPr/>
        </p:nvPicPr>
        <p:blipFill>
          <a:blip r:embed="rId2" cstate="print"/>
          <a:srcRect/>
          <a:stretch>
            <a:fillRect/>
          </a:stretch>
        </p:blipFill>
        <p:spPr bwMode="auto">
          <a:xfrm>
            <a:off x="3556000" y="3008784"/>
            <a:ext cx="9371107" cy="5130677"/>
          </a:xfrm>
          <a:prstGeom prst="rect">
            <a:avLst/>
          </a:prstGeom>
          <a:ln>
            <a:noFill/>
          </a:ln>
          <a:effectLst>
            <a:outerShdw blurRad="190500" algn="tl" rotWithShape="0">
              <a:srgbClr val="000000">
                <a:alpha val="70000"/>
              </a:srgbClr>
            </a:outerShdw>
          </a:effectLst>
        </p:spPr>
      </p:pic>
      <p:sp>
        <p:nvSpPr>
          <p:cNvPr id="7" name="Footer Placeholder 1">
            <a:extLst>
              <a:ext uri="{FF2B5EF4-FFF2-40B4-BE49-F238E27FC236}">
                <a16:creationId xmlns:a16="http://schemas.microsoft.com/office/drawing/2014/main" id="{49EDF109-76A1-284B-A608-E199EBAC70B4}"/>
              </a:ext>
            </a:extLst>
          </p:cNvPr>
          <p:cNvSpPr txBox="1">
            <a:spLocks/>
          </p:cNvSpPr>
          <p:nvPr/>
        </p:nvSpPr>
        <p:spPr>
          <a:xfrm>
            <a:off x="4070131" y="8291211"/>
            <a:ext cx="8116328" cy="745987"/>
          </a:xfrm>
          <a:prstGeom prst="rect">
            <a:avLst/>
          </a:prstGeom>
        </p:spPr>
        <p:txBody>
          <a:bodyP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lvl9pPr>
          </a:lstStyle>
          <a:p>
            <a:r>
              <a:rPr lang="en" sz="1400" dirty="0"/>
              <a:t>Guidelines to the Rules on Open Access to Scientific Publications and </a:t>
            </a:r>
            <a:br>
              <a:rPr lang="en" sz="1400" dirty="0"/>
            </a:br>
            <a:r>
              <a:rPr lang="en" sz="1400" dirty="0"/>
              <a:t>Open Access to Research Data in Horizon 2020</a:t>
            </a:r>
            <a:endParaRPr lang="en-US" sz="1400" dirty="0"/>
          </a:p>
        </p:txBody>
      </p:sp>
    </p:spTree>
    <p:extLst>
      <p:ext uri="{BB962C8B-B14F-4D97-AF65-F5344CB8AC3E}">
        <p14:creationId xmlns:p14="http://schemas.microsoft.com/office/powerpoint/2010/main" val="3953877949"/>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152"/>
        <p:cNvGrpSpPr/>
        <p:nvPr/>
      </p:nvGrpSpPr>
      <p:grpSpPr>
        <a:xfrm>
          <a:off x="0" y="0"/>
          <a:ext cx="0" cy="0"/>
          <a:chOff x="0" y="0"/>
          <a:chExt cx="0" cy="0"/>
        </a:xfrm>
      </p:grpSpPr>
      <p:sp>
        <p:nvSpPr>
          <p:cNvPr id="2154" name="Google Shape;2154;p227"/>
          <p:cNvSpPr txBox="1">
            <a:spLocks noGrp="1"/>
          </p:cNvSpPr>
          <p:nvPr>
            <p:ph type="body" idx="1"/>
          </p:nvPr>
        </p:nvSpPr>
        <p:spPr>
          <a:xfrm>
            <a:off x="792251" y="-289823"/>
            <a:ext cx="14671500" cy="2425200"/>
          </a:xfrm>
          <a:prstGeom prst="rect">
            <a:avLst/>
          </a:prstGeom>
          <a:noFill/>
          <a:ln>
            <a:noFill/>
          </a:ln>
        </p:spPr>
        <p:txBody>
          <a:bodyPr spcFirstLastPara="1" vert="horz" wrap="square" lIns="0" tIns="0" rIns="0" bIns="72000" rtlCol="0" anchor="b" anchorCtr="0">
            <a:noAutofit/>
          </a:bodyPr>
          <a:lstStyle/>
          <a:p>
            <a:pPr marL="0" indent="0"/>
            <a:r>
              <a:rPr lang="en-GB" sz="6000" dirty="0"/>
              <a:t>Il </a:t>
            </a:r>
            <a:r>
              <a:rPr lang="en-GB" sz="6000" dirty="0" err="1"/>
              <a:t>mandato</a:t>
            </a:r>
            <a:r>
              <a:rPr lang="en-GB" sz="6000" dirty="0"/>
              <a:t> </a:t>
            </a:r>
            <a:r>
              <a:rPr lang="en-GB" sz="6000" dirty="0" err="1"/>
              <a:t>della</a:t>
            </a:r>
            <a:r>
              <a:rPr lang="en-GB" sz="6000" dirty="0"/>
              <a:t> CE </a:t>
            </a:r>
            <a:r>
              <a:rPr lang="en-GB" sz="6000" dirty="0" err="1"/>
              <a:t>sull’Open</a:t>
            </a:r>
            <a:r>
              <a:rPr lang="en-GB" sz="6000" dirty="0"/>
              <a:t> Access </a:t>
            </a:r>
            <a:r>
              <a:rPr lang="en-GB" sz="6000" dirty="0" err="1"/>
              <a:t>alla</a:t>
            </a:r>
            <a:r>
              <a:rPr lang="en-GB" sz="6000" dirty="0"/>
              <a:t> </a:t>
            </a:r>
            <a:r>
              <a:rPr lang="en-GB" sz="6000" dirty="0" err="1"/>
              <a:t>letteratura</a:t>
            </a:r>
            <a:r>
              <a:rPr lang="en-GB" sz="6000" dirty="0"/>
              <a:t> </a:t>
            </a:r>
            <a:r>
              <a:rPr lang="en-GB" sz="6000" dirty="0" err="1"/>
              <a:t>scientifica</a:t>
            </a:r>
            <a:endParaRPr sz="6000" dirty="0"/>
          </a:p>
        </p:txBody>
      </p:sp>
      <p:sp>
        <p:nvSpPr>
          <p:cNvPr id="2155" name="Google Shape;2155;p227"/>
          <p:cNvSpPr txBox="1">
            <a:spLocks noGrp="1"/>
          </p:cNvSpPr>
          <p:nvPr>
            <p:ph type="body" idx="2"/>
          </p:nvPr>
        </p:nvSpPr>
        <p:spPr>
          <a:xfrm>
            <a:off x="670442" y="3950209"/>
            <a:ext cx="14698500" cy="2844900"/>
          </a:xfrm>
          <a:prstGeom prst="rect">
            <a:avLst/>
          </a:prstGeom>
          <a:noFill/>
          <a:ln>
            <a:noFill/>
          </a:ln>
        </p:spPr>
        <p:txBody>
          <a:bodyPr spcFirstLastPara="1" vert="horz" wrap="square" lIns="0" tIns="72000" rIns="0" bIns="0" rtlCol="0" anchor="t" anchorCtr="0">
            <a:noAutofit/>
          </a:bodyPr>
          <a:lstStyle/>
          <a:p>
            <a:pPr marL="0" indent="0">
              <a:spcBef>
                <a:spcPts val="0"/>
              </a:spcBef>
              <a:buSzPts val="5400"/>
            </a:pPr>
            <a:endParaRPr/>
          </a:p>
          <a:p>
            <a:pPr marL="0" indent="0">
              <a:buSzPts val="5400"/>
            </a:pPr>
            <a:endParaRPr sz="7200"/>
          </a:p>
        </p:txBody>
      </p:sp>
      <p:sp>
        <p:nvSpPr>
          <p:cNvPr id="2156" name="Google Shape;2156;p227"/>
          <p:cNvSpPr txBox="1">
            <a:spLocks noGrp="1"/>
          </p:cNvSpPr>
          <p:nvPr>
            <p:ph type="body" idx="2"/>
          </p:nvPr>
        </p:nvSpPr>
        <p:spPr>
          <a:xfrm>
            <a:off x="197115" y="2277363"/>
            <a:ext cx="14698500" cy="2844900"/>
          </a:xfrm>
          <a:prstGeom prst="rect">
            <a:avLst/>
          </a:prstGeom>
          <a:noFill/>
          <a:ln>
            <a:noFill/>
          </a:ln>
        </p:spPr>
        <p:txBody>
          <a:bodyPr spcFirstLastPara="1" vert="horz" wrap="square" lIns="0" tIns="72000" rIns="0" bIns="0" rtlCol="0" anchor="t" anchorCtr="0">
            <a:noAutofit/>
          </a:bodyPr>
          <a:lstStyle/>
          <a:p>
            <a:pPr marL="1028674" lvl="2" indent="-571486">
              <a:spcBef>
                <a:spcPts val="0"/>
              </a:spcBef>
              <a:buClr>
                <a:schemeClr val="lt1"/>
              </a:buClr>
              <a:buSzPts val="3600"/>
              <a:buFont typeface="Arial" panose="020B0604020202020204" pitchFamily="34" charset="0"/>
              <a:buChar char="•"/>
            </a:pPr>
            <a:r>
              <a:rPr lang="en-GB" sz="4000" b="1" dirty="0">
                <a:solidFill>
                  <a:schemeClr val="lt1"/>
                </a:solidFill>
              </a:rPr>
              <a:t>Open by mandate</a:t>
            </a:r>
            <a:r>
              <a:rPr lang="en-GB" sz="4000" dirty="0">
                <a:solidFill>
                  <a:schemeClr val="lt1"/>
                </a:solidFill>
              </a:rPr>
              <a:t>: </a:t>
            </a:r>
            <a:r>
              <a:rPr lang="en-GB" sz="4000" dirty="0" err="1">
                <a:solidFill>
                  <a:schemeClr val="lt1"/>
                </a:solidFill>
              </a:rPr>
              <a:t>obbligo</a:t>
            </a:r>
            <a:r>
              <a:rPr lang="en-GB" sz="4000" dirty="0">
                <a:solidFill>
                  <a:schemeClr val="lt1"/>
                </a:solidFill>
              </a:rPr>
              <a:t> accesso </a:t>
            </a:r>
            <a:r>
              <a:rPr lang="en-GB" sz="4000" dirty="0" err="1">
                <a:solidFill>
                  <a:schemeClr val="lt1"/>
                </a:solidFill>
              </a:rPr>
              <a:t>aperto</a:t>
            </a:r>
            <a:r>
              <a:rPr lang="en-GB" sz="4000" dirty="0">
                <a:solidFill>
                  <a:schemeClr val="lt1"/>
                </a:solidFill>
              </a:rPr>
              <a:t> a </a:t>
            </a:r>
            <a:r>
              <a:rPr lang="en-GB" sz="4000" dirty="0" err="1">
                <a:solidFill>
                  <a:schemeClr val="lt1"/>
                </a:solidFill>
              </a:rPr>
              <a:t>tutte</a:t>
            </a:r>
            <a:r>
              <a:rPr lang="en-GB" sz="4000" dirty="0">
                <a:solidFill>
                  <a:schemeClr val="lt1"/>
                </a:solidFill>
              </a:rPr>
              <a:t> le </a:t>
            </a:r>
            <a:r>
              <a:rPr lang="en-GB" sz="4000" dirty="0" err="1">
                <a:solidFill>
                  <a:schemeClr val="lt1"/>
                </a:solidFill>
              </a:rPr>
              <a:t>pubblicazioni</a:t>
            </a:r>
            <a:r>
              <a:rPr lang="en-GB" sz="4000" dirty="0">
                <a:solidFill>
                  <a:schemeClr val="lt1"/>
                </a:solidFill>
              </a:rPr>
              <a:t> </a:t>
            </a:r>
            <a:r>
              <a:rPr lang="en-GB" sz="4000" dirty="0" err="1">
                <a:solidFill>
                  <a:schemeClr val="lt1"/>
                </a:solidFill>
              </a:rPr>
              <a:t>scientifiche</a:t>
            </a:r>
            <a:r>
              <a:rPr lang="en-GB" sz="4000" dirty="0">
                <a:solidFill>
                  <a:schemeClr val="lt1"/>
                </a:solidFill>
              </a:rPr>
              <a:t> peer-reviewed</a:t>
            </a:r>
          </a:p>
          <a:p>
            <a:pPr marL="1485863" lvl="3" indent="-571486">
              <a:spcBef>
                <a:spcPts val="0"/>
              </a:spcBef>
              <a:buClr>
                <a:schemeClr val="lt1"/>
              </a:buClr>
              <a:buSzPts val="3600"/>
              <a:buFont typeface="Arial" panose="020B0604020202020204" pitchFamily="34" charset="0"/>
              <a:buChar char="•"/>
            </a:pPr>
            <a:r>
              <a:rPr lang="en-GB" dirty="0" err="1">
                <a:solidFill>
                  <a:schemeClr val="lt1"/>
                </a:solidFill>
              </a:rPr>
              <a:t>Periodo</a:t>
            </a:r>
            <a:r>
              <a:rPr lang="en-GB" dirty="0">
                <a:solidFill>
                  <a:schemeClr val="lt1"/>
                </a:solidFill>
              </a:rPr>
              <a:t> di Embargo per </a:t>
            </a:r>
            <a:r>
              <a:rPr lang="en-GB" dirty="0" err="1">
                <a:solidFill>
                  <a:schemeClr val="lt1"/>
                </a:solidFill>
              </a:rPr>
              <a:t>l’accesso</a:t>
            </a:r>
            <a:r>
              <a:rPr lang="en-GB" dirty="0">
                <a:solidFill>
                  <a:schemeClr val="lt1"/>
                </a:solidFill>
              </a:rPr>
              <a:t> </a:t>
            </a:r>
            <a:r>
              <a:rPr lang="en-GB" dirty="0" err="1">
                <a:solidFill>
                  <a:schemeClr val="lt1"/>
                </a:solidFill>
              </a:rPr>
              <a:t>fino</a:t>
            </a:r>
            <a:r>
              <a:rPr lang="en-GB" dirty="0">
                <a:solidFill>
                  <a:schemeClr val="lt1"/>
                </a:solidFill>
              </a:rPr>
              <a:t> a 6 (12 per SSH) </a:t>
            </a:r>
            <a:r>
              <a:rPr lang="en-GB" dirty="0" err="1">
                <a:solidFill>
                  <a:schemeClr val="lt1"/>
                </a:solidFill>
              </a:rPr>
              <a:t>mesi</a:t>
            </a:r>
            <a:endParaRPr dirty="0">
              <a:solidFill>
                <a:schemeClr val="lt1"/>
              </a:solidFill>
            </a:endParaRPr>
          </a:p>
          <a:p>
            <a:pPr marL="1028674" lvl="2" indent="-571486">
              <a:spcBef>
                <a:spcPts val="0"/>
              </a:spcBef>
              <a:buClr>
                <a:schemeClr val="lt1"/>
              </a:buClr>
              <a:buSzPts val="3600"/>
              <a:buFont typeface="Arial" panose="020B0604020202020204" pitchFamily="34" charset="0"/>
              <a:buChar char="•"/>
            </a:pPr>
            <a:r>
              <a:rPr lang="en-GB" sz="4000" b="1" dirty="0">
                <a:solidFill>
                  <a:schemeClr val="lt1"/>
                </a:solidFill>
              </a:rPr>
              <a:t>Cosa </a:t>
            </a:r>
            <a:r>
              <a:rPr lang="en-GB" sz="4000" b="1" dirty="0" err="1">
                <a:solidFill>
                  <a:schemeClr val="lt1"/>
                </a:solidFill>
              </a:rPr>
              <a:t>depositare</a:t>
            </a:r>
            <a:endParaRPr lang="en-GB" sz="4000" dirty="0">
              <a:solidFill>
                <a:schemeClr val="lt1"/>
              </a:solidFill>
            </a:endParaRPr>
          </a:p>
          <a:p>
            <a:pPr marL="1485863" lvl="3" indent="-571486">
              <a:spcBef>
                <a:spcPts val="0"/>
              </a:spcBef>
              <a:buClr>
                <a:schemeClr val="lt1"/>
              </a:buClr>
              <a:buSzPts val="3600"/>
              <a:buFont typeface="Arial" panose="020B0604020202020204" pitchFamily="34" charset="0"/>
              <a:buChar char="•"/>
            </a:pPr>
            <a:r>
              <a:rPr lang="en-GB" dirty="0">
                <a:solidFill>
                  <a:schemeClr val="lt1"/>
                </a:solidFill>
              </a:rPr>
              <a:t>Post Print o </a:t>
            </a:r>
            <a:r>
              <a:rPr lang="en-GB" dirty="0" err="1">
                <a:solidFill>
                  <a:schemeClr val="lt1"/>
                </a:solidFill>
              </a:rPr>
              <a:t>Versione</a:t>
            </a:r>
            <a:r>
              <a:rPr lang="en-GB" dirty="0">
                <a:solidFill>
                  <a:schemeClr val="lt1"/>
                </a:solidFill>
              </a:rPr>
              <a:t> </a:t>
            </a:r>
            <a:r>
              <a:rPr lang="en-GB" dirty="0" err="1">
                <a:solidFill>
                  <a:schemeClr val="lt1"/>
                </a:solidFill>
              </a:rPr>
              <a:t>dell’Editore</a:t>
            </a:r>
            <a:r>
              <a:rPr lang="en-GB" dirty="0">
                <a:solidFill>
                  <a:schemeClr val="lt1"/>
                </a:solidFill>
              </a:rPr>
              <a:t> (machine-readable electronic copy)</a:t>
            </a:r>
          </a:p>
          <a:p>
            <a:pPr marL="1485863" lvl="3" indent="-571486">
              <a:spcBef>
                <a:spcPts val="0"/>
              </a:spcBef>
              <a:buClr>
                <a:schemeClr val="lt1"/>
              </a:buClr>
              <a:buSzPts val="3600"/>
              <a:buFont typeface="Arial" panose="020B0604020202020204" pitchFamily="34" charset="0"/>
              <a:buChar char="•"/>
            </a:pPr>
            <a:r>
              <a:rPr lang="it-IT" dirty="0">
                <a:solidFill>
                  <a:schemeClr val="lt1"/>
                </a:solidFill>
              </a:rPr>
              <a:t>Metadati con riferimento al progetto</a:t>
            </a:r>
            <a:endParaRPr dirty="0">
              <a:solidFill>
                <a:schemeClr val="lt1"/>
              </a:solidFill>
            </a:endParaRPr>
          </a:p>
          <a:p>
            <a:pPr marL="1028674" lvl="2" indent="-571486">
              <a:spcBef>
                <a:spcPts val="0"/>
              </a:spcBef>
              <a:buClr>
                <a:schemeClr val="lt1"/>
              </a:buClr>
              <a:buSzPts val="3600"/>
              <a:buFont typeface="Arial" panose="020B0604020202020204" pitchFamily="34" charset="0"/>
              <a:buChar char="•"/>
            </a:pPr>
            <a:r>
              <a:rPr lang="en-GB" sz="4000" b="1" dirty="0">
                <a:solidFill>
                  <a:schemeClr val="lt1"/>
                </a:solidFill>
              </a:rPr>
              <a:t>Dove </a:t>
            </a:r>
            <a:r>
              <a:rPr lang="en-GB" sz="4000" b="1" dirty="0" err="1">
                <a:solidFill>
                  <a:schemeClr val="lt1"/>
                </a:solidFill>
              </a:rPr>
              <a:t>depositare</a:t>
            </a:r>
            <a:endParaRPr lang="en-GB" sz="4000" b="1" dirty="0">
              <a:solidFill>
                <a:schemeClr val="lt1"/>
              </a:solidFill>
            </a:endParaRPr>
          </a:p>
          <a:p>
            <a:pPr marL="1485863" lvl="3" indent="-571486">
              <a:spcBef>
                <a:spcPts val="0"/>
              </a:spcBef>
              <a:buClr>
                <a:schemeClr val="lt1"/>
              </a:buClr>
              <a:buSzPts val="3600"/>
              <a:buFont typeface="Arial" panose="020B0604020202020204" pitchFamily="34" charset="0"/>
              <a:buChar char="•"/>
            </a:pPr>
            <a:r>
              <a:rPr lang="en-GB" dirty="0">
                <a:solidFill>
                  <a:schemeClr val="lt1"/>
                </a:solidFill>
              </a:rPr>
              <a:t>In un repository </a:t>
            </a:r>
            <a:r>
              <a:rPr lang="en-GB" dirty="0" err="1">
                <a:solidFill>
                  <a:schemeClr val="lt1"/>
                </a:solidFill>
              </a:rPr>
              <a:t>che</a:t>
            </a:r>
            <a:r>
              <a:rPr lang="en-GB" dirty="0">
                <a:solidFill>
                  <a:schemeClr val="lt1"/>
                </a:solidFill>
              </a:rPr>
              <a:t> </a:t>
            </a:r>
            <a:r>
              <a:rPr lang="en-GB" dirty="0" err="1">
                <a:solidFill>
                  <a:schemeClr val="lt1"/>
                </a:solidFill>
              </a:rPr>
              <a:t>rispetti</a:t>
            </a:r>
            <a:r>
              <a:rPr lang="en-GB" dirty="0">
                <a:solidFill>
                  <a:schemeClr val="lt1"/>
                </a:solidFill>
              </a:rPr>
              <a:t> le </a:t>
            </a:r>
            <a:r>
              <a:rPr lang="en-GB" dirty="0" err="1">
                <a:solidFill>
                  <a:schemeClr val="lt1"/>
                </a:solidFill>
              </a:rPr>
              <a:t>linee</a:t>
            </a:r>
            <a:r>
              <a:rPr lang="en-GB" dirty="0">
                <a:solidFill>
                  <a:schemeClr val="lt1"/>
                </a:solidFill>
              </a:rPr>
              <a:t> </a:t>
            </a:r>
            <a:r>
              <a:rPr lang="en-GB" dirty="0" err="1">
                <a:solidFill>
                  <a:schemeClr val="lt1"/>
                </a:solidFill>
              </a:rPr>
              <a:t>guida</a:t>
            </a:r>
            <a:r>
              <a:rPr lang="en-GB" dirty="0">
                <a:solidFill>
                  <a:schemeClr val="lt1"/>
                </a:solidFill>
              </a:rPr>
              <a:t> di </a:t>
            </a:r>
            <a:r>
              <a:rPr lang="en-GB" dirty="0" err="1">
                <a:solidFill>
                  <a:schemeClr val="lt1"/>
                </a:solidFill>
              </a:rPr>
              <a:t>OpenAIRE</a:t>
            </a:r>
            <a:endParaRPr dirty="0">
              <a:solidFill>
                <a:schemeClr val="lt1"/>
              </a:solidFill>
            </a:endParaRPr>
          </a:p>
          <a:p>
            <a:pPr marL="571486" indent="-571486">
              <a:spcBef>
                <a:spcPts val="0"/>
              </a:spcBef>
              <a:buSzPts val="3600"/>
              <a:buFont typeface="Arial" panose="020B0604020202020204" pitchFamily="34" charset="0"/>
              <a:buChar char="•"/>
            </a:pPr>
            <a:endParaRPr sz="3600" dirty="0"/>
          </a:p>
        </p:txBody>
      </p:sp>
      <p:pic>
        <p:nvPicPr>
          <p:cNvPr id="2157" name="Google Shape;2157;p227"/>
          <p:cNvPicPr preferRelativeResize="0"/>
          <p:nvPr/>
        </p:nvPicPr>
        <p:blipFill rotWithShape="1">
          <a:blip r:embed="rId3">
            <a:alphaModFix/>
          </a:blip>
          <a:srcRect/>
          <a:stretch/>
        </p:blipFill>
        <p:spPr>
          <a:xfrm>
            <a:off x="14718349" y="8467955"/>
            <a:ext cx="1162051" cy="407880"/>
          </a:xfrm>
          <a:prstGeom prst="rect">
            <a:avLst/>
          </a:prstGeom>
          <a:noFill/>
          <a:ln>
            <a:noFill/>
          </a:ln>
        </p:spPr>
      </p:pic>
      <p:grpSp>
        <p:nvGrpSpPr>
          <p:cNvPr id="7" name="Google Shape;2168;p228">
            <a:extLst>
              <a:ext uri="{FF2B5EF4-FFF2-40B4-BE49-F238E27FC236}">
                <a16:creationId xmlns:a16="http://schemas.microsoft.com/office/drawing/2014/main" id="{F6309F62-43D0-6440-8CF7-1581ED0D8D40}"/>
              </a:ext>
            </a:extLst>
          </p:cNvPr>
          <p:cNvGrpSpPr/>
          <p:nvPr/>
        </p:nvGrpSpPr>
        <p:grpSpPr>
          <a:xfrm>
            <a:off x="12195694" y="6107503"/>
            <a:ext cx="6779732" cy="1659180"/>
            <a:chOff x="10326480" y="3416688"/>
            <a:chExt cx="5864370" cy="1854300"/>
          </a:xfrm>
        </p:grpSpPr>
        <p:sp>
          <p:nvSpPr>
            <p:cNvPr id="8" name="Google Shape;2169;p228">
              <a:extLst>
                <a:ext uri="{FF2B5EF4-FFF2-40B4-BE49-F238E27FC236}">
                  <a16:creationId xmlns:a16="http://schemas.microsoft.com/office/drawing/2014/main" id="{DEB6BC5A-F195-8043-8B23-7CDB1DFF835D}"/>
                </a:ext>
              </a:extLst>
            </p:cNvPr>
            <p:cNvSpPr/>
            <p:nvPr/>
          </p:nvSpPr>
          <p:spPr>
            <a:xfrm>
              <a:off x="10326480" y="3474887"/>
              <a:ext cx="5864370" cy="1796100"/>
            </a:xfrm>
            <a:prstGeom prst="roundRect">
              <a:avLst>
                <a:gd name="adj" fmla="val 50000"/>
              </a:avLst>
            </a:prstGeom>
            <a:solidFill>
              <a:schemeClr val="accent6"/>
            </a:solidFill>
            <a:ln>
              <a:noFill/>
            </a:ln>
            <a:effectLst>
              <a:outerShdw blurRad="25400" dist="12700" dir="5400000" rotWithShape="0">
                <a:srgbClr val="000000">
                  <a:alpha val="49800"/>
                </a:srgbClr>
              </a:outerShdw>
            </a:effectLst>
          </p:spPr>
          <p:txBody>
            <a:bodyPr spcFirstLastPara="1" wrap="square" lIns="47625" tIns="47625" rIns="47625" bIns="47625" anchor="ctr" anchorCtr="0">
              <a:noAutofit/>
            </a:bodyPr>
            <a:lstStyle/>
            <a:p>
              <a:pPr>
                <a:buClr>
                  <a:srgbClr val="000000"/>
                </a:buClr>
                <a:buSzPts val="2200"/>
              </a:pPr>
              <a:endParaRPr sz="2200">
                <a:solidFill>
                  <a:srgbClr val="FFFFFF"/>
                </a:solidFill>
                <a:latin typeface="Helvetica Neue"/>
                <a:ea typeface="Helvetica Neue"/>
                <a:cs typeface="Helvetica Neue"/>
                <a:sym typeface="Helvetica Neue"/>
              </a:endParaRPr>
            </a:p>
          </p:txBody>
        </p:sp>
        <p:sp>
          <p:nvSpPr>
            <p:cNvPr id="10" name="Google Shape;2170;p228">
              <a:extLst>
                <a:ext uri="{FF2B5EF4-FFF2-40B4-BE49-F238E27FC236}">
                  <a16:creationId xmlns:a16="http://schemas.microsoft.com/office/drawing/2014/main" id="{80170BAA-8EE1-0543-AE66-52E0E3AF4687}"/>
                </a:ext>
              </a:extLst>
            </p:cNvPr>
            <p:cNvSpPr txBox="1"/>
            <p:nvPr/>
          </p:nvSpPr>
          <p:spPr>
            <a:xfrm>
              <a:off x="10729731" y="3416688"/>
              <a:ext cx="2783968" cy="1854300"/>
            </a:xfrm>
            <a:prstGeom prst="rect">
              <a:avLst/>
            </a:prstGeom>
            <a:noFill/>
            <a:ln>
              <a:noFill/>
            </a:ln>
          </p:spPr>
          <p:txBody>
            <a:bodyPr spcFirstLastPara="1" wrap="square" lIns="0" tIns="0" rIns="0" bIns="0" anchor="ctr" anchorCtr="0">
              <a:noAutofit/>
            </a:bodyPr>
            <a:lstStyle/>
            <a:p>
              <a:pPr>
                <a:buClr>
                  <a:schemeClr val="lt1"/>
                </a:buClr>
                <a:buSzPts val="2700"/>
              </a:pPr>
              <a:r>
                <a:rPr lang="en-US" sz="3600" b="1" i="1" dirty="0">
                  <a:solidFill>
                    <a:schemeClr val="lt1"/>
                  </a:solidFill>
                  <a:latin typeface="Open Sans"/>
                  <a:ea typeface="Open Sans"/>
                  <a:cs typeface="Open Sans"/>
                  <a:sym typeface="Open Sans"/>
                </a:rPr>
                <a:t>Open by mandate</a:t>
              </a:r>
              <a:endParaRPr sz="1800" dirty="0"/>
            </a:p>
          </p:txBody>
        </p:sp>
      </p:grpSp>
      <p:pic>
        <p:nvPicPr>
          <p:cNvPr id="11" name="Picture 10">
            <a:extLst>
              <a:ext uri="{FF2B5EF4-FFF2-40B4-BE49-F238E27FC236}">
                <a16:creationId xmlns:a16="http://schemas.microsoft.com/office/drawing/2014/main" id="{1E00FFD2-C891-004C-BDC3-848ADAD8E400}"/>
              </a:ext>
            </a:extLst>
          </p:cNvPr>
          <p:cNvPicPr>
            <a:picLocks noChangeAspect="1"/>
          </p:cNvPicPr>
          <p:nvPr/>
        </p:nvPicPr>
        <p:blipFill>
          <a:blip r:embed="rId4"/>
          <a:stretch>
            <a:fillRect/>
          </a:stretch>
        </p:blipFill>
        <p:spPr>
          <a:xfrm>
            <a:off x="13926637" y="1377317"/>
            <a:ext cx="2745475" cy="1727200"/>
          </a:xfrm>
          <a:prstGeom prst="rect">
            <a:avLst/>
          </a:prstGeom>
        </p:spPr>
      </p:pic>
      <p:pic>
        <p:nvPicPr>
          <p:cNvPr id="12" name="Picture 11">
            <a:extLst>
              <a:ext uri="{FF2B5EF4-FFF2-40B4-BE49-F238E27FC236}">
                <a16:creationId xmlns:a16="http://schemas.microsoft.com/office/drawing/2014/main" id="{2392D567-E3CD-F74A-BE46-24B1034CF5A6}"/>
              </a:ext>
            </a:extLst>
          </p:cNvPr>
          <p:cNvPicPr>
            <a:picLocks noChangeAspect="1"/>
          </p:cNvPicPr>
          <p:nvPr/>
        </p:nvPicPr>
        <p:blipFill>
          <a:blip r:embed="rId5"/>
          <a:stretch>
            <a:fillRect/>
          </a:stretch>
        </p:blipFill>
        <p:spPr>
          <a:xfrm>
            <a:off x="11842079" y="8116993"/>
            <a:ext cx="4169119" cy="1005955"/>
          </a:xfrm>
          <a:prstGeom prst="rect">
            <a:avLst/>
          </a:prstGeom>
        </p:spPr>
      </p:pic>
      <p:pic>
        <p:nvPicPr>
          <p:cNvPr id="13" name="Immagine 6">
            <a:extLst>
              <a:ext uri="{FF2B5EF4-FFF2-40B4-BE49-F238E27FC236}">
                <a16:creationId xmlns:a16="http://schemas.microsoft.com/office/drawing/2014/main" id="{9AD471E6-B799-D944-9F2B-BDF5B12FF9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9">
            <a:extLst>
              <a:ext uri="{FF2B5EF4-FFF2-40B4-BE49-F238E27FC236}">
                <a16:creationId xmlns:a16="http://schemas.microsoft.com/office/drawing/2014/main" id="{1A7D3721-6514-A247-A64F-1EA401E2B9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9051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65" name="Google Shape;2165;p228"/>
          <p:cNvSpPr txBox="1">
            <a:spLocks noGrp="1"/>
          </p:cNvSpPr>
          <p:nvPr>
            <p:ph type="body" idx="1"/>
          </p:nvPr>
        </p:nvSpPr>
        <p:spPr>
          <a:xfrm>
            <a:off x="627875" y="-475548"/>
            <a:ext cx="14671500" cy="2425200"/>
          </a:xfrm>
          <a:prstGeom prst="rect">
            <a:avLst/>
          </a:prstGeom>
          <a:noFill/>
          <a:ln>
            <a:noFill/>
          </a:ln>
        </p:spPr>
        <p:txBody>
          <a:bodyPr spcFirstLastPara="1" vert="horz" wrap="square" lIns="0" tIns="0" rIns="0" bIns="72000" rtlCol="0" anchor="b" anchorCtr="0">
            <a:noAutofit/>
          </a:bodyPr>
          <a:lstStyle/>
          <a:p>
            <a:pPr marL="0" indent="0"/>
            <a:r>
              <a:rPr lang="it-IT" sz="6000" dirty="0"/>
              <a:t>Il mandato della CE sull’Open Access ai dati della ricerca</a:t>
            </a:r>
          </a:p>
        </p:txBody>
      </p:sp>
      <p:sp>
        <p:nvSpPr>
          <p:cNvPr id="2166" name="Google Shape;2166;p228"/>
          <p:cNvSpPr txBox="1">
            <a:spLocks noGrp="1"/>
          </p:cNvSpPr>
          <p:nvPr>
            <p:ph type="body" idx="2"/>
          </p:nvPr>
        </p:nvSpPr>
        <p:spPr>
          <a:xfrm>
            <a:off x="670442" y="3950209"/>
            <a:ext cx="14698500" cy="2844900"/>
          </a:xfrm>
          <a:prstGeom prst="rect">
            <a:avLst/>
          </a:prstGeom>
          <a:noFill/>
          <a:ln>
            <a:noFill/>
          </a:ln>
        </p:spPr>
        <p:txBody>
          <a:bodyPr spcFirstLastPara="1" vert="horz" wrap="square" lIns="0" tIns="72000" rIns="0" bIns="0" rtlCol="0" anchor="t" anchorCtr="0">
            <a:noAutofit/>
          </a:bodyPr>
          <a:lstStyle/>
          <a:p>
            <a:pPr marL="0" indent="0">
              <a:spcBef>
                <a:spcPts val="0"/>
              </a:spcBef>
              <a:buSzPts val="5400"/>
            </a:pPr>
            <a:endParaRPr/>
          </a:p>
          <a:p>
            <a:pPr marL="0" indent="0">
              <a:buSzPts val="5400"/>
            </a:pPr>
            <a:endParaRPr sz="7200"/>
          </a:p>
        </p:txBody>
      </p:sp>
      <p:sp>
        <p:nvSpPr>
          <p:cNvPr id="2167" name="Google Shape;2167;p228"/>
          <p:cNvSpPr txBox="1">
            <a:spLocks noGrp="1"/>
          </p:cNvSpPr>
          <p:nvPr>
            <p:ph type="body" idx="2"/>
          </p:nvPr>
        </p:nvSpPr>
        <p:spPr>
          <a:xfrm>
            <a:off x="670442" y="2018558"/>
            <a:ext cx="14698500" cy="2844900"/>
          </a:xfrm>
          <a:prstGeom prst="rect">
            <a:avLst/>
          </a:prstGeom>
          <a:noFill/>
          <a:ln>
            <a:noFill/>
          </a:ln>
        </p:spPr>
        <p:txBody>
          <a:bodyPr spcFirstLastPara="1" vert="horz" wrap="square" lIns="0" tIns="72000" rIns="0" bIns="0" rtlCol="0" anchor="t" anchorCtr="0">
            <a:noAutofit/>
          </a:bodyPr>
          <a:lstStyle/>
          <a:p>
            <a:pPr marL="571486" indent="-571486">
              <a:spcBef>
                <a:spcPts val="0"/>
              </a:spcBef>
              <a:buSzPts val="3600"/>
              <a:buFont typeface="Arial" panose="020B0604020202020204" pitchFamily="34" charset="0"/>
              <a:buChar char="•"/>
            </a:pPr>
            <a:r>
              <a:rPr lang="en-GB" sz="4000" b="1" dirty="0"/>
              <a:t>Open di default </a:t>
            </a:r>
            <a:r>
              <a:rPr lang="en-GB" sz="4000" dirty="0"/>
              <a:t>(“</a:t>
            </a:r>
            <a:r>
              <a:rPr lang="en-GB" sz="4000" dirty="0" err="1"/>
              <a:t>Opt</a:t>
            </a:r>
            <a:r>
              <a:rPr lang="en-GB" sz="4000" dirty="0"/>
              <a:t> Out” </a:t>
            </a:r>
            <a:r>
              <a:rPr lang="en-GB" sz="4000" dirty="0" err="1"/>
              <a:t>sempre</a:t>
            </a:r>
            <a:r>
              <a:rPr lang="en-GB" sz="4000" dirty="0"/>
              <a:t> possible)</a:t>
            </a:r>
            <a:endParaRPr sz="4000" dirty="0"/>
          </a:p>
          <a:p>
            <a:pPr marL="571486" indent="-571486">
              <a:spcBef>
                <a:spcPts val="0"/>
              </a:spcBef>
              <a:buSzPts val="3600"/>
              <a:buFont typeface="Arial" panose="020B0604020202020204" pitchFamily="34" charset="0"/>
              <a:buChar char="•"/>
            </a:pPr>
            <a:r>
              <a:rPr lang="en-GB" sz="4000" b="1" dirty="0"/>
              <a:t>Cosa </a:t>
            </a:r>
            <a:r>
              <a:rPr lang="en-GB" sz="4000" b="1" dirty="0" err="1"/>
              <a:t>depositare</a:t>
            </a:r>
            <a:endParaRPr lang="en-GB" sz="4000" dirty="0"/>
          </a:p>
          <a:p>
            <a:pPr marL="1028674" lvl="2" indent="-571486">
              <a:spcBef>
                <a:spcPts val="0"/>
              </a:spcBef>
              <a:buClr>
                <a:schemeClr val="lt1"/>
              </a:buClr>
              <a:buSzPts val="3600"/>
              <a:buFont typeface="Arial" panose="020B0604020202020204" pitchFamily="34" charset="0"/>
              <a:buChar char="•"/>
            </a:pPr>
            <a:r>
              <a:rPr lang="en-GB" dirty="0" err="1">
                <a:solidFill>
                  <a:schemeClr val="lt1"/>
                </a:solidFill>
              </a:rPr>
              <a:t>Dati</a:t>
            </a:r>
            <a:r>
              <a:rPr lang="en-GB" dirty="0">
                <a:solidFill>
                  <a:schemeClr val="lt1"/>
                </a:solidFill>
              </a:rPr>
              <a:t> </a:t>
            </a:r>
            <a:r>
              <a:rPr lang="en-GB" dirty="0" err="1">
                <a:solidFill>
                  <a:schemeClr val="lt1"/>
                </a:solidFill>
              </a:rPr>
              <a:t>prodotti</a:t>
            </a:r>
            <a:r>
              <a:rPr lang="en-GB" dirty="0">
                <a:solidFill>
                  <a:schemeClr val="lt1"/>
                </a:solidFill>
              </a:rPr>
              <a:t> </a:t>
            </a:r>
            <a:r>
              <a:rPr lang="en-GB" dirty="0" err="1">
                <a:solidFill>
                  <a:schemeClr val="lt1"/>
                </a:solidFill>
              </a:rPr>
              <a:t>dalla</a:t>
            </a:r>
            <a:r>
              <a:rPr lang="en-GB" dirty="0">
                <a:solidFill>
                  <a:schemeClr val="lt1"/>
                </a:solidFill>
              </a:rPr>
              <a:t> </a:t>
            </a:r>
            <a:r>
              <a:rPr lang="en-GB" dirty="0" err="1">
                <a:solidFill>
                  <a:schemeClr val="lt1"/>
                </a:solidFill>
              </a:rPr>
              <a:t>ricerca</a:t>
            </a:r>
            <a:r>
              <a:rPr lang="en-GB" dirty="0">
                <a:solidFill>
                  <a:schemeClr val="lt1"/>
                </a:solidFill>
              </a:rPr>
              <a:t> </a:t>
            </a:r>
            <a:r>
              <a:rPr lang="en-GB" dirty="0" err="1">
                <a:solidFill>
                  <a:schemeClr val="lt1"/>
                </a:solidFill>
              </a:rPr>
              <a:t>finanziata</a:t>
            </a:r>
            <a:r>
              <a:rPr lang="en-GB" dirty="0">
                <a:solidFill>
                  <a:schemeClr val="lt1"/>
                </a:solidFill>
              </a:rPr>
              <a:t> </a:t>
            </a:r>
            <a:r>
              <a:rPr lang="en-GB" dirty="0" err="1">
                <a:solidFill>
                  <a:schemeClr val="lt1"/>
                </a:solidFill>
              </a:rPr>
              <a:t>che</a:t>
            </a:r>
            <a:r>
              <a:rPr lang="en-GB" dirty="0">
                <a:solidFill>
                  <a:schemeClr val="lt1"/>
                </a:solidFill>
              </a:rPr>
              <a:t> </a:t>
            </a:r>
            <a:r>
              <a:rPr lang="en-GB" dirty="0" err="1">
                <a:solidFill>
                  <a:schemeClr val="lt1"/>
                </a:solidFill>
              </a:rPr>
              <a:t>hanno</a:t>
            </a:r>
            <a:r>
              <a:rPr lang="en-GB" dirty="0">
                <a:solidFill>
                  <a:schemeClr val="lt1"/>
                </a:solidFill>
              </a:rPr>
              <a:t> </a:t>
            </a:r>
            <a:r>
              <a:rPr lang="en-GB" dirty="0" err="1">
                <a:solidFill>
                  <a:schemeClr val="lt1"/>
                </a:solidFill>
              </a:rPr>
              <a:t>portato</a:t>
            </a:r>
            <a:r>
              <a:rPr lang="en-GB" dirty="0">
                <a:solidFill>
                  <a:schemeClr val="lt1"/>
                </a:solidFill>
              </a:rPr>
              <a:t> a </a:t>
            </a:r>
            <a:r>
              <a:rPr lang="en-GB" dirty="0" err="1">
                <a:solidFill>
                  <a:schemeClr val="lt1"/>
                </a:solidFill>
              </a:rPr>
              <a:t>una</a:t>
            </a:r>
            <a:r>
              <a:rPr lang="en-GB" dirty="0">
                <a:solidFill>
                  <a:schemeClr val="lt1"/>
                </a:solidFill>
              </a:rPr>
              <a:t> </a:t>
            </a:r>
            <a:r>
              <a:rPr lang="en-GB" dirty="0" err="1">
                <a:solidFill>
                  <a:schemeClr val="lt1"/>
                </a:solidFill>
              </a:rPr>
              <a:t>pubblicazione</a:t>
            </a:r>
            <a:r>
              <a:rPr lang="en-GB" dirty="0">
                <a:solidFill>
                  <a:schemeClr val="lt1"/>
                </a:solidFill>
              </a:rPr>
              <a:t> </a:t>
            </a:r>
            <a:r>
              <a:rPr lang="en-GB" dirty="0" err="1">
                <a:solidFill>
                  <a:schemeClr val="lt1"/>
                </a:solidFill>
              </a:rPr>
              <a:t>scientifica</a:t>
            </a:r>
            <a:r>
              <a:rPr lang="en-GB" dirty="0">
                <a:solidFill>
                  <a:schemeClr val="lt1"/>
                </a:solidFill>
              </a:rPr>
              <a:t>, ma in </a:t>
            </a:r>
            <a:r>
              <a:rPr lang="en-GB" dirty="0" err="1">
                <a:solidFill>
                  <a:schemeClr val="lt1"/>
                </a:solidFill>
              </a:rPr>
              <a:t>generale</a:t>
            </a:r>
            <a:r>
              <a:rPr lang="en-GB" dirty="0">
                <a:solidFill>
                  <a:schemeClr val="lt1"/>
                </a:solidFill>
              </a:rPr>
              <a:t> </a:t>
            </a:r>
            <a:r>
              <a:rPr lang="en-GB" dirty="0" err="1">
                <a:solidFill>
                  <a:schemeClr val="lt1"/>
                </a:solidFill>
              </a:rPr>
              <a:t>ogni</a:t>
            </a:r>
            <a:r>
              <a:rPr lang="en-GB" dirty="0">
                <a:solidFill>
                  <a:schemeClr val="lt1"/>
                </a:solidFill>
              </a:rPr>
              <a:t> </a:t>
            </a:r>
            <a:r>
              <a:rPr lang="en-GB" dirty="0" err="1">
                <a:solidFill>
                  <a:schemeClr val="lt1"/>
                </a:solidFill>
              </a:rPr>
              <a:t>tipo</a:t>
            </a:r>
            <a:r>
              <a:rPr lang="en-GB" dirty="0">
                <a:solidFill>
                  <a:schemeClr val="lt1"/>
                </a:solidFill>
              </a:rPr>
              <a:t> di </a:t>
            </a:r>
            <a:r>
              <a:rPr lang="en-GB" dirty="0" err="1">
                <a:solidFill>
                  <a:schemeClr val="lt1"/>
                </a:solidFill>
              </a:rPr>
              <a:t>dato</a:t>
            </a:r>
            <a:endParaRPr lang="en-GB" dirty="0">
              <a:solidFill>
                <a:schemeClr val="lt1"/>
              </a:solidFill>
            </a:endParaRPr>
          </a:p>
          <a:p>
            <a:pPr marL="1028674" lvl="2" indent="-571486">
              <a:spcBef>
                <a:spcPts val="0"/>
              </a:spcBef>
              <a:buClr>
                <a:schemeClr val="lt1"/>
              </a:buClr>
              <a:buSzPts val="3600"/>
              <a:buFont typeface="Arial" panose="020B0604020202020204" pitchFamily="34" charset="0"/>
              <a:buChar char="•"/>
            </a:pPr>
            <a:r>
              <a:rPr lang="it-IT" dirty="0">
                <a:solidFill>
                  <a:schemeClr val="lt1"/>
                </a:solidFill>
              </a:rPr>
              <a:t>Metadati con riferimento al progetto</a:t>
            </a:r>
            <a:endParaRPr dirty="0">
              <a:solidFill>
                <a:schemeClr val="lt1"/>
              </a:solidFill>
            </a:endParaRPr>
          </a:p>
          <a:p>
            <a:pPr marL="571486" indent="-571486">
              <a:spcBef>
                <a:spcPts val="0"/>
              </a:spcBef>
              <a:buSzPts val="3600"/>
              <a:buFont typeface="Arial" panose="020B0604020202020204" pitchFamily="34" charset="0"/>
              <a:buChar char="•"/>
            </a:pPr>
            <a:r>
              <a:rPr lang="en-GB" sz="4000" b="1" dirty="0"/>
              <a:t>Dove </a:t>
            </a:r>
            <a:r>
              <a:rPr lang="en-GB" sz="4000" b="1" dirty="0" err="1"/>
              <a:t>depositare</a:t>
            </a:r>
            <a:endParaRPr lang="en-GB" sz="4000" dirty="0"/>
          </a:p>
          <a:p>
            <a:pPr marL="1028674" lvl="2" indent="-571486">
              <a:spcBef>
                <a:spcPts val="0"/>
              </a:spcBef>
              <a:buClr>
                <a:schemeClr val="lt1"/>
              </a:buClr>
              <a:buSzPts val="3600"/>
              <a:buFont typeface="Arial" panose="020B0604020202020204" pitchFamily="34" charset="0"/>
              <a:buChar char="•"/>
            </a:pPr>
            <a:r>
              <a:rPr lang="en-GB" dirty="0">
                <a:solidFill>
                  <a:schemeClr val="lt1"/>
                </a:solidFill>
              </a:rPr>
              <a:t>In un repository </a:t>
            </a:r>
            <a:r>
              <a:rPr lang="en-GB" dirty="0" err="1">
                <a:solidFill>
                  <a:schemeClr val="lt1"/>
                </a:solidFill>
              </a:rPr>
              <a:t>che</a:t>
            </a:r>
            <a:r>
              <a:rPr lang="en-GB" dirty="0">
                <a:solidFill>
                  <a:schemeClr val="lt1"/>
                </a:solidFill>
              </a:rPr>
              <a:t> </a:t>
            </a:r>
            <a:r>
              <a:rPr lang="en-GB" dirty="0" err="1">
                <a:solidFill>
                  <a:schemeClr val="lt1"/>
                </a:solidFill>
              </a:rPr>
              <a:t>rispetti</a:t>
            </a:r>
            <a:r>
              <a:rPr lang="en-GB" dirty="0">
                <a:solidFill>
                  <a:schemeClr val="lt1"/>
                </a:solidFill>
              </a:rPr>
              <a:t> le </a:t>
            </a:r>
            <a:r>
              <a:rPr lang="en-GB" dirty="0" err="1">
                <a:solidFill>
                  <a:schemeClr val="lt1"/>
                </a:solidFill>
              </a:rPr>
              <a:t>linee</a:t>
            </a:r>
            <a:r>
              <a:rPr lang="en-GB" dirty="0">
                <a:solidFill>
                  <a:schemeClr val="lt1"/>
                </a:solidFill>
              </a:rPr>
              <a:t> </a:t>
            </a:r>
            <a:r>
              <a:rPr lang="en-GB" dirty="0" err="1">
                <a:solidFill>
                  <a:schemeClr val="lt1"/>
                </a:solidFill>
              </a:rPr>
              <a:t>guida</a:t>
            </a:r>
            <a:r>
              <a:rPr lang="en-GB" dirty="0">
                <a:solidFill>
                  <a:schemeClr val="lt1"/>
                </a:solidFill>
              </a:rPr>
              <a:t> di </a:t>
            </a:r>
            <a:r>
              <a:rPr lang="en-GB" dirty="0" err="1">
                <a:solidFill>
                  <a:schemeClr val="lt1"/>
                </a:solidFill>
              </a:rPr>
              <a:t>OpenAIRE</a:t>
            </a:r>
            <a:endParaRPr lang="en-GB" dirty="0">
              <a:solidFill>
                <a:schemeClr val="lt1"/>
              </a:solidFill>
            </a:endParaRPr>
          </a:p>
          <a:p>
            <a:pPr marL="571486" indent="-571486">
              <a:spcBef>
                <a:spcPts val="0"/>
              </a:spcBef>
              <a:buSzPts val="3600"/>
              <a:buFont typeface="Arial" panose="020B0604020202020204" pitchFamily="34" charset="0"/>
              <a:buChar char="•"/>
            </a:pPr>
            <a:r>
              <a:rPr lang="it-IT" sz="4000" b="1" dirty="0"/>
              <a:t>Cosa produrre</a:t>
            </a:r>
            <a:endParaRPr lang="it-IT" sz="4000" dirty="0"/>
          </a:p>
          <a:p>
            <a:pPr marL="1028674" lvl="2" indent="-571486">
              <a:spcBef>
                <a:spcPts val="0"/>
              </a:spcBef>
              <a:buClr>
                <a:schemeClr val="lt1"/>
              </a:buClr>
              <a:buSzPts val="3600"/>
              <a:buFont typeface="Arial" panose="020B0604020202020204" pitchFamily="34" charset="0"/>
              <a:buChar char="•"/>
            </a:pPr>
            <a:r>
              <a:rPr lang="it-IT" dirty="0">
                <a:solidFill>
                  <a:schemeClr val="lt1"/>
                </a:solidFill>
              </a:rPr>
              <a:t>Data Management Plan</a:t>
            </a:r>
          </a:p>
          <a:p>
            <a:pPr marL="0" indent="0">
              <a:spcBef>
                <a:spcPts val="0"/>
              </a:spcBef>
              <a:buSzPts val="3600"/>
            </a:pPr>
            <a:endParaRPr sz="4000" dirty="0"/>
          </a:p>
        </p:txBody>
      </p:sp>
      <p:grpSp>
        <p:nvGrpSpPr>
          <p:cNvPr id="2168" name="Google Shape;2168;p228"/>
          <p:cNvGrpSpPr/>
          <p:nvPr/>
        </p:nvGrpSpPr>
        <p:grpSpPr>
          <a:xfrm>
            <a:off x="10403863" y="6244189"/>
            <a:ext cx="6779732" cy="1659180"/>
            <a:chOff x="10326480" y="3416688"/>
            <a:chExt cx="5864370" cy="1854300"/>
          </a:xfrm>
        </p:grpSpPr>
        <p:sp>
          <p:nvSpPr>
            <p:cNvPr id="2169" name="Google Shape;2169;p228"/>
            <p:cNvSpPr/>
            <p:nvPr/>
          </p:nvSpPr>
          <p:spPr>
            <a:xfrm>
              <a:off x="10326480" y="3474887"/>
              <a:ext cx="5864370" cy="1796100"/>
            </a:xfrm>
            <a:prstGeom prst="roundRect">
              <a:avLst>
                <a:gd name="adj" fmla="val 50000"/>
              </a:avLst>
            </a:prstGeom>
            <a:solidFill>
              <a:schemeClr val="accent6"/>
            </a:solidFill>
            <a:ln>
              <a:noFill/>
            </a:ln>
            <a:effectLst>
              <a:outerShdw blurRad="25400" dist="12700" dir="5400000" rotWithShape="0">
                <a:srgbClr val="000000">
                  <a:alpha val="49800"/>
                </a:srgbClr>
              </a:outerShdw>
            </a:effectLst>
          </p:spPr>
          <p:txBody>
            <a:bodyPr spcFirstLastPara="1" wrap="square" lIns="47625" tIns="47625" rIns="47625" bIns="47625" anchor="ctr" anchorCtr="0">
              <a:noAutofit/>
            </a:bodyPr>
            <a:lstStyle/>
            <a:p>
              <a:pPr>
                <a:buClr>
                  <a:srgbClr val="000000"/>
                </a:buClr>
                <a:buSzPts val="2200"/>
              </a:pPr>
              <a:endParaRPr sz="2200">
                <a:solidFill>
                  <a:srgbClr val="FFFFFF"/>
                </a:solidFill>
                <a:latin typeface="Helvetica Neue"/>
                <a:ea typeface="Helvetica Neue"/>
                <a:cs typeface="Helvetica Neue"/>
                <a:sym typeface="Helvetica Neue"/>
              </a:endParaRPr>
            </a:p>
          </p:txBody>
        </p:sp>
        <p:sp>
          <p:nvSpPr>
            <p:cNvPr id="2170" name="Google Shape;2170;p228"/>
            <p:cNvSpPr txBox="1"/>
            <p:nvPr/>
          </p:nvSpPr>
          <p:spPr>
            <a:xfrm>
              <a:off x="10771358" y="3416688"/>
              <a:ext cx="5028300" cy="1854300"/>
            </a:xfrm>
            <a:prstGeom prst="rect">
              <a:avLst/>
            </a:prstGeom>
            <a:noFill/>
            <a:ln>
              <a:noFill/>
            </a:ln>
          </p:spPr>
          <p:txBody>
            <a:bodyPr spcFirstLastPara="1" wrap="square" lIns="0" tIns="0" rIns="0" bIns="0" anchor="ctr" anchorCtr="0">
              <a:noAutofit/>
            </a:bodyPr>
            <a:lstStyle/>
            <a:p>
              <a:pPr>
                <a:buClr>
                  <a:schemeClr val="lt1"/>
                </a:buClr>
                <a:buSzPts val="2700"/>
              </a:pPr>
              <a:r>
                <a:rPr lang="en-GB" sz="3600" b="1" i="1" dirty="0">
                  <a:solidFill>
                    <a:schemeClr val="lt1"/>
                  </a:solidFill>
                  <a:latin typeface="Open Sans"/>
                  <a:ea typeface="Open Sans"/>
                  <a:cs typeface="Open Sans"/>
                  <a:sym typeface="Open Sans"/>
                </a:rPr>
                <a:t>As Open As Possible</a:t>
              </a:r>
              <a:endParaRPr sz="3600" b="1" i="1" dirty="0">
                <a:solidFill>
                  <a:schemeClr val="lt1"/>
                </a:solidFill>
                <a:latin typeface="Open Sans"/>
                <a:ea typeface="Open Sans"/>
                <a:cs typeface="Open Sans"/>
                <a:sym typeface="Open Sans"/>
              </a:endParaRPr>
            </a:p>
            <a:p>
              <a:pPr>
                <a:buClr>
                  <a:schemeClr val="lt1"/>
                </a:buClr>
                <a:buSzPts val="2700"/>
              </a:pPr>
              <a:r>
                <a:rPr lang="en-GB" sz="3600" b="1" i="1" dirty="0">
                  <a:solidFill>
                    <a:schemeClr val="lt1"/>
                  </a:solidFill>
                  <a:latin typeface="Open Sans"/>
                  <a:ea typeface="Open Sans"/>
                  <a:cs typeface="Open Sans"/>
                  <a:sym typeface="Open Sans"/>
                </a:rPr>
                <a:t>As Closed As Necessary</a:t>
              </a:r>
              <a:endParaRPr sz="1800" dirty="0"/>
            </a:p>
          </p:txBody>
        </p:sp>
      </p:grpSp>
      <p:pic>
        <p:nvPicPr>
          <p:cNvPr id="2171" name="Google Shape;2171;p228"/>
          <p:cNvPicPr preferRelativeResize="0"/>
          <p:nvPr/>
        </p:nvPicPr>
        <p:blipFill rotWithShape="1">
          <a:blip r:embed="rId3">
            <a:alphaModFix/>
          </a:blip>
          <a:srcRect/>
          <a:stretch/>
        </p:blipFill>
        <p:spPr>
          <a:xfrm>
            <a:off x="14718349" y="8467955"/>
            <a:ext cx="1162051" cy="407880"/>
          </a:xfrm>
          <a:prstGeom prst="rect">
            <a:avLst/>
          </a:prstGeom>
          <a:noFill/>
          <a:ln>
            <a:noFill/>
          </a:ln>
        </p:spPr>
      </p:pic>
      <p:pic>
        <p:nvPicPr>
          <p:cNvPr id="12" name="Picture 11">
            <a:extLst>
              <a:ext uri="{FF2B5EF4-FFF2-40B4-BE49-F238E27FC236}">
                <a16:creationId xmlns:a16="http://schemas.microsoft.com/office/drawing/2014/main" id="{0E973819-D37B-D841-840B-E9E4BD532488}"/>
              </a:ext>
            </a:extLst>
          </p:cNvPr>
          <p:cNvPicPr>
            <a:picLocks noChangeAspect="1"/>
          </p:cNvPicPr>
          <p:nvPr/>
        </p:nvPicPr>
        <p:blipFill>
          <a:blip r:embed="rId4"/>
          <a:stretch>
            <a:fillRect/>
          </a:stretch>
        </p:blipFill>
        <p:spPr>
          <a:xfrm>
            <a:off x="13926637" y="1377317"/>
            <a:ext cx="2745475" cy="1727200"/>
          </a:xfrm>
          <a:prstGeom prst="rect">
            <a:avLst/>
          </a:prstGeom>
        </p:spPr>
      </p:pic>
      <p:pic>
        <p:nvPicPr>
          <p:cNvPr id="4" name="Picture 3">
            <a:extLst>
              <a:ext uri="{FF2B5EF4-FFF2-40B4-BE49-F238E27FC236}">
                <a16:creationId xmlns:a16="http://schemas.microsoft.com/office/drawing/2014/main" id="{B43FA9C3-27C7-9A4C-AAB7-0C448EE4CC1A}"/>
              </a:ext>
            </a:extLst>
          </p:cNvPr>
          <p:cNvPicPr>
            <a:picLocks noChangeAspect="1"/>
          </p:cNvPicPr>
          <p:nvPr/>
        </p:nvPicPr>
        <p:blipFill>
          <a:blip r:embed="rId5"/>
          <a:stretch>
            <a:fillRect/>
          </a:stretch>
        </p:blipFill>
        <p:spPr>
          <a:xfrm>
            <a:off x="11842079" y="8116993"/>
            <a:ext cx="4169119" cy="1005955"/>
          </a:xfrm>
          <a:prstGeom prst="rect">
            <a:avLst/>
          </a:prstGeom>
        </p:spPr>
      </p:pic>
      <p:pic>
        <p:nvPicPr>
          <p:cNvPr id="11" name="Immagine 6">
            <a:extLst>
              <a:ext uri="{FF2B5EF4-FFF2-40B4-BE49-F238E27FC236}">
                <a16:creationId xmlns:a16="http://schemas.microsoft.com/office/drawing/2014/main" id="{2DDB7454-9D9D-2D4D-9236-94352570EF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9">
            <a:extLst>
              <a:ext uri="{FF2B5EF4-FFF2-40B4-BE49-F238E27FC236}">
                <a16:creationId xmlns:a16="http://schemas.microsoft.com/office/drawing/2014/main" id="{23776BBD-1753-7140-A0FA-366E2A8ED3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43288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Segnaposto immagine 22" descr="Fabbrica">
            <a:extLst>
              <a:ext uri="{FF2B5EF4-FFF2-40B4-BE49-F238E27FC236}">
                <a16:creationId xmlns:a16="http://schemas.microsoft.com/office/drawing/2014/main" id="{F57D47F8-8F30-9549-97D0-75A682E6698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58" r="58"/>
          <a:stretch>
            <a:fillRect/>
          </a:stretch>
        </p:blipFill>
        <p:spPr/>
      </p:pic>
      <p:sp>
        <p:nvSpPr>
          <p:cNvPr id="3" name="Segnaposto testo 2">
            <a:extLst>
              <a:ext uri="{FF2B5EF4-FFF2-40B4-BE49-F238E27FC236}">
                <a16:creationId xmlns:a16="http://schemas.microsoft.com/office/drawing/2014/main" id="{E9125E89-CAEC-334B-8D91-6A2D4E57D24F}"/>
              </a:ext>
            </a:extLst>
          </p:cNvPr>
          <p:cNvSpPr>
            <a:spLocks noGrp="1"/>
          </p:cNvSpPr>
          <p:nvPr>
            <p:ph type="body" sz="quarter" idx="24"/>
          </p:nvPr>
        </p:nvSpPr>
        <p:spPr>
          <a:xfrm>
            <a:off x="2314938" y="1912399"/>
            <a:ext cx="6110607" cy="415239"/>
          </a:xfrm>
        </p:spPr>
        <p:txBody>
          <a:bodyPr/>
          <a:lstStyle/>
          <a:p>
            <a:r>
              <a:rPr lang="it-IT" sz="3000" dirty="0"/>
              <a:t>Sfruttamento Commerciale o Industriale</a:t>
            </a:r>
          </a:p>
        </p:txBody>
      </p:sp>
      <p:sp>
        <p:nvSpPr>
          <p:cNvPr id="4" name="Segnaposto testo 3">
            <a:extLst>
              <a:ext uri="{FF2B5EF4-FFF2-40B4-BE49-F238E27FC236}">
                <a16:creationId xmlns:a16="http://schemas.microsoft.com/office/drawing/2014/main" id="{572250D1-A8A2-8C43-992E-8D2CE33934AA}"/>
              </a:ext>
            </a:extLst>
          </p:cNvPr>
          <p:cNvSpPr>
            <a:spLocks noGrp="1"/>
          </p:cNvSpPr>
          <p:nvPr>
            <p:ph type="body" sz="quarter" idx="25"/>
          </p:nvPr>
        </p:nvSpPr>
        <p:spPr/>
        <p:txBody>
          <a:bodyPr>
            <a:normAutofit fontScale="85000" lnSpcReduction="10000"/>
          </a:bodyPr>
          <a:lstStyle/>
          <a:p>
            <a:r>
              <a:rPr lang="en" dirty="0"/>
              <a:t>La </a:t>
            </a:r>
            <a:r>
              <a:rPr lang="en" dirty="0" err="1"/>
              <a:t>partecipazione</a:t>
            </a:r>
            <a:r>
              <a:rPr lang="en" dirty="0"/>
              <a:t> </a:t>
            </a:r>
            <a:r>
              <a:rPr lang="en" dirty="0" err="1"/>
              <a:t>all’ODP</a:t>
            </a:r>
            <a:r>
              <a:rPr lang="en" dirty="0"/>
              <a:t> </a:t>
            </a:r>
            <a:r>
              <a:rPr lang="en" dirty="0" err="1"/>
              <a:t>è</a:t>
            </a:r>
            <a:r>
              <a:rPr lang="en" dirty="0"/>
              <a:t> </a:t>
            </a:r>
            <a:r>
              <a:rPr lang="en" dirty="0" err="1"/>
              <a:t>incompatibile</a:t>
            </a:r>
            <a:r>
              <a:rPr lang="en" dirty="0"/>
              <a:t> con </a:t>
            </a:r>
            <a:r>
              <a:rPr lang="en" dirty="0" err="1"/>
              <a:t>l’obbligo</a:t>
            </a:r>
            <a:r>
              <a:rPr lang="en" dirty="0"/>
              <a:t> di </a:t>
            </a:r>
            <a:r>
              <a:rPr lang="en" dirty="0" err="1"/>
              <a:t>proteggere</a:t>
            </a:r>
            <a:r>
              <a:rPr lang="en" dirty="0"/>
              <a:t> </a:t>
            </a:r>
            <a:r>
              <a:rPr lang="it-IT" dirty="0"/>
              <a:t>i </a:t>
            </a:r>
            <a:r>
              <a:rPr lang="en" dirty="0" err="1"/>
              <a:t>risultati</a:t>
            </a:r>
            <a:r>
              <a:rPr lang="en" dirty="0"/>
              <a:t> </a:t>
            </a:r>
            <a:r>
              <a:rPr lang="en" dirty="0" err="1"/>
              <a:t>che</a:t>
            </a:r>
            <a:r>
              <a:rPr lang="en" dirty="0"/>
              <a:t> </a:t>
            </a:r>
            <a:r>
              <a:rPr lang="en" dirty="0" err="1"/>
              <a:t>possono</a:t>
            </a:r>
            <a:r>
              <a:rPr lang="en" dirty="0"/>
              <a:t> </a:t>
            </a:r>
            <a:r>
              <a:rPr lang="en" dirty="0" err="1"/>
              <a:t>ragionevolmente</a:t>
            </a:r>
            <a:r>
              <a:rPr lang="en" dirty="0"/>
              <a:t> venire </a:t>
            </a:r>
            <a:r>
              <a:rPr lang="en" dirty="0" err="1"/>
              <a:t>sfruttati</a:t>
            </a:r>
            <a:r>
              <a:rPr lang="en" dirty="0"/>
              <a:t> </a:t>
            </a:r>
            <a:r>
              <a:rPr lang="en" dirty="0" err="1"/>
              <a:t>attraverso</a:t>
            </a:r>
            <a:r>
              <a:rPr lang="en" dirty="0"/>
              <a:t> vie </a:t>
            </a:r>
            <a:r>
              <a:rPr lang="en" dirty="0" err="1"/>
              <a:t>commerciali</a:t>
            </a:r>
            <a:r>
              <a:rPr lang="en" dirty="0"/>
              <a:t> o </a:t>
            </a:r>
            <a:r>
              <a:rPr lang="en" dirty="0" err="1"/>
              <a:t>industriali</a:t>
            </a:r>
            <a:endParaRPr lang="en" dirty="0"/>
          </a:p>
          <a:p>
            <a:endParaRPr lang="it-IT" dirty="0"/>
          </a:p>
        </p:txBody>
      </p:sp>
      <p:sp>
        <p:nvSpPr>
          <p:cNvPr id="5" name="Segnaposto testo 4">
            <a:extLst>
              <a:ext uri="{FF2B5EF4-FFF2-40B4-BE49-F238E27FC236}">
                <a16:creationId xmlns:a16="http://schemas.microsoft.com/office/drawing/2014/main" id="{64A79D63-BF87-CA4D-99C9-7F48A69F4F9B}"/>
              </a:ext>
            </a:extLst>
          </p:cNvPr>
          <p:cNvSpPr>
            <a:spLocks noGrp="1"/>
          </p:cNvSpPr>
          <p:nvPr>
            <p:ph type="body" sz="quarter" idx="10"/>
          </p:nvPr>
        </p:nvSpPr>
        <p:spPr/>
        <p:txBody>
          <a:bodyPr>
            <a:normAutofit/>
          </a:bodyPr>
          <a:lstStyle/>
          <a:p>
            <a:r>
              <a:rPr lang="it-IT" sz="5400" dirty="0"/>
              <a:t>Opzione di «</a:t>
            </a:r>
            <a:r>
              <a:rPr lang="it-IT" sz="5400" dirty="0" err="1"/>
              <a:t>Opt</a:t>
            </a:r>
            <a:r>
              <a:rPr lang="it-IT" sz="5400" dirty="0"/>
              <a:t> Out» dall’Open Data </a:t>
            </a:r>
            <a:r>
              <a:rPr lang="it-IT" sz="5400" dirty="0" err="1"/>
              <a:t>Pilot</a:t>
            </a:r>
            <a:r>
              <a:rPr lang="it-IT" sz="5400" dirty="0"/>
              <a:t> (ODP)</a:t>
            </a:r>
          </a:p>
        </p:txBody>
      </p:sp>
      <p:pic>
        <p:nvPicPr>
          <p:cNvPr id="25" name="Segnaposto immagine 24" descr="Polizia">
            <a:extLst>
              <a:ext uri="{FF2B5EF4-FFF2-40B4-BE49-F238E27FC236}">
                <a16:creationId xmlns:a16="http://schemas.microsoft.com/office/drawing/2014/main" id="{B9D4C0A7-F168-3C44-8231-8363ACCF6720}"/>
              </a:ext>
            </a:extLst>
          </p:cNvPr>
          <p:cNvPicPr>
            <a:picLocks noGrp="1" noChangeAspect="1"/>
          </p:cNvPicPr>
          <p:nvPr>
            <p:ph type="pic" sz="quarter" idx="26"/>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16" r="116"/>
          <a:stretch>
            <a:fillRect/>
          </a:stretch>
        </p:blipFill>
        <p:spPr/>
      </p:pic>
      <p:sp>
        <p:nvSpPr>
          <p:cNvPr id="7" name="Segnaposto testo 6">
            <a:extLst>
              <a:ext uri="{FF2B5EF4-FFF2-40B4-BE49-F238E27FC236}">
                <a16:creationId xmlns:a16="http://schemas.microsoft.com/office/drawing/2014/main" id="{AD7F4A24-541B-BC46-ACD5-26156E0DF622}"/>
              </a:ext>
            </a:extLst>
          </p:cNvPr>
          <p:cNvSpPr>
            <a:spLocks noGrp="1"/>
          </p:cNvSpPr>
          <p:nvPr>
            <p:ph type="body" sz="quarter" idx="27"/>
          </p:nvPr>
        </p:nvSpPr>
        <p:spPr/>
        <p:txBody>
          <a:bodyPr/>
          <a:lstStyle/>
          <a:p>
            <a:r>
              <a:rPr lang="it-IT" dirty="0"/>
              <a:t>Sicurezza</a:t>
            </a:r>
          </a:p>
        </p:txBody>
      </p:sp>
      <p:sp>
        <p:nvSpPr>
          <p:cNvPr id="8" name="Segnaposto testo 7">
            <a:extLst>
              <a:ext uri="{FF2B5EF4-FFF2-40B4-BE49-F238E27FC236}">
                <a16:creationId xmlns:a16="http://schemas.microsoft.com/office/drawing/2014/main" id="{E86AC00C-C5A3-3F47-AB15-B5B723072AB0}"/>
              </a:ext>
            </a:extLst>
          </p:cNvPr>
          <p:cNvSpPr>
            <a:spLocks noGrp="1"/>
          </p:cNvSpPr>
          <p:nvPr>
            <p:ph type="body" sz="quarter" idx="28"/>
          </p:nvPr>
        </p:nvSpPr>
        <p:spPr/>
        <p:txBody>
          <a:bodyPr>
            <a:normAutofit lnSpcReduction="10000"/>
          </a:bodyPr>
          <a:lstStyle/>
          <a:p>
            <a:r>
              <a:rPr lang="en" dirty="0"/>
              <a:t>La </a:t>
            </a:r>
            <a:r>
              <a:rPr lang="en" dirty="0" err="1"/>
              <a:t>partecipazione</a:t>
            </a:r>
            <a:r>
              <a:rPr lang="en" dirty="0"/>
              <a:t> </a:t>
            </a:r>
            <a:r>
              <a:rPr lang="en" dirty="0" err="1"/>
              <a:t>all’ODP</a:t>
            </a:r>
            <a:r>
              <a:rPr lang="en" dirty="0"/>
              <a:t> </a:t>
            </a:r>
            <a:r>
              <a:rPr lang="en" dirty="0" err="1"/>
              <a:t>è</a:t>
            </a:r>
            <a:r>
              <a:rPr lang="en" dirty="0"/>
              <a:t> </a:t>
            </a:r>
            <a:r>
              <a:rPr lang="en" dirty="0" err="1"/>
              <a:t>incompatibile</a:t>
            </a:r>
            <a:r>
              <a:rPr lang="en" dirty="0"/>
              <a:t> con la </a:t>
            </a:r>
            <a:r>
              <a:rPr lang="en" dirty="0" err="1"/>
              <a:t>necessità</a:t>
            </a:r>
            <a:r>
              <a:rPr lang="en" dirty="0"/>
              <a:t> di </a:t>
            </a:r>
            <a:r>
              <a:rPr lang="en" dirty="0" err="1"/>
              <a:t>riservatezza</a:t>
            </a:r>
            <a:r>
              <a:rPr lang="en" dirty="0"/>
              <a:t> </a:t>
            </a:r>
            <a:r>
              <a:rPr lang="en" dirty="0" err="1"/>
              <a:t>connessa</a:t>
            </a:r>
            <a:r>
              <a:rPr lang="en" dirty="0"/>
              <a:t> a </a:t>
            </a:r>
            <a:r>
              <a:rPr lang="en" dirty="0" err="1"/>
              <a:t>questioni</a:t>
            </a:r>
            <a:r>
              <a:rPr lang="en" dirty="0"/>
              <a:t> di </a:t>
            </a:r>
            <a:r>
              <a:rPr lang="en" dirty="0" err="1"/>
              <a:t>sicurezza</a:t>
            </a:r>
            <a:endParaRPr lang="it-IT" dirty="0"/>
          </a:p>
        </p:txBody>
      </p:sp>
      <p:pic>
        <p:nvPicPr>
          <p:cNvPr id="27" name="Segnaposto immagine 26" descr="Chiudi">
            <a:extLst>
              <a:ext uri="{FF2B5EF4-FFF2-40B4-BE49-F238E27FC236}">
                <a16:creationId xmlns:a16="http://schemas.microsoft.com/office/drawing/2014/main" id="{FB5A95F6-35EE-DD4F-94A0-23ED1BBD454D}"/>
              </a:ext>
            </a:extLst>
          </p:cNvPr>
          <p:cNvPicPr>
            <a:picLocks noGrp="1" noChangeAspect="1"/>
          </p:cNvPicPr>
          <p:nvPr>
            <p:ph type="pic" sz="quarter" idx="29"/>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58" r="58"/>
          <a:stretch>
            <a:fillRect/>
          </a:stretch>
        </p:blipFill>
        <p:spPr/>
      </p:pic>
      <p:sp>
        <p:nvSpPr>
          <p:cNvPr id="10" name="Segnaposto testo 9">
            <a:extLst>
              <a:ext uri="{FF2B5EF4-FFF2-40B4-BE49-F238E27FC236}">
                <a16:creationId xmlns:a16="http://schemas.microsoft.com/office/drawing/2014/main" id="{8A7987F1-2677-5F43-AEF3-73D246DD2748}"/>
              </a:ext>
            </a:extLst>
          </p:cNvPr>
          <p:cNvSpPr>
            <a:spLocks noGrp="1"/>
          </p:cNvSpPr>
          <p:nvPr>
            <p:ph type="body" sz="quarter" idx="30"/>
          </p:nvPr>
        </p:nvSpPr>
        <p:spPr/>
        <p:txBody>
          <a:bodyPr/>
          <a:lstStyle/>
          <a:p>
            <a:r>
              <a:rPr lang="it-IT" dirty="0"/>
              <a:t>Protezione dei Dati Personali</a:t>
            </a:r>
          </a:p>
        </p:txBody>
      </p:sp>
      <p:sp>
        <p:nvSpPr>
          <p:cNvPr id="11" name="Segnaposto testo 10">
            <a:extLst>
              <a:ext uri="{FF2B5EF4-FFF2-40B4-BE49-F238E27FC236}">
                <a16:creationId xmlns:a16="http://schemas.microsoft.com/office/drawing/2014/main" id="{DA1C1915-2C16-FD42-841A-DBC284CAEB24}"/>
              </a:ext>
            </a:extLst>
          </p:cNvPr>
          <p:cNvSpPr>
            <a:spLocks noGrp="1"/>
          </p:cNvSpPr>
          <p:nvPr>
            <p:ph type="body" sz="quarter" idx="31"/>
          </p:nvPr>
        </p:nvSpPr>
        <p:spPr/>
        <p:txBody>
          <a:bodyPr>
            <a:normAutofit lnSpcReduction="10000"/>
          </a:bodyPr>
          <a:lstStyle/>
          <a:p>
            <a:r>
              <a:rPr lang="en" dirty="0"/>
              <a:t>La </a:t>
            </a:r>
            <a:r>
              <a:rPr lang="en" dirty="0" err="1"/>
              <a:t>partecipazione</a:t>
            </a:r>
            <a:r>
              <a:rPr lang="en" dirty="0"/>
              <a:t> </a:t>
            </a:r>
            <a:r>
              <a:rPr lang="en" dirty="0" err="1"/>
              <a:t>all’ODP</a:t>
            </a:r>
            <a:r>
              <a:rPr lang="en" dirty="0"/>
              <a:t> </a:t>
            </a:r>
            <a:r>
              <a:rPr lang="en" dirty="0" err="1"/>
              <a:t>è</a:t>
            </a:r>
            <a:r>
              <a:rPr lang="en" dirty="0"/>
              <a:t> </a:t>
            </a:r>
            <a:r>
              <a:rPr lang="en" dirty="0" err="1"/>
              <a:t>incompatibile</a:t>
            </a:r>
            <a:r>
              <a:rPr lang="en" dirty="0"/>
              <a:t> con le </a:t>
            </a:r>
            <a:r>
              <a:rPr lang="en" dirty="0" err="1"/>
              <a:t>regole</a:t>
            </a:r>
            <a:r>
              <a:rPr lang="en" dirty="0"/>
              <a:t> relative </a:t>
            </a:r>
            <a:r>
              <a:rPr lang="en" dirty="0" err="1"/>
              <a:t>alla</a:t>
            </a:r>
            <a:r>
              <a:rPr lang="en" dirty="0"/>
              <a:t> </a:t>
            </a:r>
            <a:r>
              <a:rPr lang="en" dirty="0" err="1"/>
              <a:t>protezione</a:t>
            </a:r>
            <a:r>
              <a:rPr lang="en" dirty="0"/>
              <a:t> </a:t>
            </a:r>
            <a:r>
              <a:rPr lang="en" dirty="0" err="1"/>
              <a:t>dei</a:t>
            </a:r>
            <a:r>
              <a:rPr lang="en" dirty="0"/>
              <a:t> </a:t>
            </a:r>
            <a:r>
              <a:rPr lang="en" dirty="0" err="1"/>
              <a:t>dati</a:t>
            </a:r>
            <a:r>
              <a:rPr lang="en" dirty="0"/>
              <a:t> </a:t>
            </a:r>
            <a:r>
              <a:rPr lang="en" dirty="0" err="1"/>
              <a:t>personali</a:t>
            </a:r>
            <a:endParaRPr lang="it-IT" dirty="0"/>
          </a:p>
        </p:txBody>
      </p:sp>
      <p:pic>
        <p:nvPicPr>
          <p:cNvPr id="29" name="Segnaposto immagine 28" descr="Centro del bersaglio">
            <a:extLst>
              <a:ext uri="{FF2B5EF4-FFF2-40B4-BE49-F238E27FC236}">
                <a16:creationId xmlns:a16="http://schemas.microsoft.com/office/drawing/2014/main" id="{FB3B69B8-A643-694E-9BD4-4EB103DBDFDB}"/>
              </a:ext>
            </a:extLst>
          </p:cNvPr>
          <p:cNvPicPr>
            <a:picLocks noGrp="1" noChangeAspect="1"/>
          </p:cNvPicPr>
          <p:nvPr>
            <p:ph type="pic" sz="quarter" idx="32"/>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58" r="58"/>
          <a:stretch>
            <a:fillRect/>
          </a:stretch>
        </p:blipFill>
        <p:spPr/>
      </p:pic>
      <p:sp>
        <p:nvSpPr>
          <p:cNvPr id="13" name="Segnaposto testo 12">
            <a:extLst>
              <a:ext uri="{FF2B5EF4-FFF2-40B4-BE49-F238E27FC236}">
                <a16:creationId xmlns:a16="http://schemas.microsoft.com/office/drawing/2014/main" id="{EDD841EA-DAF9-BB45-9FB8-2A4851748B99}"/>
              </a:ext>
            </a:extLst>
          </p:cNvPr>
          <p:cNvSpPr>
            <a:spLocks noGrp="1"/>
          </p:cNvSpPr>
          <p:nvPr>
            <p:ph type="body" sz="quarter" idx="33"/>
          </p:nvPr>
        </p:nvSpPr>
        <p:spPr/>
        <p:txBody>
          <a:bodyPr>
            <a:normAutofit lnSpcReduction="10000"/>
          </a:bodyPr>
          <a:lstStyle/>
          <a:p>
            <a:r>
              <a:rPr lang="it-IT" dirty="0"/>
              <a:t>Raggiungimento Obiettivi del Progetto</a:t>
            </a:r>
          </a:p>
        </p:txBody>
      </p:sp>
      <p:sp>
        <p:nvSpPr>
          <p:cNvPr id="14" name="Segnaposto testo 13">
            <a:extLst>
              <a:ext uri="{FF2B5EF4-FFF2-40B4-BE49-F238E27FC236}">
                <a16:creationId xmlns:a16="http://schemas.microsoft.com/office/drawing/2014/main" id="{D2520C25-DB39-B04A-A753-0EC65F8F41AC}"/>
              </a:ext>
            </a:extLst>
          </p:cNvPr>
          <p:cNvSpPr>
            <a:spLocks noGrp="1"/>
          </p:cNvSpPr>
          <p:nvPr>
            <p:ph type="body" sz="quarter" idx="34"/>
          </p:nvPr>
        </p:nvSpPr>
        <p:spPr/>
        <p:txBody>
          <a:bodyPr>
            <a:normAutofit lnSpcReduction="10000"/>
          </a:bodyPr>
          <a:lstStyle/>
          <a:p>
            <a:r>
              <a:rPr lang="en" dirty="0"/>
              <a:t>La </a:t>
            </a:r>
            <a:r>
              <a:rPr lang="en" dirty="0" err="1"/>
              <a:t>partecipazione</a:t>
            </a:r>
            <a:r>
              <a:rPr lang="en" dirty="0"/>
              <a:t> </a:t>
            </a:r>
            <a:r>
              <a:rPr lang="en" dirty="0" err="1"/>
              <a:t>all’ODP</a:t>
            </a:r>
            <a:r>
              <a:rPr lang="en" dirty="0"/>
              <a:t> </a:t>
            </a:r>
            <a:r>
              <a:rPr lang="en" dirty="0" err="1"/>
              <a:t>è</a:t>
            </a:r>
            <a:r>
              <a:rPr lang="en" dirty="0"/>
              <a:t> </a:t>
            </a:r>
            <a:r>
              <a:rPr lang="en" dirty="0" err="1"/>
              <a:t>incompatibile</a:t>
            </a:r>
            <a:r>
              <a:rPr lang="en" dirty="0"/>
              <a:t> con </a:t>
            </a:r>
            <a:r>
              <a:rPr lang="en" dirty="0" err="1"/>
              <a:t>il</a:t>
            </a:r>
            <a:r>
              <a:rPr lang="en" dirty="0"/>
              <a:t> </a:t>
            </a:r>
            <a:r>
              <a:rPr lang="en" dirty="0" err="1"/>
              <a:t>raggiungimento</a:t>
            </a:r>
            <a:r>
              <a:rPr lang="en" dirty="0"/>
              <a:t> </a:t>
            </a:r>
            <a:r>
              <a:rPr lang="en" dirty="0" err="1"/>
              <a:t>degli</a:t>
            </a:r>
            <a:r>
              <a:rPr lang="en" dirty="0"/>
              <a:t> </a:t>
            </a:r>
            <a:r>
              <a:rPr lang="en" dirty="0" err="1"/>
              <a:t>obiettivi</a:t>
            </a:r>
            <a:r>
              <a:rPr lang="en" dirty="0"/>
              <a:t> del </a:t>
            </a:r>
            <a:r>
              <a:rPr lang="en" dirty="0" err="1"/>
              <a:t>progetto</a:t>
            </a:r>
            <a:endParaRPr lang="it-IT" dirty="0"/>
          </a:p>
        </p:txBody>
      </p:sp>
      <p:pic>
        <p:nvPicPr>
          <p:cNvPr id="31" name="Segnaposto immagine 30" descr="Calendario giornaliero">
            <a:extLst>
              <a:ext uri="{FF2B5EF4-FFF2-40B4-BE49-F238E27FC236}">
                <a16:creationId xmlns:a16="http://schemas.microsoft.com/office/drawing/2014/main" id="{08919590-ABFE-FF48-80FA-370C9BB206FE}"/>
              </a:ext>
            </a:extLst>
          </p:cNvPr>
          <p:cNvPicPr>
            <a:picLocks noGrp="1" noChangeAspect="1"/>
          </p:cNvPicPr>
          <p:nvPr>
            <p:ph type="pic" sz="quarter" idx="35"/>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116" r="116"/>
          <a:stretch>
            <a:fillRect/>
          </a:stretch>
        </p:blipFill>
        <p:spPr/>
      </p:pic>
      <p:sp>
        <p:nvSpPr>
          <p:cNvPr id="16" name="Segnaposto testo 15">
            <a:extLst>
              <a:ext uri="{FF2B5EF4-FFF2-40B4-BE49-F238E27FC236}">
                <a16:creationId xmlns:a16="http://schemas.microsoft.com/office/drawing/2014/main" id="{132B2AF1-DC55-4A40-99D6-E363845A9F6C}"/>
              </a:ext>
            </a:extLst>
          </p:cNvPr>
          <p:cNvSpPr>
            <a:spLocks noGrp="1"/>
          </p:cNvSpPr>
          <p:nvPr>
            <p:ph type="body" sz="quarter" idx="36"/>
          </p:nvPr>
        </p:nvSpPr>
        <p:spPr/>
        <p:txBody>
          <a:bodyPr/>
          <a:lstStyle/>
          <a:p>
            <a:r>
              <a:rPr lang="it-IT" dirty="0"/>
              <a:t>Nessun Dato Prodotto/Raccolto</a:t>
            </a:r>
          </a:p>
        </p:txBody>
      </p:sp>
      <p:sp>
        <p:nvSpPr>
          <p:cNvPr id="17" name="Segnaposto testo 16">
            <a:extLst>
              <a:ext uri="{FF2B5EF4-FFF2-40B4-BE49-F238E27FC236}">
                <a16:creationId xmlns:a16="http://schemas.microsoft.com/office/drawing/2014/main" id="{ADFFF05B-DDEA-9042-9FCE-D8ABDC9805F1}"/>
              </a:ext>
            </a:extLst>
          </p:cNvPr>
          <p:cNvSpPr>
            <a:spLocks noGrp="1"/>
          </p:cNvSpPr>
          <p:nvPr>
            <p:ph type="body" sz="quarter" idx="37"/>
          </p:nvPr>
        </p:nvSpPr>
        <p:spPr/>
        <p:txBody>
          <a:bodyPr>
            <a:normAutofit/>
          </a:bodyPr>
          <a:lstStyle/>
          <a:p>
            <a:r>
              <a:rPr lang="en" dirty="0"/>
              <a:t>Il </a:t>
            </a:r>
            <a:r>
              <a:rPr lang="en" dirty="0" err="1"/>
              <a:t>progetto</a:t>
            </a:r>
            <a:r>
              <a:rPr lang="en" dirty="0"/>
              <a:t> non </a:t>
            </a:r>
            <a:r>
              <a:rPr lang="en" dirty="0" err="1"/>
              <a:t>prevede</a:t>
            </a:r>
            <a:r>
              <a:rPr lang="en" dirty="0"/>
              <a:t> la </a:t>
            </a:r>
            <a:r>
              <a:rPr lang="en" dirty="0" err="1"/>
              <a:t>creazione</a:t>
            </a:r>
            <a:r>
              <a:rPr lang="en" dirty="0"/>
              <a:t> o la </a:t>
            </a:r>
            <a:r>
              <a:rPr lang="en" dirty="0" err="1"/>
              <a:t>raccolta</a:t>
            </a:r>
            <a:r>
              <a:rPr lang="en" dirty="0"/>
              <a:t> di </a:t>
            </a:r>
            <a:r>
              <a:rPr lang="en" dirty="0" err="1"/>
              <a:t>dati</a:t>
            </a:r>
            <a:r>
              <a:rPr lang="en" dirty="0"/>
              <a:t> </a:t>
            </a:r>
            <a:r>
              <a:rPr lang="en" dirty="0" err="1"/>
              <a:t>della</a:t>
            </a:r>
            <a:r>
              <a:rPr lang="en" dirty="0"/>
              <a:t> </a:t>
            </a:r>
            <a:r>
              <a:rPr lang="en" dirty="0" err="1"/>
              <a:t>ricerca</a:t>
            </a:r>
            <a:endParaRPr lang="it-IT" dirty="0"/>
          </a:p>
        </p:txBody>
      </p:sp>
      <p:sp>
        <p:nvSpPr>
          <p:cNvPr id="19" name="Segnaposto testo 18">
            <a:extLst>
              <a:ext uri="{FF2B5EF4-FFF2-40B4-BE49-F238E27FC236}">
                <a16:creationId xmlns:a16="http://schemas.microsoft.com/office/drawing/2014/main" id="{33BE907C-5B17-E64E-9B61-D23697D6235F}"/>
              </a:ext>
            </a:extLst>
          </p:cNvPr>
          <p:cNvSpPr>
            <a:spLocks noGrp="1"/>
          </p:cNvSpPr>
          <p:nvPr>
            <p:ph type="body" sz="quarter" idx="39"/>
          </p:nvPr>
        </p:nvSpPr>
        <p:spPr/>
        <p:txBody>
          <a:bodyPr/>
          <a:lstStyle/>
          <a:p>
            <a:r>
              <a:rPr lang="it-IT" dirty="0"/>
              <a:t>Altre Legittime Ragioni</a:t>
            </a:r>
          </a:p>
        </p:txBody>
      </p:sp>
      <p:sp>
        <p:nvSpPr>
          <p:cNvPr id="20" name="Segnaposto testo 19">
            <a:extLst>
              <a:ext uri="{FF2B5EF4-FFF2-40B4-BE49-F238E27FC236}">
                <a16:creationId xmlns:a16="http://schemas.microsoft.com/office/drawing/2014/main" id="{2AFA758D-BCB0-4E40-9D44-74C0CFC7143F}"/>
              </a:ext>
            </a:extLst>
          </p:cNvPr>
          <p:cNvSpPr>
            <a:spLocks noGrp="1"/>
          </p:cNvSpPr>
          <p:nvPr>
            <p:ph type="body" sz="quarter" idx="40"/>
          </p:nvPr>
        </p:nvSpPr>
        <p:spPr/>
        <p:txBody>
          <a:bodyPr>
            <a:normAutofit fontScale="92500" lnSpcReduction="10000"/>
          </a:bodyPr>
          <a:lstStyle/>
          <a:p>
            <a:r>
              <a:rPr lang="en" dirty="0" err="1"/>
              <a:t>Esistono</a:t>
            </a:r>
            <a:r>
              <a:rPr lang="en" dirty="0"/>
              <a:t> </a:t>
            </a:r>
            <a:r>
              <a:rPr lang="en" dirty="0" err="1"/>
              <a:t>atre</a:t>
            </a:r>
            <a:r>
              <a:rPr lang="en" dirty="0"/>
              <a:t> </a:t>
            </a:r>
            <a:r>
              <a:rPr lang="en" dirty="0" err="1"/>
              <a:t>ragioni</a:t>
            </a:r>
            <a:r>
              <a:rPr lang="en" dirty="0"/>
              <a:t> </a:t>
            </a:r>
            <a:r>
              <a:rPr lang="en" dirty="0" err="1"/>
              <a:t>legittime</a:t>
            </a:r>
            <a:r>
              <a:rPr lang="en" dirty="0"/>
              <a:t> (</a:t>
            </a:r>
            <a:r>
              <a:rPr lang="en" dirty="0" err="1"/>
              <a:t>è</a:t>
            </a:r>
            <a:r>
              <a:rPr lang="en" dirty="0"/>
              <a:t> </a:t>
            </a:r>
            <a:r>
              <a:rPr lang="en" dirty="0" err="1"/>
              <a:t>possibile</a:t>
            </a:r>
            <a:r>
              <a:rPr lang="en" dirty="0"/>
              <a:t> </a:t>
            </a:r>
            <a:r>
              <a:rPr lang="en" dirty="0" err="1"/>
              <a:t>motivare</a:t>
            </a:r>
            <a:r>
              <a:rPr lang="en" dirty="0"/>
              <a:t> in </a:t>
            </a:r>
            <a:r>
              <a:rPr lang="en" dirty="0" err="1"/>
              <a:t>fase</a:t>
            </a:r>
            <a:r>
              <a:rPr lang="en" dirty="0"/>
              <a:t> di </a:t>
            </a:r>
            <a:r>
              <a:rPr lang="en" dirty="0" err="1"/>
              <a:t>proposta</a:t>
            </a:r>
            <a:r>
              <a:rPr lang="en" dirty="0"/>
              <a:t> o </a:t>
            </a:r>
            <a:r>
              <a:rPr lang="en" dirty="0" err="1"/>
              <a:t>nel</a:t>
            </a:r>
            <a:r>
              <a:rPr lang="en" dirty="0"/>
              <a:t> Data Management Plan)</a:t>
            </a:r>
            <a:endParaRPr lang="it-IT" dirty="0"/>
          </a:p>
        </p:txBody>
      </p:sp>
      <p:pic>
        <p:nvPicPr>
          <p:cNvPr id="44" name="Elemento grafico 43" descr="Chiudi">
            <a:extLst>
              <a:ext uri="{FF2B5EF4-FFF2-40B4-BE49-F238E27FC236}">
                <a16:creationId xmlns:a16="http://schemas.microsoft.com/office/drawing/2014/main" id="{35C5DE54-412A-F64A-87A5-671E09E349F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236857" y="4161570"/>
            <a:ext cx="1138047" cy="1138047"/>
          </a:xfrm>
          <a:prstGeom prst="rect">
            <a:avLst/>
          </a:prstGeom>
        </p:spPr>
      </p:pic>
      <p:sp>
        <p:nvSpPr>
          <p:cNvPr id="52" name="Segnaposto immagine 51">
            <a:extLst>
              <a:ext uri="{FF2B5EF4-FFF2-40B4-BE49-F238E27FC236}">
                <a16:creationId xmlns:a16="http://schemas.microsoft.com/office/drawing/2014/main" id="{A8FEE569-823B-2540-8831-F7B04EC0B161}"/>
              </a:ext>
            </a:extLst>
          </p:cNvPr>
          <p:cNvSpPr>
            <a:spLocks noGrp="1"/>
          </p:cNvSpPr>
          <p:nvPr>
            <p:ph type="pic" sz="quarter" idx="38"/>
          </p:nvPr>
        </p:nvSpPr>
        <p:spPr/>
      </p:sp>
      <p:pic>
        <p:nvPicPr>
          <p:cNvPr id="50" name="Elemento grafico 49" descr="Matita">
            <a:extLst>
              <a:ext uri="{FF2B5EF4-FFF2-40B4-BE49-F238E27FC236}">
                <a16:creationId xmlns:a16="http://schemas.microsoft.com/office/drawing/2014/main" id="{2BBDED32-6D1C-7340-8115-0B1B4142D9C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348679" y="6115199"/>
            <a:ext cx="914400" cy="914400"/>
          </a:xfrm>
          <a:prstGeom prst="rect">
            <a:avLst/>
          </a:prstGeom>
        </p:spPr>
      </p:pic>
      <p:pic>
        <p:nvPicPr>
          <p:cNvPr id="24" name="Immagine 6">
            <a:extLst>
              <a:ext uri="{FF2B5EF4-FFF2-40B4-BE49-F238E27FC236}">
                <a16:creationId xmlns:a16="http://schemas.microsoft.com/office/drawing/2014/main" id="{B753A4CD-4C4F-CC4B-8D3C-7244AD0FFF3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Immagine 9">
            <a:extLst>
              <a:ext uri="{FF2B5EF4-FFF2-40B4-BE49-F238E27FC236}">
                <a16:creationId xmlns:a16="http://schemas.microsoft.com/office/drawing/2014/main" id="{822E0DDC-608D-0046-939D-67383C036D2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0444379"/>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egnaposto testo 21">
            <a:extLst>
              <a:ext uri="{FF2B5EF4-FFF2-40B4-BE49-F238E27FC236}">
                <a16:creationId xmlns:a16="http://schemas.microsoft.com/office/drawing/2014/main" id="{8E57DC78-10F3-0F42-8DBE-9ABF5A099965}"/>
              </a:ext>
            </a:extLst>
          </p:cNvPr>
          <p:cNvSpPr>
            <a:spLocks noGrp="1"/>
          </p:cNvSpPr>
          <p:nvPr>
            <p:ph type="body" sz="quarter" idx="11"/>
          </p:nvPr>
        </p:nvSpPr>
        <p:spPr>
          <a:xfrm>
            <a:off x="711200" y="1484027"/>
            <a:ext cx="9366032" cy="6609004"/>
          </a:xfrm>
        </p:spPr>
        <p:txBody>
          <a:bodyPr>
            <a:normAutofit fontScale="85000" lnSpcReduction="20000"/>
          </a:bodyPr>
          <a:lstStyle/>
          <a:p>
            <a:r>
              <a:rPr lang="it-IT" dirty="0"/>
              <a:t>Le politiche della Commissione Europea mirano a diffondere le pratiche della corretta </a:t>
            </a:r>
            <a:r>
              <a:rPr lang="it-IT" dirty="0">
                <a:solidFill>
                  <a:srgbClr val="FF0000"/>
                </a:solidFill>
              </a:rPr>
              <a:t>gestione dei dati della ricerca</a:t>
            </a:r>
          </a:p>
          <a:p>
            <a:r>
              <a:rPr lang="it-IT" dirty="0"/>
              <a:t>Per questo è richiesto il </a:t>
            </a:r>
            <a:r>
              <a:rPr lang="it-IT" dirty="0">
                <a:solidFill>
                  <a:srgbClr val="FF0000"/>
                </a:solidFill>
              </a:rPr>
              <a:t>Data Management Plan</a:t>
            </a:r>
            <a:r>
              <a:rPr lang="it-IT" dirty="0"/>
              <a:t> (</a:t>
            </a:r>
            <a:r>
              <a:rPr lang="it-IT" dirty="0" err="1"/>
              <a:t>deliverable</a:t>
            </a:r>
            <a:r>
              <a:rPr lang="it-IT" dirty="0"/>
              <a:t> obbligatorio entro il mese 6)</a:t>
            </a:r>
          </a:p>
          <a:p>
            <a:r>
              <a:rPr lang="it-IT" dirty="0"/>
              <a:t>È importante che l’Istituzione supporti i propri ricercatori nella gestione dei dati della ricerca attraverso:</a:t>
            </a:r>
          </a:p>
          <a:p>
            <a:pPr lvl="1"/>
            <a:r>
              <a:rPr lang="it-IT" dirty="0"/>
              <a:t>Una policy istituzionale chiara</a:t>
            </a:r>
          </a:p>
          <a:p>
            <a:pPr lvl="1"/>
            <a:r>
              <a:rPr lang="it-IT" dirty="0"/>
              <a:t>Supporto dedicato (ad esempio per la stesura del Data Management Plan, per il calcolo dei costi, per la scelta degli strumenti, </a:t>
            </a:r>
            <a:r>
              <a:rPr lang="it-IT" dirty="0" err="1"/>
              <a:t>ecc</a:t>
            </a:r>
            <a:r>
              <a:rPr lang="it-IT" dirty="0"/>
              <a:t>…)</a:t>
            </a:r>
          </a:p>
          <a:p>
            <a:endParaRPr lang="it-IT" dirty="0"/>
          </a:p>
        </p:txBody>
      </p:sp>
      <p:sp>
        <p:nvSpPr>
          <p:cNvPr id="23" name="Segnaposto testo 22">
            <a:extLst>
              <a:ext uri="{FF2B5EF4-FFF2-40B4-BE49-F238E27FC236}">
                <a16:creationId xmlns:a16="http://schemas.microsoft.com/office/drawing/2014/main" id="{EC59B9BF-4FF3-4044-BC7B-00377CDFF8EB}"/>
              </a:ext>
            </a:extLst>
          </p:cNvPr>
          <p:cNvSpPr>
            <a:spLocks noGrp="1"/>
          </p:cNvSpPr>
          <p:nvPr>
            <p:ph type="body" sz="quarter" idx="21"/>
          </p:nvPr>
        </p:nvSpPr>
        <p:spPr/>
        <p:txBody>
          <a:bodyPr/>
          <a:lstStyle/>
          <a:p>
            <a:r>
              <a:rPr lang="it-IT" dirty="0" err="1"/>
              <a:t>Research</a:t>
            </a:r>
            <a:r>
              <a:rPr lang="it-IT" dirty="0"/>
              <a:t> Data Management</a:t>
            </a:r>
          </a:p>
        </p:txBody>
      </p:sp>
      <p:pic>
        <p:nvPicPr>
          <p:cNvPr id="24" name="Immagine 23">
            <a:extLst>
              <a:ext uri="{FF2B5EF4-FFF2-40B4-BE49-F238E27FC236}">
                <a16:creationId xmlns:a16="http://schemas.microsoft.com/office/drawing/2014/main" id="{38406C0C-1279-9F46-8312-9DDEDB18E2B2}"/>
              </a:ext>
            </a:extLst>
          </p:cNvPr>
          <p:cNvPicPr>
            <a:picLocks noChangeAspect="1"/>
          </p:cNvPicPr>
          <p:nvPr/>
        </p:nvPicPr>
        <p:blipFill rotWithShape="1">
          <a:blip r:embed="rId2">
            <a:extLst>
              <a:ext uri="{28A0092B-C50C-407E-A947-70E740481C1C}">
                <a14:useLocalDpi xmlns:a14="http://schemas.microsoft.com/office/drawing/2010/main" val="0"/>
              </a:ext>
            </a:extLst>
          </a:blip>
          <a:srcRect l="1530" t="652" r="1773" b="652"/>
          <a:stretch/>
        </p:blipFill>
        <p:spPr>
          <a:xfrm>
            <a:off x="10294883" y="1856143"/>
            <a:ext cx="5786575" cy="5864772"/>
          </a:xfrm>
          <a:prstGeom prst="rect">
            <a:avLst/>
          </a:prstGeom>
        </p:spPr>
      </p:pic>
      <p:pic>
        <p:nvPicPr>
          <p:cNvPr id="5" name="Immagine 6">
            <a:extLst>
              <a:ext uri="{FF2B5EF4-FFF2-40B4-BE49-F238E27FC236}">
                <a16:creationId xmlns:a16="http://schemas.microsoft.com/office/drawing/2014/main" id="{D4CC62F0-C452-9C44-A20C-B14C2C876C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9">
            <a:extLst>
              <a:ext uri="{FF2B5EF4-FFF2-40B4-BE49-F238E27FC236}">
                <a16:creationId xmlns:a16="http://schemas.microsoft.com/office/drawing/2014/main" id="{4780A4EB-7081-D846-A58B-659F9CA0AB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118481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A72CE0-D9D0-F241-AA72-6D1DC58DC8C5}"/>
              </a:ext>
            </a:extLst>
          </p:cNvPr>
          <p:cNvSpPr>
            <a:spLocks noGrp="1"/>
          </p:cNvSpPr>
          <p:nvPr>
            <p:ph type="body" sz="quarter" idx="11"/>
          </p:nvPr>
        </p:nvSpPr>
        <p:spPr>
          <a:xfrm>
            <a:off x="723899" y="1563537"/>
            <a:ext cx="6824765" cy="6112925"/>
          </a:xfrm>
        </p:spPr>
        <p:txBody>
          <a:bodyPr/>
          <a:lstStyle/>
          <a:p>
            <a:pPr marL="0" indent="0">
              <a:buNone/>
            </a:pPr>
            <a:r>
              <a:rPr lang="en-US" sz="4000" b="0"/>
              <a:t>“Oltre 12.000 sequenze di genoma virale di hCoV-19 (Sars-Cov-2) condivise con una velocità senza precedenti tramite GISAID”, l’organizzazione che promuove la condivisione di sequenze di virus influenzali</a:t>
            </a:r>
          </a:p>
          <a:p>
            <a:pPr marL="0" indent="0">
              <a:buNone/>
            </a:pPr>
            <a:endParaRPr lang="en-US"/>
          </a:p>
        </p:txBody>
      </p:sp>
      <p:sp>
        <p:nvSpPr>
          <p:cNvPr id="3" name="Text Placeholder 2">
            <a:extLst>
              <a:ext uri="{FF2B5EF4-FFF2-40B4-BE49-F238E27FC236}">
                <a16:creationId xmlns:a16="http://schemas.microsoft.com/office/drawing/2014/main" id="{20F8A85E-B982-0B46-8096-0BC2F72BB3E1}"/>
              </a:ext>
            </a:extLst>
          </p:cNvPr>
          <p:cNvSpPr>
            <a:spLocks noGrp="1"/>
          </p:cNvSpPr>
          <p:nvPr>
            <p:ph type="body" sz="quarter" idx="21"/>
          </p:nvPr>
        </p:nvSpPr>
        <p:spPr/>
        <p:txBody>
          <a:bodyPr/>
          <a:lstStyle/>
          <a:p>
            <a:r>
              <a:rPr lang="en-US" dirty="0" err="1"/>
              <a:t>L’open</a:t>
            </a:r>
            <a:r>
              <a:rPr lang="en-US" dirty="0"/>
              <a:t> science </a:t>
            </a:r>
            <a:r>
              <a:rPr lang="en-US" dirty="0" err="1"/>
              <a:t>contro</a:t>
            </a:r>
            <a:r>
              <a:rPr lang="en-US" dirty="0"/>
              <a:t> </a:t>
            </a:r>
            <a:r>
              <a:rPr lang="en-US" dirty="0" err="1"/>
              <a:t>il</a:t>
            </a:r>
            <a:r>
              <a:rPr lang="en-US" dirty="0"/>
              <a:t> Covid-19</a:t>
            </a:r>
          </a:p>
        </p:txBody>
      </p:sp>
      <p:sp>
        <p:nvSpPr>
          <p:cNvPr id="4" name="Footer Placeholder 3">
            <a:extLst>
              <a:ext uri="{FF2B5EF4-FFF2-40B4-BE49-F238E27FC236}">
                <a16:creationId xmlns:a16="http://schemas.microsoft.com/office/drawing/2014/main" id="{FE6DB936-BCBB-A746-9F8A-DB0730FEE944}"/>
              </a:ext>
            </a:extLst>
          </p:cNvPr>
          <p:cNvSpPr>
            <a:spLocks noGrp="1"/>
          </p:cNvSpPr>
          <p:nvPr>
            <p:ph type="ftr" sz="quarter" idx="18"/>
          </p:nvPr>
        </p:nvSpPr>
        <p:spPr>
          <a:xfrm>
            <a:off x="8447658" y="6906637"/>
            <a:ext cx="6590671" cy="870068"/>
          </a:xfrm>
        </p:spPr>
        <p:txBody>
          <a:bodyPr>
            <a:normAutofit/>
          </a:bodyPr>
          <a:lstStyle/>
          <a:p>
            <a:pPr algn="l"/>
            <a:r>
              <a:rPr lang="en-US" sz="3200" dirty="0">
                <a:hlinkClick r:id="rId2"/>
              </a:rPr>
              <a:t>https://www.gisaid.org/</a:t>
            </a:r>
            <a:endParaRPr lang="en-US" sz="3200" spc="-80" dirty="0">
              <a:solidFill>
                <a:srgbClr val="000000"/>
              </a:solidFill>
              <a:latin typeface="Helvetica" charset="0"/>
            </a:endParaRPr>
          </a:p>
        </p:txBody>
      </p:sp>
      <p:pic>
        <p:nvPicPr>
          <p:cNvPr id="6" name="Picture 5">
            <a:extLst>
              <a:ext uri="{FF2B5EF4-FFF2-40B4-BE49-F238E27FC236}">
                <a16:creationId xmlns:a16="http://schemas.microsoft.com/office/drawing/2014/main" id="{D8BCF1C2-9FAD-7446-90FF-50429EC923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6289" y="1584390"/>
            <a:ext cx="6824765" cy="5049871"/>
          </a:xfrm>
          <a:prstGeom prst="rect">
            <a:avLst/>
          </a:prstGeom>
        </p:spPr>
      </p:pic>
    </p:spTree>
    <p:extLst>
      <p:ext uri="{BB962C8B-B14F-4D97-AF65-F5344CB8AC3E}">
        <p14:creationId xmlns:p14="http://schemas.microsoft.com/office/powerpoint/2010/main" val="3772607899"/>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BF09AD7-D176-944E-B1D8-B9719C0154D8}"/>
              </a:ext>
            </a:extLst>
          </p:cNvPr>
          <p:cNvSpPr>
            <a:spLocks noGrp="1"/>
          </p:cNvSpPr>
          <p:nvPr>
            <p:ph type="body" sz="quarter" idx="27"/>
          </p:nvPr>
        </p:nvSpPr>
        <p:spPr>
          <a:xfrm>
            <a:off x="170165" y="5880844"/>
            <a:ext cx="4703971" cy="2654827"/>
          </a:xfrm>
        </p:spPr>
        <p:txBody>
          <a:bodyPr>
            <a:noAutofit/>
          </a:bodyPr>
          <a:lstStyle/>
          <a:p>
            <a:r>
              <a:rPr lang="it-IT" dirty="0"/>
              <a:t>(machine) </a:t>
            </a:r>
            <a:r>
              <a:rPr lang="it-IT" dirty="0" err="1"/>
              <a:t>readable</a:t>
            </a:r>
            <a:r>
              <a:rPr lang="it-IT" dirty="0"/>
              <a:t> with free software</a:t>
            </a:r>
            <a:endParaRPr lang="it-IT" sz="2100" dirty="0"/>
          </a:p>
        </p:txBody>
      </p:sp>
      <p:sp>
        <p:nvSpPr>
          <p:cNvPr id="3" name="Segnaposto testo 2">
            <a:extLst>
              <a:ext uri="{FF2B5EF4-FFF2-40B4-BE49-F238E27FC236}">
                <a16:creationId xmlns:a16="http://schemas.microsoft.com/office/drawing/2014/main" id="{F8BE3DF1-5842-114B-9B39-C461A604CE80}"/>
              </a:ext>
            </a:extLst>
          </p:cNvPr>
          <p:cNvSpPr>
            <a:spLocks noGrp="1"/>
          </p:cNvSpPr>
          <p:nvPr>
            <p:ph type="body" sz="quarter" idx="28"/>
          </p:nvPr>
        </p:nvSpPr>
        <p:spPr>
          <a:xfrm>
            <a:off x="11238371" y="6153906"/>
            <a:ext cx="4515603" cy="2031863"/>
          </a:xfrm>
        </p:spPr>
        <p:txBody>
          <a:bodyPr>
            <a:noAutofit/>
          </a:bodyPr>
          <a:lstStyle/>
          <a:p>
            <a:r>
              <a:rPr lang="en" sz="2800" dirty="0"/>
              <a:t>usable for re-analysis or new research</a:t>
            </a:r>
            <a:endParaRPr lang="it-IT" sz="2400" dirty="0"/>
          </a:p>
        </p:txBody>
      </p:sp>
      <p:sp>
        <p:nvSpPr>
          <p:cNvPr id="4" name="Segnaposto testo 3">
            <a:extLst>
              <a:ext uri="{FF2B5EF4-FFF2-40B4-BE49-F238E27FC236}">
                <a16:creationId xmlns:a16="http://schemas.microsoft.com/office/drawing/2014/main" id="{A1F32929-EC96-CD47-A985-6B1CD3783356}"/>
              </a:ext>
            </a:extLst>
          </p:cNvPr>
          <p:cNvSpPr>
            <a:spLocks noGrp="1"/>
          </p:cNvSpPr>
          <p:nvPr>
            <p:ph type="body" sz="quarter" idx="29"/>
          </p:nvPr>
        </p:nvSpPr>
        <p:spPr>
          <a:xfrm>
            <a:off x="11220445" y="3031202"/>
            <a:ext cx="4515603" cy="1892663"/>
          </a:xfrm>
        </p:spPr>
        <p:txBody>
          <a:bodyPr>
            <a:noAutofit/>
          </a:bodyPr>
          <a:lstStyle/>
          <a:p>
            <a:r>
              <a:rPr lang="en" dirty="0"/>
              <a:t>for at least 10 years</a:t>
            </a:r>
            <a:endParaRPr lang="it-IT" sz="2100" dirty="0"/>
          </a:p>
        </p:txBody>
      </p:sp>
      <p:sp>
        <p:nvSpPr>
          <p:cNvPr id="5" name="Segnaposto testo 4">
            <a:extLst>
              <a:ext uri="{FF2B5EF4-FFF2-40B4-BE49-F238E27FC236}">
                <a16:creationId xmlns:a16="http://schemas.microsoft.com/office/drawing/2014/main" id="{6006031D-2DE2-9641-885E-C510AE240F8D}"/>
              </a:ext>
            </a:extLst>
          </p:cNvPr>
          <p:cNvSpPr>
            <a:spLocks noGrp="1"/>
          </p:cNvSpPr>
          <p:nvPr>
            <p:ph type="body" sz="quarter" idx="30"/>
          </p:nvPr>
        </p:nvSpPr>
        <p:spPr>
          <a:xfrm>
            <a:off x="863435" y="2744329"/>
            <a:ext cx="4010703" cy="609600"/>
          </a:xfrm>
        </p:spPr>
        <p:txBody>
          <a:bodyPr>
            <a:normAutofit/>
          </a:bodyPr>
          <a:lstStyle/>
          <a:p>
            <a:r>
              <a:rPr lang="it-IT" sz="3600" dirty="0" err="1"/>
              <a:t>Findable</a:t>
            </a:r>
            <a:endParaRPr lang="it-IT" sz="3600" dirty="0"/>
          </a:p>
        </p:txBody>
      </p:sp>
      <p:sp>
        <p:nvSpPr>
          <p:cNvPr id="6" name="Segnaposto testo 5">
            <a:extLst>
              <a:ext uri="{FF2B5EF4-FFF2-40B4-BE49-F238E27FC236}">
                <a16:creationId xmlns:a16="http://schemas.microsoft.com/office/drawing/2014/main" id="{6D6E253F-5869-7F47-AC2F-9DF0FCC445D9}"/>
              </a:ext>
            </a:extLst>
          </p:cNvPr>
          <p:cNvSpPr>
            <a:spLocks noGrp="1"/>
          </p:cNvSpPr>
          <p:nvPr>
            <p:ph type="body" sz="quarter" idx="31"/>
          </p:nvPr>
        </p:nvSpPr>
        <p:spPr>
          <a:xfrm>
            <a:off x="161365" y="3353929"/>
            <a:ext cx="4703971" cy="2654827"/>
          </a:xfrm>
        </p:spPr>
        <p:txBody>
          <a:bodyPr>
            <a:noAutofit/>
          </a:bodyPr>
          <a:lstStyle/>
          <a:p>
            <a:r>
              <a:rPr lang="en" dirty="0"/>
              <a:t>it should be clear where data are located</a:t>
            </a:r>
            <a:endParaRPr lang="it-IT" sz="2100" dirty="0"/>
          </a:p>
        </p:txBody>
      </p:sp>
      <p:sp>
        <p:nvSpPr>
          <p:cNvPr id="7" name="Segnaposto testo 6">
            <a:extLst>
              <a:ext uri="{FF2B5EF4-FFF2-40B4-BE49-F238E27FC236}">
                <a16:creationId xmlns:a16="http://schemas.microsoft.com/office/drawing/2014/main" id="{C9D36976-A93B-8547-B731-D396776B2E91}"/>
              </a:ext>
            </a:extLst>
          </p:cNvPr>
          <p:cNvSpPr>
            <a:spLocks noGrp="1"/>
          </p:cNvSpPr>
          <p:nvPr>
            <p:ph type="body" sz="quarter" idx="32"/>
          </p:nvPr>
        </p:nvSpPr>
        <p:spPr>
          <a:xfrm>
            <a:off x="872235" y="5271244"/>
            <a:ext cx="4010703" cy="609600"/>
          </a:xfrm>
        </p:spPr>
        <p:txBody>
          <a:bodyPr>
            <a:normAutofit/>
          </a:bodyPr>
          <a:lstStyle/>
          <a:p>
            <a:r>
              <a:rPr lang="it-IT" sz="3600" dirty="0" err="1"/>
              <a:t>Interoperable</a:t>
            </a:r>
            <a:endParaRPr lang="it-IT" sz="3600" dirty="0"/>
          </a:p>
        </p:txBody>
      </p:sp>
      <p:sp>
        <p:nvSpPr>
          <p:cNvPr id="8" name="Segnaposto testo 7">
            <a:extLst>
              <a:ext uri="{FF2B5EF4-FFF2-40B4-BE49-F238E27FC236}">
                <a16:creationId xmlns:a16="http://schemas.microsoft.com/office/drawing/2014/main" id="{955083AE-0006-3F4D-AC2F-BBFE7F16C55F}"/>
              </a:ext>
            </a:extLst>
          </p:cNvPr>
          <p:cNvSpPr>
            <a:spLocks noGrp="1"/>
          </p:cNvSpPr>
          <p:nvPr>
            <p:ph type="body" sz="quarter" idx="33"/>
          </p:nvPr>
        </p:nvSpPr>
        <p:spPr>
          <a:xfrm>
            <a:off x="11220446" y="2421601"/>
            <a:ext cx="4010703" cy="609600"/>
          </a:xfrm>
        </p:spPr>
        <p:txBody>
          <a:bodyPr>
            <a:normAutofit/>
          </a:bodyPr>
          <a:lstStyle/>
          <a:p>
            <a:r>
              <a:rPr lang="it-IT" sz="3600" dirty="0" err="1"/>
              <a:t>Accessible</a:t>
            </a:r>
            <a:endParaRPr lang="it-IT" sz="3600" dirty="0"/>
          </a:p>
        </p:txBody>
      </p:sp>
      <p:sp>
        <p:nvSpPr>
          <p:cNvPr id="9" name="Segnaposto testo 8">
            <a:extLst>
              <a:ext uri="{FF2B5EF4-FFF2-40B4-BE49-F238E27FC236}">
                <a16:creationId xmlns:a16="http://schemas.microsoft.com/office/drawing/2014/main" id="{452A52FC-AAC9-3E40-8F1C-D92BC156754E}"/>
              </a:ext>
            </a:extLst>
          </p:cNvPr>
          <p:cNvSpPr>
            <a:spLocks noGrp="1"/>
          </p:cNvSpPr>
          <p:nvPr>
            <p:ph type="body" sz="quarter" idx="34"/>
          </p:nvPr>
        </p:nvSpPr>
        <p:spPr>
          <a:xfrm>
            <a:off x="11238371" y="5544305"/>
            <a:ext cx="4010703" cy="609600"/>
          </a:xfrm>
        </p:spPr>
        <p:txBody>
          <a:bodyPr>
            <a:normAutofit/>
          </a:bodyPr>
          <a:lstStyle/>
          <a:p>
            <a:r>
              <a:rPr lang="it-IT" sz="3600" dirty="0" err="1"/>
              <a:t>Reusable</a:t>
            </a:r>
            <a:endParaRPr lang="it-IT" sz="3600" dirty="0"/>
          </a:p>
        </p:txBody>
      </p:sp>
      <p:sp>
        <p:nvSpPr>
          <p:cNvPr id="10" name="Segnaposto testo 9">
            <a:extLst>
              <a:ext uri="{FF2B5EF4-FFF2-40B4-BE49-F238E27FC236}">
                <a16:creationId xmlns:a16="http://schemas.microsoft.com/office/drawing/2014/main" id="{70EEE63F-130E-2047-8DFE-C212E9D2B212}"/>
              </a:ext>
            </a:extLst>
          </p:cNvPr>
          <p:cNvSpPr>
            <a:spLocks noGrp="1"/>
          </p:cNvSpPr>
          <p:nvPr>
            <p:ph type="body" sz="quarter" idx="10"/>
          </p:nvPr>
        </p:nvSpPr>
        <p:spPr>
          <a:xfrm>
            <a:off x="693330" y="151120"/>
            <a:ext cx="14699237" cy="1051824"/>
          </a:xfrm>
        </p:spPr>
        <p:txBody>
          <a:bodyPr/>
          <a:lstStyle/>
          <a:p>
            <a:r>
              <a:rPr lang="it-IT" dirty="0"/>
              <a:t>I Dati vanno comunque resi FAIR</a:t>
            </a:r>
          </a:p>
        </p:txBody>
      </p:sp>
      <p:sp>
        <p:nvSpPr>
          <p:cNvPr id="14" name="Google Shape;2169;p228">
            <a:extLst>
              <a:ext uri="{FF2B5EF4-FFF2-40B4-BE49-F238E27FC236}">
                <a16:creationId xmlns:a16="http://schemas.microsoft.com/office/drawing/2014/main" id="{31531587-CF1D-6448-B7FA-0D0E1BF20359}"/>
              </a:ext>
            </a:extLst>
          </p:cNvPr>
          <p:cNvSpPr/>
          <p:nvPr/>
        </p:nvSpPr>
        <p:spPr>
          <a:xfrm>
            <a:off x="5205725" y="6838899"/>
            <a:ext cx="5697068" cy="1039932"/>
          </a:xfrm>
          <a:prstGeom prst="roundRect">
            <a:avLst>
              <a:gd name="adj" fmla="val 50000"/>
            </a:avLst>
          </a:prstGeom>
          <a:solidFill>
            <a:schemeClr val="accent6"/>
          </a:solidFill>
          <a:ln>
            <a:noFill/>
          </a:ln>
          <a:effectLst>
            <a:outerShdw blurRad="25400" dist="12700" dir="5400000" rotWithShape="0">
              <a:srgbClr val="000000">
                <a:alpha val="49800"/>
              </a:srgbClr>
            </a:outerShdw>
          </a:effectLst>
        </p:spPr>
        <p:txBody>
          <a:bodyPr spcFirstLastPara="1" wrap="square" lIns="47625" tIns="47625" rIns="47625" bIns="47625" anchor="ctr" anchorCtr="0">
            <a:noAutofit/>
          </a:bodyPr>
          <a:lstStyle/>
          <a:p>
            <a:pPr>
              <a:buClr>
                <a:srgbClr val="000000"/>
              </a:buClr>
              <a:buSzPts val="2200"/>
            </a:pPr>
            <a:endParaRPr sz="2200">
              <a:solidFill>
                <a:srgbClr val="FFFFFF"/>
              </a:solidFill>
              <a:latin typeface="Helvetica Neue"/>
              <a:ea typeface="Helvetica Neue"/>
              <a:cs typeface="Helvetica Neue"/>
              <a:sym typeface="Helvetica Neue"/>
            </a:endParaRPr>
          </a:p>
        </p:txBody>
      </p:sp>
      <p:sp>
        <p:nvSpPr>
          <p:cNvPr id="15" name="Google Shape;2170;p228">
            <a:extLst>
              <a:ext uri="{FF2B5EF4-FFF2-40B4-BE49-F238E27FC236}">
                <a16:creationId xmlns:a16="http://schemas.microsoft.com/office/drawing/2014/main" id="{0E43CCD1-C7D6-A74C-A586-CC0A0F2FA54A}"/>
              </a:ext>
            </a:extLst>
          </p:cNvPr>
          <p:cNvSpPr txBox="1"/>
          <p:nvPr/>
        </p:nvSpPr>
        <p:spPr>
          <a:xfrm>
            <a:off x="5205723" y="6805207"/>
            <a:ext cx="5697068" cy="1073631"/>
          </a:xfrm>
          <a:prstGeom prst="rect">
            <a:avLst/>
          </a:prstGeom>
          <a:noFill/>
          <a:ln>
            <a:noFill/>
          </a:ln>
        </p:spPr>
        <p:txBody>
          <a:bodyPr spcFirstLastPara="1" wrap="square" lIns="0" tIns="0" rIns="0" bIns="0" anchor="ctr" anchorCtr="0">
            <a:noAutofit/>
          </a:bodyPr>
          <a:lstStyle/>
          <a:p>
            <a:pPr>
              <a:buClr>
                <a:schemeClr val="lt1"/>
              </a:buClr>
              <a:buSzPts val="2700"/>
            </a:pPr>
            <a:r>
              <a:rPr lang="en-GB" sz="3600" b="1" i="1" dirty="0">
                <a:solidFill>
                  <a:schemeClr val="lt1"/>
                </a:solidFill>
                <a:latin typeface="Open Sans"/>
                <a:ea typeface="Open Sans"/>
                <a:cs typeface="Open Sans"/>
                <a:sym typeface="Open Sans"/>
              </a:rPr>
              <a:t>FAIR non </a:t>
            </a:r>
            <a:r>
              <a:rPr lang="en-GB" sz="3600" b="1" i="1" dirty="0" err="1">
                <a:solidFill>
                  <a:schemeClr val="lt1"/>
                </a:solidFill>
                <a:latin typeface="Open Sans"/>
                <a:ea typeface="Open Sans"/>
                <a:cs typeface="Open Sans"/>
                <a:sym typeface="Open Sans"/>
              </a:rPr>
              <a:t>vuol</a:t>
            </a:r>
            <a:r>
              <a:rPr lang="en-GB" sz="3600" b="1" i="1" dirty="0">
                <a:solidFill>
                  <a:schemeClr val="lt1"/>
                </a:solidFill>
                <a:latin typeface="Open Sans"/>
                <a:ea typeface="Open Sans"/>
                <a:cs typeface="Open Sans"/>
                <a:sym typeface="Open Sans"/>
              </a:rPr>
              <a:t> dire OPEN!</a:t>
            </a:r>
            <a:endParaRPr sz="1800" dirty="0"/>
          </a:p>
        </p:txBody>
      </p:sp>
      <p:pic>
        <p:nvPicPr>
          <p:cNvPr id="13" name="Immagine 6">
            <a:extLst>
              <a:ext uri="{FF2B5EF4-FFF2-40B4-BE49-F238E27FC236}">
                <a16:creationId xmlns:a16="http://schemas.microsoft.com/office/drawing/2014/main" id="{0E93F885-72DF-FA44-B148-5216C633C0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011" y="7989887"/>
            <a:ext cx="216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magine 9">
            <a:extLst>
              <a:ext uri="{FF2B5EF4-FFF2-40B4-BE49-F238E27FC236}">
                <a16:creationId xmlns:a16="http://schemas.microsoft.com/office/drawing/2014/main" id="{36E68714-1FB4-1A4F-A416-E79AE107F9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8145" y="8201026"/>
            <a:ext cx="4972051"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313840"/>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8D27900-0B19-A041-B6B9-6FF12A13756D}"/>
              </a:ext>
            </a:extLst>
          </p:cNvPr>
          <p:cNvSpPr>
            <a:spLocks noGrp="1"/>
          </p:cNvSpPr>
          <p:nvPr>
            <p:ph type="body" sz="quarter" idx="4294967295"/>
          </p:nvPr>
        </p:nvSpPr>
        <p:spPr>
          <a:xfrm>
            <a:off x="3596244" y="1489076"/>
            <a:ext cx="8636000" cy="7654925"/>
          </a:xfrm>
        </p:spPr>
        <p:txBody>
          <a:bodyPr>
            <a:normAutofit/>
          </a:bodyPr>
          <a:lstStyle/>
          <a:p>
            <a:pPr marL="0" indent="0" algn="ctr">
              <a:buNone/>
            </a:pPr>
            <a:r>
              <a:rPr lang="it-IT" sz="6600" dirty="0"/>
              <a:t>Attenzione alle </a:t>
            </a:r>
            <a:r>
              <a:rPr lang="it-IT" sz="6600" b="1" dirty="0">
                <a:solidFill>
                  <a:srgbClr val="FF0000"/>
                </a:solidFill>
              </a:rPr>
              <a:t>Sanzioni</a:t>
            </a:r>
            <a:r>
              <a:rPr lang="it-IT" sz="6600" dirty="0"/>
              <a:t>!</a:t>
            </a:r>
          </a:p>
          <a:p>
            <a:pPr marL="0" indent="0" algn="ctr">
              <a:buNone/>
            </a:pPr>
            <a:r>
              <a:rPr lang="it-IT" sz="4000" i="1" dirty="0"/>
              <a:t>Riduzione o sospensione dei pagamenti del Grant </a:t>
            </a:r>
            <a:br>
              <a:rPr lang="it-IT" sz="4000" i="1" dirty="0"/>
            </a:br>
            <a:r>
              <a:rPr lang="it-IT" sz="4000" i="1" dirty="0"/>
              <a:t>[Art. 43 del Grant Agreement]</a:t>
            </a:r>
          </a:p>
        </p:txBody>
      </p:sp>
      <p:pic>
        <p:nvPicPr>
          <p:cNvPr id="4" name="Picture 3">
            <a:extLst>
              <a:ext uri="{FF2B5EF4-FFF2-40B4-BE49-F238E27FC236}">
                <a16:creationId xmlns:a16="http://schemas.microsoft.com/office/drawing/2014/main" id="{5BB7D686-A95E-1440-92F6-C4C7F51D7AFE}"/>
              </a:ext>
            </a:extLst>
          </p:cNvPr>
          <p:cNvPicPr>
            <a:picLocks noChangeAspect="1"/>
          </p:cNvPicPr>
          <p:nvPr/>
        </p:nvPicPr>
        <p:blipFill>
          <a:blip r:embed="rId2"/>
          <a:stretch>
            <a:fillRect/>
          </a:stretch>
        </p:blipFill>
        <p:spPr>
          <a:xfrm>
            <a:off x="6619834" y="6056415"/>
            <a:ext cx="2303813" cy="2303813"/>
          </a:xfrm>
          <a:prstGeom prst="rect">
            <a:avLst/>
          </a:prstGeom>
        </p:spPr>
      </p:pic>
    </p:spTree>
    <p:extLst>
      <p:ext uri="{BB962C8B-B14F-4D97-AF65-F5344CB8AC3E}">
        <p14:creationId xmlns:p14="http://schemas.microsoft.com/office/powerpoint/2010/main" val="4145514091"/>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ED18A0E0-AB96-9547-8D4F-5C952799DD0E}"/>
              </a:ext>
            </a:extLst>
          </p:cNvPr>
          <p:cNvSpPr>
            <a:spLocks noGrp="1"/>
          </p:cNvSpPr>
          <p:nvPr>
            <p:ph type="body" sz="quarter" idx="10"/>
          </p:nvPr>
        </p:nvSpPr>
        <p:spPr/>
        <p:txBody>
          <a:bodyPr>
            <a:normAutofit fontScale="92500" lnSpcReduction="10000"/>
          </a:bodyPr>
          <a:lstStyle/>
          <a:p>
            <a:r>
              <a:rPr lang="it-IT" dirty="0"/>
              <a:t>Cosa cambierà con </a:t>
            </a:r>
            <a:r>
              <a:rPr lang="it-IT" dirty="0" err="1"/>
              <a:t>Horizon</a:t>
            </a:r>
            <a:r>
              <a:rPr lang="it-IT" dirty="0"/>
              <a:t> Europe?</a:t>
            </a:r>
          </a:p>
        </p:txBody>
      </p:sp>
    </p:spTree>
    <p:extLst>
      <p:ext uri="{BB962C8B-B14F-4D97-AF65-F5344CB8AC3E}">
        <p14:creationId xmlns:p14="http://schemas.microsoft.com/office/powerpoint/2010/main" val="1595297294"/>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272EB6-E140-6F4C-855A-AB08F0A8686D}"/>
              </a:ext>
            </a:extLst>
          </p:cNvPr>
          <p:cNvPicPr>
            <a:picLocks noChangeAspect="1"/>
          </p:cNvPicPr>
          <p:nvPr/>
        </p:nvPicPr>
        <p:blipFill>
          <a:blip r:embed="rId2"/>
          <a:stretch>
            <a:fillRect/>
          </a:stretch>
        </p:blipFill>
        <p:spPr>
          <a:xfrm>
            <a:off x="0" y="0"/>
            <a:ext cx="16255998" cy="9143999"/>
          </a:xfrm>
          <a:prstGeom prst="rect">
            <a:avLst/>
          </a:prstGeom>
        </p:spPr>
      </p:pic>
    </p:spTree>
    <p:extLst>
      <p:ext uri="{BB962C8B-B14F-4D97-AF65-F5344CB8AC3E}">
        <p14:creationId xmlns:p14="http://schemas.microsoft.com/office/powerpoint/2010/main" val="177489639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CE3430B-A070-884D-8F5C-A29D556A9BC5}"/>
              </a:ext>
            </a:extLst>
          </p:cNvPr>
          <p:cNvPicPr>
            <a:picLocks noChangeAspect="1"/>
          </p:cNvPicPr>
          <p:nvPr/>
        </p:nvPicPr>
        <p:blipFill>
          <a:blip r:embed="rId2"/>
          <a:stretch>
            <a:fillRect/>
          </a:stretch>
        </p:blipFill>
        <p:spPr>
          <a:xfrm>
            <a:off x="0" y="0"/>
            <a:ext cx="16256000" cy="9144000"/>
          </a:xfrm>
          <a:prstGeom prst="rect">
            <a:avLst/>
          </a:prstGeom>
        </p:spPr>
      </p:pic>
    </p:spTree>
    <p:extLst>
      <p:ext uri="{BB962C8B-B14F-4D97-AF65-F5344CB8AC3E}">
        <p14:creationId xmlns:p14="http://schemas.microsoft.com/office/powerpoint/2010/main" val="1235621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415E12-EDE2-734B-9076-EFE37DEB42E3}"/>
              </a:ext>
            </a:extLst>
          </p:cNvPr>
          <p:cNvSpPr>
            <a:spLocks noGrp="1"/>
          </p:cNvSpPr>
          <p:nvPr>
            <p:ph type="body" sz="quarter" idx="10"/>
          </p:nvPr>
        </p:nvSpPr>
        <p:spPr/>
        <p:txBody>
          <a:bodyPr/>
          <a:lstStyle/>
          <a:p>
            <a:r>
              <a:rPr lang="en-US" dirty="0" err="1"/>
              <a:t>Altri</a:t>
            </a:r>
            <a:r>
              <a:rPr lang="en-US" dirty="0"/>
              <a:t> </a:t>
            </a:r>
            <a:r>
              <a:rPr lang="en-US" dirty="0" err="1"/>
              <a:t>enti</a:t>
            </a:r>
            <a:r>
              <a:rPr lang="en-US" dirty="0"/>
              <a:t> </a:t>
            </a:r>
            <a:r>
              <a:rPr lang="en-US" dirty="0" err="1"/>
              <a:t>finanziatori</a:t>
            </a:r>
            <a:r>
              <a:rPr lang="en-US" dirty="0"/>
              <a:t> in Italia</a:t>
            </a:r>
          </a:p>
        </p:txBody>
      </p:sp>
    </p:spTree>
    <p:extLst>
      <p:ext uri="{BB962C8B-B14F-4D97-AF65-F5344CB8AC3E}">
        <p14:creationId xmlns:p14="http://schemas.microsoft.com/office/powerpoint/2010/main" val="809980176"/>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80DCF7-D3E7-F544-B3F9-EFB3B6D8353D}"/>
              </a:ext>
            </a:extLst>
          </p:cNvPr>
          <p:cNvSpPr>
            <a:spLocks noGrp="1"/>
          </p:cNvSpPr>
          <p:nvPr>
            <p:ph type="body" sz="quarter" idx="21"/>
          </p:nvPr>
        </p:nvSpPr>
        <p:spPr>
          <a:xfrm>
            <a:off x="723900" y="1940028"/>
            <a:ext cx="12872179" cy="609600"/>
          </a:xfrm>
        </p:spPr>
        <p:txBody>
          <a:bodyPr>
            <a:normAutofit fontScale="92500" lnSpcReduction="10000"/>
          </a:bodyPr>
          <a:lstStyle/>
          <a:p>
            <a:r>
              <a:rPr lang="en-US" dirty="0"/>
              <a:t>PRIN - </a:t>
            </a:r>
            <a:r>
              <a:rPr lang="en-US" b="0" dirty="0" err="1"/>
              <a:t>Progetti</a:t>
            </a:r>
            <a:r>
              <a:rPr lang="en-US" b="0" dirty="0"/>
              <a:t> di </a:t>
            </a:r>
            <a:r>
              <a:rPr lang="en-US" b="0" dirty="0" err="1"/>
              <a:t>ricerca</a:t>
            </a:r>
            <a:r>
              <a:rPr lang="en-US" b="0" dirty="0"/>
              <a:t> di </a:t>
            </a:r>
            <a:r>
              <a:rPr lang="en-US" b="0" dirty="0" err="1"/>
              <a:t>Rilevante</a:t>
            </a:r>
            <a:r>
              <a:rPr lang="en-US" b="0" dirty="0"/>
              <a:t> Interesse Nazionale</a:t>
            </a:r>
            <a:endParaRPr lang="en-US" dirty="0"/>
          </a:p>
        </p:txBody>
      </p:sp>
      <p:sp>
        <p:nvSpPr>
          <p:cNvPr id="4" name="Text Placeholder 3">
            <a:extLst>
              <a:ext uri="{FF2B5EF4-FFF2-40B4-BE49-F238E27FC236}">
                <a16:creationId xmlns:a16="http://schemas.microsoft.com/office/drawing/2014/main" id="{494F7214-C0C6-3B47-A076-3EAB2B95BC8E}"/>
              </a:ext>
            </a:extLst>
          </p:cNvPr>
          <p:cNvSpPr>
            <a:spLocks noGrp="1"/>
          </p:cNvSpPr>
          <p:nvPr>
            <p:ph type="body" sz="quarter" idx="25"/>
          </p:nvPr>
        </p:nvSpPr>
        <p:spPr>
          <a:xfrm>
            <a:off x="723900" y="906180"/>
            <a:ext cx="13536849" cy="978502"/>
          </a:xfrm>
        </p:spPr>
        <p:txBody>
          <a:bodyPr>
            <a:normAutofit/>
          </a:bodyPr>
          <a:lstStyle/>
          <a:p>
            <a:r>
              <a:rPr lang="en-US" sz="5800" dirty="0"/>
              <a:t>MIUR – </a:t>
            </a:r>
            <a:r>
              <a:rPr lang="en-US" sz="5800" dirty="0" err="1"/>
              <a:t>Ministero</a:t>
            </a:r>
            <a:r>
              <a:rPr lang="en-US" sz="5800" dirty="0"/>
              <a:t> </a:t>
            </a:r>
            <a:r>
              <a:rPr lang="en-US" sz="5800" dirty="0" err="1"/>
              <a:t>dell’Università</a:t>
            </a:r>
            <a:r>
              <a:rPr lang="en-US" sz="5800" dirty="0"/>
              <a:t> e </a:t>
            </a:r>
            <a:r>
              <a:rPr lang="en-US" sz="5800" dirty="0" err="1"/>
              <a:t>della</a:t>
            </a:r>
            <a:r>
              <a:rPr lang="en-US" sz="5800" dirty="0"/>
              <a:t> </a:t>
            </a:r>
            <a:r>
              <a:rPr lang="en-US" sz="5800" dirty="0" err="1"/>
              <a:t>ricerca</a:t>
            </a:r>
            <a:endParaRPr lang="en-US" sz="5800" dirty="0"/>
          </a:p>
        </p:txBody>
      </p:sp>
      <p:sp>
        <p:nvSpPr>
          <p:cNvPr id="14" name="TextBox 13">
            <a:extLst>
              <a:ext uri="{FF2B5EF4-FFF2-40B4-BE49-F238E27FC236}">
                <a16:creationId xmlns:a16="http://schemas.microsoft.com/office/drawing/2014/main" id="{D2D73CF7-3809-2241-8392-7EE437185D21}"/>
              </a:ext>
            </a:extLst>
          </p:cNvPr>
          <p:cNvSpPr txBox="1"/>
          <p:nvPr/>
        </p:nvSpPr>
        <p:spPr>
          <a:xfrm>
            <a:off x="875487" y="2596738"/>
            <a:ext cx="11984479" cy="6220934"/>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t">
            <a:spAutoFit/>
          </a:bodyPr>
          <a:lstStyle/>
          <a:p>
            <a:pPr algn="l"/>
            <a:r>
              <a:rPr lang="en-US" sz="2600" b="1" dirty="0"/>
              <a:t>Bando 2017</a:t>
            </a:r>
            <a:r>
              <a:rPr lang="en-US" sz="2600" dirty="0"/>
              <a:t>, </a:t>
            </a:r>
            <a:r>
              <a:rPr lang="en-US" sz="2600" dirty="0" err="1"/>
              <a:t>Articolo</a:t>
            </a:r>
            <a:r>
              <a:rPr lang="en-US" sz="2600" dirty="0"/>
              <a:t> 7  - Open Access: </a:t>
            </a:r>
          </a:p>
          <a:p>
            <a:pPr algn="l"/>
            <a:endParaRPr lang="en-US" sz="2600" dirty="0"/>
          </a:p>
          <a:p>
            <a:pPr marL="457200" indent="-457200" algn="l">
              <a:buFontTx/>
              <a:buChar char="-"/>
            </a:pPr>
            <a:r>
              <a:rPr lang="en-US" sz="2600" dirty="0"/>
              <a:t>“</a:t>
            </a:r>
            <a:r>
              <a:rPr lang="en-US" sz="2600" dirty="0" err="1"/>
              <a:t>Ciascun</a:t>
            </a:r>
            <a:r>
              <a:rPr lang="en-US" sz="2600" dirty="0"/>
              <a:t> </a:t>
            </a:r>
            <a:r>
              <a:rPr lang="en-US" sz="2600" dirty="0" err="1"/>
              <a:t>responsabile</a:t>
            </a:r>
            <a:r>
              <a:rPr lang="en-US" sz="2600" dirty="0"/>
              <a:t> di </a:t>
            </a:r>
            <a:r>
              <a:rPr lang="en-US" sz="2600" dirty="0" err="1"/>
              <a:t>unità</a:t>
            </a:r>
            <a:r>
              <a:rPr lang="en-US" sz="2600" dirty="0"/>
              <a:t> </a:t>
            </a:r>
            <a:r>
              <a:rPr lang="en-US" sz="2600" dirty="0" err="1"/>
              <a:t>garantisce</a:t>
            </a:r>
            <a:r>
              <a:rPr lang="en-US" sz="2600" dirty="0"/>
              <a:t> </a:t>
            </a:r>
            <a:r>
              <a:rPr lang="en-US" sz="2600" b="1" dirty="0" err="1"/>
              <a:t>l'accesso</a:t>
            </a:r>
            <a:r>
              <a:rPr lang="en-US" sz="2600" b="1" dirty="0"/>
              <a:t> </a:t>
            </a:r>
            <a:r>
              <a:rPr lang="en-US" sz="2600" b="1" dirty="0" err="1"/>
              <a:t>gratuito</a:t>
            </a:r>
            <a:r>
              <a:rPr lang="en-US" sz="2600" b="1" dirty="0"/>
              <a:t> e on-line </a:t>
            </a:r>
            <a:r>
              <a:rPr lang="en-US" sz="2600" dirty="0"/>
              <a:t>(</a:t>
            </a:r>
            <a:r>
              <a:rPr lang="en-US" sz="2600" dirty="0" err="1"/>
              <a:t>almeno</a:t>
            </a:r>
            <a:r>
              <a:rPr lang="en-US" sz="2600" dirty="0"/>
              <a:t> in 	</a:t>
            </a:r>
            <a:r>
              <a:rPr lang="en-US" sz="2600" dirty="0" err="1"/>
              <a:t>modalità</a:t>
            </a:r>
            <a:r>
              <a:rPr lang="en-US" sz="2600" dirty="0"/>
              <a:t> </a:t>
            </a:r>
            <a:r>
              <a:rPr lang="en-US" sz="2600" i="1" dirty="0"/>
              <a:t>green access</a:t>
            </a:r>
            <a:r>
              <a:rPr lang="en-US" sz="2600" dirty="0"/>
              <a:t>) ai </a:t>
            </a:r>
            <a:r>
              <a:rPr lang="en-US" sz="2600" dirty="0" err="1"/>
              <a:t>risultati</a:t>
            </a:r>
            <a:r>
              <a:rPr lang="en-US" sz="2600" dirty="0"/>
              <a:t> </a:t>
            </a:r>
            <a:r>
              <a:rPr lang="en-US" sz="2600" dirty="0" err="1"/>
              <a:t>ottenuti</a:t>
            </a:r>
            <a:r>
              <a:rPr lang="en-US" sz="2600" dirty="0"/>
              <a:t> e ai </a:t>
            </a:r>
            <a:r>
              <a:rPr lang="en-US" sz="2600" dirty="0" err="1"/>
              <a:t>contenuti</a:t>
            </a:r>
            <a:r>
              <a:rPr lang="en-US" sz="2600" dirty="0"/>
              <a:t> </a:t>
            </a:r>
            <a:r>
              <a:rPr lang="en-US" sz="2600" dirty="0" err="1"/>
              <a:t>delle</a:t>
            </a:r>
            <a:r>
              <a:rPr lang="en-US" sz="2600" dirty="0"/>
              <a:t> </a:t>
            </a:r>
            <a:r>
              <a:rPr lang="en-US" sz="2600" dirty="0" err="1"/>
              <a:t>ricerche</a:t>
            </a:r>
            <a:r>
              <a:rPr lang="en-US" sz="2600" dirty="0"/>
              <a:t> </a:t>
            </a:r>
            <a:r>
              <a:rPr lang="en-US" sz="2600" dirty="0" err="1"/>
              <a:t>oggetto</a:t>
            </a:r>
            <a:r>
              <a:rPr lang="en-US" sz="2600" dirty="0"/>
              <a:t> di </a:t>
            </a:r>
            <a:r>
              <a:rPr lang="en-US" sz="2600" b="1" dirty="0" err="1"/>
              <a:t>pubblicazioni</a:t>
            </a:r>
            <a:r>
              <a:rPr lang="en-US" sz="2600" b="1" dirty="0"/>
              <a:t> </a:t>
            </a:r>
            <a:r>
              <a:rPr lang="en-US" sz="2600" b="1" dirty="0" err="1"/>
              <a:t>scientifiche</a:t>
            </a:r>
            <a:r>
              <a:rPr lang="en-US" sz="2600" b="1" dirty="0"/>
              <a:t> </a:t>
            </a:r>
            <a:r>
              <a:rPr lang="en-US" sz="2600" b="1" i="1" dirty="0"/>
              <a:t>'peer-reviewed'</a:t>
            </a:r>
            <a:r>
              <a:rPr lang="en-US" sz="2600" dirty="0"/>
              <a:t> </a:t>
            </a:r>
            <a:r>
              <a:rPr lang="en-US" sz="2600" dirty="0" err="1"/>
              <a:t>nell'ambito</a:t>
            </a:r>
            <a:r>
              <a:rPr lang="en-US" sz="2600" dirty="0"/>
              <a:t> del </a:t>
            </a:r>
            <a:r>
              <a:rPr lang="en-US" sz="2600" dirty="0" err="1"/>
              <a:t>progetto</a:t>
            </a:r>
            <a:r>
              <a:rPr lang="en-US" sz="2600" dirty="0"/>
              <a:t>” </a:t>
            </a:r>
          </a:p>
          <a:p>
            <a:pPr algn="l"/>
            <a:endParaRPr lang="en-US" sz="2600" dirty="0"/>
          </a:p>
          <a:p>
            <a:pPr marL="457200" indent="-457200" algn="l">
              <a:buFontTx/>
              <a:buChar char="-"/>
            </a:pPr>
            <a:r>
              <a:rPr lang="en-US" sz="2600" dirty="0" err="1"/>
              <a:t>L’obbligo</a:t>
            </a:r>
            <a:r>
              <a:rPr lang="en-US" sz="2600" dirty="0"/>
              <a:t> </a:t>
            </a:r>
            <a:r>
              <a:rPr lang="en-US" sz="2600" dirty="0" err="1"/>
              <a:t>all’OA</a:t>
            </a:r>
            <a:r>
              <a:rPr lang="en-US" sz="2600" dirty="0"/>
              <a:t> “a </a:t>
            </a:r>
            <a:r>
              <a:rPr lang="en-US" sz="2600" dirty="0" err="1"/>
              <a:t>parti</a:t>
            </a:r>
            <a:r>
              <a:rPr lang="en-US" sz="2600" dirty="0"/>
              <a:t> </a:t>
            </a:r>
            <a:r>
              <a:rPr lang="en-US" sz="2600" dirty="0" err="1"/>
              <a:t>specifiche</a:t>
            </a:r>
            <a:r>
              <a:rPr lang="en-US" sz="2600" dirty="0"/>
              <a:t> </a:t>
            </a:r>
            <a:r>
              <a:rPr lang="en-US" sz="2600" dirty="0" err="1"/>
              <a:t>dei</a:t>
            </a:r>
            <a:r>
              <a:rPr lang="en-US" sz="2600" dirty="0"/>
              <a:t> </a:t>
            </a:r>
            <a:r>
              <a:rPr lang="en-US" sz="2600" dirty="0" err="1"/>
              <a:t>propri</a:t>
            </a:r>
            <a:r>
              <a:rPr lang="en-US" sz="2600" dirty="0"/>
              <a:t> dati di </a:t>
            </a:r>
            <a:r>
              <a:rPr lang="en-US" sz="2600" dirty="0" err="1"/>
              <a:t>ricerca</a:t>
            </a:r>
            <a:r>
              <a:rPr lang="en-US" sz="2600" dirty="0"/>
              <a:t>” </a:t>
            </a:r>
            <a:r>
              <a:rPr lang="en-US" sz="2600" b="1" dirty="0" err="1"/>
              <a:t>cessa</a:t>
            </a:r>
            <a:r>
              <a:rPr lang="en-US" sz="2600" b="1" dirty="0"/>
              <a:t> di </a:t>
            </a:r>
            <a:r>
              <a:rPr lang="en-US" sz="2600" b="1" dirty="0" err="1"/>
              <a:t>sussistere</a:t>
            </a:r>
            <a:r>
              <a:rPr lang="en-US" sz="2600" dirty="0"/>
              <a:t> “se </a:t>
            </a:r>
            <a:r>
              <a:rPr lang="en-US" sz="2600" dirty="0" err="1"/>
              <a:t>questo</a:t>
            </a:r>
            <a:r>
              <a:rPr lang="en-US" sz="2600" dirty="0"/>
              <a:t> </a:t>
            </a:r>
            <a:r>
              <a:rPr lang="en-US" sz="2600" dirty="0" err="1"/>
              <a:t>dovesse</a:t>
            </a:r>
            <a:r>
              <a:rPr lang="en-US" sz="2600" dirty="0"/>
              <a:t> </a:t>
            </a:r>
            <a:r>
              <a:rPr lang="en-US" sz="2600" dirty="0" err="1"/>
              <a:t>compromettere</a:t>
            </a:r>
            <a:r>
              <a:rPr lang="en-US" sz="2600" dirty="0"/>
              <a:t> </a:t>
            </a:r>
            <a:r>
              <a:rPr lang="en-US" sz="2600" dirty="0" err="1"/>
              <a:t>il</a:t>
            </a:r>
            <a:r>
              <a:rPr lang="en-US" sz="2600" dirty="0"/>
              <a:t> </a:t>
            </a:r>
            <a:r>
              <a:rPr lang="en-US" sz="2600" dirty="0" err="1"/>
              <a:t>raggiungimento</a:t>
            </a:r>
            <a:r>
              <a:rPr lang="en-US" sz="2600" dirty="0"/>
              <a:t> del </a:t>
            </a:r>
            <a:r>
              <a:rPr lang="en-US" sz="2600" dirty="0" err="1"/>
              <a:t>principale</a:t>
            </a:r>
            <a:r>
              <a:rPr lang="en-US" sz="2600" dirty="0"/>
              <a:t> </a:t>
            </a:r>
            <a:r>
              <a:rPr lang="en-US" sz="2600" dirty="0" err="1"/>
              <a:t>obiettivo</a:t>
            </a:r>
            <a:r>
              <a:rPr lang="en-US" sz="2600" dirty="0"/>
              <a:t> </a:t>
            </a:r>
            <a:r>
              <a:rPr lang="en-US" sz="2600" dirty="0" err="1"/>
              <a:t>della</a:t>
            </a:r>
            <a:r>
              <a:rPr lang="en-US" sz="2600" dirty="0"/>
              <a:t> </a:t>
            </a:r>
            <a:r>
              <a:rPr lang="en-US" sz="2600" dirty="0" err="1"/>
              <a:t>ricerca</a:t>
            </a:r>
            <a:r>
              <a:rPr lang="en-US" sz="2600" dirty="0"/>
              <a:t> </a:t>
            </a:r>
            <a:r>
              <a:rPr lang="en-US" sz="2600" dirty="0" err="1"/>
              <a:t>stessa</a:t>
            </a:r>
            <a:r>
              <a:rPr lang="en-US" sz="2600" dirty="0"/>
              <a:t>”. </a:t>
            </a:r>
          </a:p>
          <a:p>
            <a:pPr algn="l"/>
            <a:endParaRPr lang="en-US" sz="2600" dirty="0"/>
          </a:p>
          <a:p>
            <a:pPr marL="457200" indent="-457200" algn="l">
              <a:buFontTx/>
              <a:buChar char="-"/>
            </a:pPr>
            <a:r>
              <a:rPr lang="en-US" sz="2600" dirty="0" err="1"/>
              <a:t>Obbligo</a:t>
            </a:r>
            <a:r>
              <a:rPr lang="en-US" sz="2600" dirty="0"/>
              <a:t> di </a:t>
            </a:r>
            <a:r>
              <a:rPr lang="en-US" sz="2600" dirty="0" err="1"/>
              <a:t>riservatezza</a:t>
            </a:r>
            <a:r>
              <a:rPr lang="en-US" sz="2600" dirty="0"/>
              <a:t> </a:t>
            </a:r>
            <a:r>
              <a:rPr lang="en-US" sz="2600" dirty="0" err="1"/>
              <a:t>dei</a:t>
            </a:r>
            <a:r>
              <a:rPr lang="en-US" sz="2600" dirty="0"/>
              <a:t> dati personali</a:t>
            </a:r>
          </a:p>
          <a:p>
            <a:pPr marL="457200" indent="-457200" algn="l">
              <a:buFontTx/>
              <a:buChar char="-"/>
            </a:pPr>
            <a:endParaRPr lang="en-US" sz="2600" dirty="0"/>
          </a:p>
          <a:p>
            <a:pPr algn="l"/>
            <a:r>
              <a:rPr lang="en-US" sz="2800" dirty="0">
                <a:hlinkClick r:id="rId2"/>
              </a:rPr>
              <a:t>https://www.miur.gov.it/web/guest/-/bando-prin-2017</a:t>
            </a:r>
            <a:endParaRPr lang="en-US" sz="2600" dirty="0"/>
          </a:p>
          <a:p>
            <a:pPr marL="0" marR="0" indent="0" algn="l"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18" name="Rounded Rectangle 17">
            <a:extLst>
              <a:ext uri="{FF2B5EF4-FFF2-40B4-BE49-F238E27FC236}">
                <a16:creationId xmlns:a16="http://schemas.microsoft.com/office/drawing/2014/main" id="{58C9C585-D5C4-E64D-BAA0-26D50A8540BC}"/>
              </a:ext>
            </a:extLst>
          </p:cNvPr>
          <p:cNvSpPr/>
          <p:nvPr/>
        </p:nvSpPr>
        <p:spPr>
          <a:xfrm>
            <a:off x="12918331" y="3055766"/>
            <a:ext cx="2840477" cy="2558147"/>
          </a:xfrm>
          <a:prstGeom prst="roundRect">
            <a:avLst/>
          </a:prstGeom>
          <a:noFill/>
          <a:ln w="3175" cap="flat">
            <a:solidFill>
              <a:srgbClr val="00B050"/>
            </a:solid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t">
            <a:spAutoFit/>
          </a:bodyPr>
          <a:lstStyle/>
          <a:p>
            <a:pPr algn="l"/>
            <a:r>
              <a:rPr lang="en-US" sz="2400" dirty="0">
                <a:solidFill>
                  <a:srgbClr val="00B050"/>
                </a:solidFill>
              </a:rPr>
              <a:t>Green Access</a:t>
            </a:r>
            <a:r>
              <a:rPr lang="en-US" sz="2400" dirty="0"/>
              <a:t>: </a:t>
            </a:r>
            <a:r>
              <a:rPr lang="en-US" sz="2400" dirty="0" err="1"/>
              <a:t>autoarchiviazione</a:t>
            </a:r>
            <a:r>
              <a:rPr lang="en-US" sz="2400" dirty="0"/>
              <a:t> </a:t>
            </a:r>
            <a:r>
              <a:rPr lang="en-US" sz="2400" dirty="0" err="1"/>
              <a:t>delle</a:t>
            </a:r>
            <a:r>
              <a:rPr lang="en-US" sz="2400" dirty="0"/>
              <a:t> </a:t>
            </a:r>
            <a:r>
              <a:rPr lang="en-US" sz="2400" dirty="0" err="1"/>
              <a:t>proprie</a:t>
            </a:r>
            <a:r>
              <a:rPr lang="en-US" sz="2400" dirty="0"/>
              <a:t> </a:t>
            </a:r>
            <a:r>
              <a:rPr lang="en-US" sz="2400" dirty="0" err="1"/>
              <a:t>pubblicazioni</a:t>
            </a:r>
            <a:r>
              <a:rPr lang="en-US" sz="2400" dirty="0"/>
              <a:t> in </a:t>
            </a:r>
            <a:r>
              <a:rPr lang="en-US" sz="2400" dirty="0" err="1"/>
              <a:t>archivi</a:t>
            </a:r>
            <a:r>
              <a:rPr lang="en-US" sz="2400" dirty="0"/>
              <a:t> ad accesso </a:t>
            </a:r>
            <a:r>
              <a:rPr lang="en-US" sz="2400" dirty="0" err="1"/>
              <a:t>aperto</a:t>
            </a:r>
            <a:endParaRPr lang="en-US" sz="2400" dirty="0"/>
          </a:p>
        </p:txBody>
      </p:sp>
    </p:spTree>
    <p:extLst>
      <p:ext uri="{BB962C8B-B14F-4D97-AF65-F5344CB8AC3E}">
        <p14:creationId xmlns:p14="http://schemas.microsoft.com/office/powerpoint/2010/main" val="833059534"/>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D8D66B11-95B4-B945-9D9F-F0CAD6FB13DF}"/>
              </a:ext>
            </a:extLst>
          </p:cNvPr>
          <p:cNvSpPr>
            <a:spLocks noGrp="1"/>
          </p:cNvSpPr>
          <p:nvPr>
            <p:ph type="body" sz="quarter" idx="21"/>
          </p:nvPr>
        </p:nvSpPr>
        <p:spPr>
          <a:xfrm>
            <a:off x="723900" y="792163"/>
            <a:ext cx="14042687" cy="609600"/>
          </a:xfrm>
        </p:spPr>
        <p:txBody>
          <a:bodyPr>
            <a:noAutofit/>
          </a:bodyPr>
          <a:lstStyle/>
          <a:p>
            <a:pPr>
              <a:lnSpc>
                <a:spcPct val="110000"/>
              </a:lnSpc>
            </a:pPr>
            <a:r>
              <a:rPr lang="en-US" sz="5800" dirty="0">
                <a:solidFill>
                  <a:schemeClr val="accent1"/>
                </a:solidFill>
              </a:rPr>
              <a:t>MIUR – </a:t>
            </a:r>
            <a:r>
              <a:rPr lang="en-US" sz="5800" dirty="0" err="1">
                <a:solidFill>
                  <a:schemeClr val="accent1"/>
                </a:solidFill>
              </a:rPr>
              <a:t>Ministero</a:t>
            </a:r>
            <a:r>
              <a:rPr lang="en-US" sz="5800" dirty="0">
                <a:solidFill>
                  <a:schemeClr val="accent1"/>
                </a:solidFill>
              </a:rPr>
              <a:t> </a:t>
            </a:r>
            <a:r>
              <a:rPr lang="en-US" sz="5800" dirty="0" err="1">
                <a:solidFill>
                  <a:schemeClr val="accent1"/>
                </a:solidFill>
              </a:rPr>
              <a:t>dell’Università</a:t>
            </a:r>
            <a:r>
              <a:rPr lang="en-US" sz="5800" dirty="0">
                <a:solidFill>
                  <a:schemeClr val="accent1"/>
                </a:solidFill>
              </a:rPr>
              <a:t> e </a:t>
            </a:r>
            <a:r>
              <a:rPr lang="en-US" sz="5800" dirty="0" err="1">
                <a:solidFill>
                  <a:schemeClr val="accent1"/>
                </a:solidFill>
              </a:rPr>
              <a:t>della</a:t>
            </a:r>
            <a:r>
              <a:rPr lang="en-US" sz="5800" dirty="0">
                <a:solidFill>
                  <a:schemeClr val="accent1"/>
                </a:solidFill>
              </a:rPr>
              <a:t> </a:t>
            </a:r>
            <a:r>
              <a:rPr lang="en-US" sz="5800" dirty="0" err="1">
                <a:solidFill>
                  <a:schemeClr val="accent1"/>
                </a:solidFill>
              </a:rPr>
              <a:t>ricerca</a:t>
            </a:r>
            <a:endParaRPr lang="en-US" sz="5800" dirty="0">
              <a:solidFill>
                <a:schemeClr val="accent1"/>
              </a:solidFill>
            </a:endParaRPr>
          </a:p>
        </p:txBody>
      </p:sp>
      <p:sp>
        <p:nvSpPr>
          <p:cNvPr id="10" name="Text Placeholder 4">
            <a:extLst>
              <a:ext uri="{FF2B5EF4-FFF2-40B4-BE49-F238E27FC236}">
                <a16:creationId xmlns:a16="http://schemas.microsoft.com/office/drawing/2014/main" id="{9132E36C-DB1A-C24D-B1EC-F299046C50D7}"/>
              </a:ext>
            </a:extLst>
          </p:cNvPr>
          <p:cNvSpPr txBox="1">
            <a:spLocks/>
          </p:cNvSpPr>
          <p:nvPr/>
        </p:nvSpPr>
        <p:spPr>
          <a:xfrm>
            <a:off x="723900" y="1619545"/>
            <a:ext cx="12872179" cy="883202"/>
          </a:xfrm>
          <a:prstGeom prst="rect">
            <a:avLst/>
          </a:prstGeom>
        </p:spPr>
        <p:txBody>
          <a:bodyPr vert="horz" lIns="0" tIns="0" rIns="0" bIns="0" rtlCol="0" anchor="ctr" anchorCtr="0">
            <a:noAutofit/>
          </a:bodyPr>
          <a:lstStyle>
            <a:lvl1pPr marL="0" marR="0" indent="0" algn="l" defTabSz="547673" rtl="0" eaLnBrk="1" latinLnBrk="0" hangingPunct="1">
              <a:lnSpc>
                <a:spcPct val="100000"/>
              </a:lnSpc>
              <a:spcBef>
                <a:spcPts val="3900"/>
              </a:spcBef>
              <a:spcAft>
                <a:spcPts val="0"/>
              </a:spcAft>
              <a:buClrTx/>
              <a:buSzPct val="75000"/>
              <a:buFontTx/>
              <a:buNone/>
              <a:tabLst/>
              <a:defRPr sz="4800" b="1" i="0" u="none" strike="noStrike" cap="none" spc="-151" baseline="0">
                <a:ln>
                  <a:noFill/>
                </a:ln>
                <a:solidFill>
                  <a:schemeClr val="accent6"/>
                </a:solidFill>
                <a:uFillTx/>
                <a:latin typeface="Open Sans" charset="0"/>
                <a:ea typeface="Open Sans" charset="0"/>
                <a:cs typeface="Open Sans" charset="0"/>
                <a:sym typeface="Helvetica Light"/>
              </a:defRPr>
            </a:lvl1pPr>
            <a:lvl2pPr marL="444489"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2pPr>
            <a:lvl3pPr marL="888978"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3pPr>
            <a:lvl4pPr marL="1333467"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4pPr>
            <a:lvl5pPr marL="1777956" marR="0" indent="0" algn="l" defTabSz="547673" rtl="0" eaLnBrk="1" latinLnBrk="0" hangingPunct="1">
              <a:lnSpc>
                <a:spcPct val="100000"/>
              </a:lnSpc>
              <a:spcBef>
                <a:spcPts val="3900"/>
              </a:spcBef>
              <a:spcAft>
                <a:spcPts val="0"/>
              </a:spcAft>
              <a:buClrTx/>
              <a:buSzPct val="75000"/>
              <a:buFontTx/>
              <a:buNone/>
              <a:tabLst/>
              <a:defRPr sz="2400" b="0" i="0" u="none" strike="noStrike" cap="none" spc="0" baseline="0">
                <a:ln>
                  <a:noFill/>
                </a:ln>
                <a:solidFill>
                  <a:srgbClr val="000000"/>
                </a:solidFill>
                <a:uFillTx/>
                <a:latin typeface="Open Sans" charset="0"/>
                <a:ea typeface="Open Sans" charset="0"/>
                <a:cs typeface="Open Sans"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r>
              <a:rPr lang="en-US" sz="4400" dirty="0">
                <a:solidFill>
                  <a:schemeClr val="accent2"/>
                </a:solidFill>
              </a:rPr>
              <a:t>SIR – </a:t>
            </a:r>
            <a:r>
              <a:rPr lang="en-US" sz="4400" b="0" dirty="0">
                <a:solidFill>
                  <a:schemeClr val="accent2"/>
                </a:solidFill>
              </a:rPr>
              <a:t>Scientific independence of young researchers </a:t>
            </a:r>
          </a:p>
        </p:txBody>
      </p:sp>
      <p:sp>
        <p:nvSpPr>
          <p:cNvPr id="16" name="TextBox 15">
            <a:extLst>
              <a:ext uri="{FF2B5EF4-FFF2-40B4-BE49-F238E27FC236}">
                <a16:creationId xmlns:a16="http://schemas.microsoft.com/office/drawing/2014/main" id="{345F16A8-7F19-C047-BE20-88B62B0C6E6C}"/>
              </a:ext>
            </a:extLst>
          </p:cNvPr>
          <p:cNvSpPr txBox="1"/>
          <p:nvPr/>
        </p:nvSpPr>
        <p:spPr>
          <a:xfrm>
            <a:off x="544749" y="2531372"/>
            <a:ext cx="14221837" cy="502060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t">
            <a:spAutoFit/>
          </a:bodyPr>
          <a:lstStyle/>
          <a:p>
            <a:pPr algn="l"/>
            <a:r>
              <a:rPr lang="en-US" sz="2600" b="1" dirty="0"/>
              <a:t>Bando</a:t>
            </a:r>
            <a:r>
              <a:rPr lang="en-US" b="1" dirty="0"/>
              <a:t> </a:t>
            </a:r>
            <a:r>
              <a:rPr lang="en-US" sz="2600" b="1" dirty="0"/>
              <a:t>2014 </a:t>
            </a:r>
            <a:r>
              <a:rPr lang="en-US" sz="2600" dirty="0"/>
              <a:t>– </a:t>
            </a:r>
            <a:r>
              <a:rPr lang="en-US" sz="2600" dirty="0" err="1"/>
              <a:t>Articolo</a:t>
            </a:r>
            <a:r>
              <a:rPr lang="en-US" sz="2600" dirty="0"/>
              <a:t> 9</a:t>
            </a:r>
          </a:p>
          <a:p>
            <a:pPr algn="l"/>
            <a:endParaRPr lang="en-US" sz="2600" dirty="0"/>
          </a:p>
          <a:p>
            <a:pPr marL="457200" indent="-457200" algn="l">
              <a:buFontTx/>
              <a:buChar char="-"/>
            </a:pPr>
            <a:r>
              <a:rPr lang="en-US" sz="2600" dirty="0" err="1"/>
              <a:t>Va</a:t>
            </a:r>
            <a:r>
              <a:rPr lang="en-US" sz="2600" dirty="0"/>
              <a:t> </a:t>
            </a:r>
            <a:r>
              <a:rPr lang="en-US" sz="2600" dirty="0" err="1"/>
              <a:t>garantito</a:t>
            </a:r>
            <a:r>
              <a:rPr lang="en-US" sz="2600" dirty="0"/>
              <a:t> accesso </a:t>
            </a:r>
            <a:r>
              <a:rPr lang="en-US" sz="2600" dirty="0" err="1"/>
              <a:t>aperto</a:t>
            </a:r>
            <a:r>
              <a:rPr lang="en-US" sz="2600" dirty="0"/>
              <a:t> (</a:t>
            </a:r>
            <a:r>
              <a:rPr lang="en-US" sz="2600" u="sng" dirty="0" err="1"/>
              <a:t>gratuito</a:t>
            </a:r>
            <a:r>
              <a:rPr lang="en-US" sz="2600" u="sng" dirty="0"/>
              <a:t> on-line per </a:t>
            </a:r>
            <a:r>
              <a:rPr lang="en-US" sz="2600" u="sng" dirty="0" err="1"/>
              <a:t>qualsiasi</a:t>
            </a:r>
            <a:r>
              <a:rPr lang="en-US" sz="2600" u="sng" dirty="0"/>
              <a:t> </a:t>
            </a:r>
            <a:r>
              <a:rPr lang="en-US" sz="2600" u="sng" dirty="0" err="1"/>
              <a:t>utente</a:t>
            </a:r>
            <a:r>
              <a:rPr lang="en-US" sz="2600" dirty="0"/>
              <a:t>) a </a:t>
            </a:r>
            <a:r>
              <a:rPr lang="en-US" sz="2600" b="1" dirty="0" err="1"/>
              <a:t>tutte</a:t>
            </a:r>
            <a:r>
              <a:rPr lang="en-US" sz="2600" b="1" dirty="0"/>
              <a:t> le </a:t>
            </a:r>
            <a:r>
              <a:rPr lang="en-US" sz="2600" b="1" dirty="0" err="1"/>
              <a:t>pubblicazioni</a:t>
            </a:r>
            <a:r>
              <a:rPr lang="en-US" sz="2600" b="1" dirty="0"/>
              <a:t> </a:t>
            </a:r>
            <a:r>
              <a:rPr lang="en-US" sz="2600" b="1" dirty="0" err="1"/>
              <a:t>scientifiche</a:t>
            </a:r>
            <a:r>
              <a:rPr lang="en-US" sz="2600" b="1" dirty="0"/>
              <a:t> 'peer-reviewed’ </a:t>
            </a:r>
            <a:r>
              <a:rPr lang="en-US" sz="2600" dirty="0" err="1"/>
              <a:t>risultate</a:t>
            </a:r>
            <a:r>
              <a:rPr lang="en-US" sz="2600" dirty="0"/>
              <a:t> dal </a:t>
            </a:r>
            <a:r>
              <a:rPr lang="en-US" sz="2600" dirty="0" err="1"/>
              <a:t>progetto</a:t>
            </a:r>
            <a:r>
              <a:rPr lang="en-US" sz="2600" dirty="0"/>
              <a:t> (max </a:t>
            </a:r>
            <a:r>
              <a:rPr lang="en-US" sz="2600" dirty="0" err="1"/>
              <a:t>entro</a:t>
            </a:r>
            <a:r>
              <a:rPr lang="en-US" sz="2600" dirty="0"/>
              <a:t> 6 </a:t>
            </a:r>
            <a:r>
              <a:rPr lang="en-US" sz="2600" dirty="0" err="1"/>
              <a:t>mesi</a:t>
            </a:r>
            <a:r>
              <a:rPr lang="en-US" sz="2600" dirty="0"/>
              <a:t>, o 12 per le </a:t>
            </a:r>
            <a:r>
              <a:rPr lang="en-US" sz="2600" dirty="0" err="1"/>
              <a:t>scienze</a:t>
            </a:r>
            <a:r>
              <a:rPr lang="en-US" sz="2600" dirty="0"/>
              <a:t> </a:t>
            </a:r>
            <a:r>
              <a:rPr lang="en-US" sz="2600" dirty="0" err="1"/>
              <a:t>umane</a:t>
            </a:r>
            <a:r>
              <a:rPr lang="en-US" sz="2600" dirty="0"/>
              <a:t> e </a:t>
            </a:r>
            <a:r>
              <a:rPr lang="en-US" sz="2600" dirty="0" err="1"/>
              <a:t>sociali</a:t>
            </a:r>
            <a:r>
              <a:rPr lang="en-US" sz="2600" dirty="0"/>
              <a:t>)</a:t>
            </a:r>
          </a:p>
          <a:p>
            <a:pPr algn="l"/>
            <a:endParaRPr lang="en-US" sz="2600" dirty="0"/>
          </a:p>
          <a:p>
            <a:pPr marL="457200" indent="-457200" algn="l">
              <a:buFontTx/>
              <a:buChar char="-"/>
            </a:pPr>
            <a:r>
              <a:rPr lang="en-US" sz="2600" dirty="0" err="1"/>
              <a:t>Va</a:t>
            </a:r>
            <a:r>
              <a:rPr lang="en-US" sz="2600" dirty="0"/>
              <a:t> </a:t>
            </a:r>
            <a:r>
              <a:rPr lang="en-US" sz="2600" dirty="0" err="1"/>
              <a:t>garantito</a:t>
            </a:r>
            <a:r>
              <a:rPr lang="en-US" sz="2600" dirty="0"/>
              <a:t> accesso </a:t>
            </a:r>
            <a:r>
              <a:rPr lang="en-US" sz="2600" dirty="0" err="1"/>
              <a:t>aperto</a:t>
            </a:r>
            <a:r>
              <a:rPr lang="en-US" sz="2600" dirty="0"/>
              <a:t> ai </a:t>
            </a:r>
            <a:r>
              <a:rPr lang="en-US" sz="2600" b="1" dirty="0"/>
              <a:t>dati</a:t>
            </a:r>
            <a:r>
              <a:rPr lang="en-US" sz="2600" dirty="0"/>
              <a:t> “</a:t>
            </a:r>
            <a:r>
              <a:rPr lang="en-US" sz="2600" dirty="0" err="1"/>
              <a:t>necessari</a:t>
            </a:r>
            <a:r>
              <a:rPr lang="en-US" sz="2600" dirty="0"/>
              <a:t> per </a:t>
            </a:r>
            <a:r>
              <a:rPr lang="en-US" sz="2600" dirty="0" err="1"/>
              <a:t>validare</a:t>
            </a:r>
            <a:r>
              <a:rPr lang="en-US" sz="2600" dirty="0"/>
              <a:t> </a:t>
            </a:r>
            <a:r>
              <a:rPr lang="en-US" sz="2600" dirty="0" err="1"/>
              <a:t>i</a:t>
            </a:r>
            <a:r>
              <a:rPr lang="en-US" sz="2600" dirty="0"/>
              <a:t> </a:t>
            </a:r>
            <a:r>
              <a:rPr lang="en-US" sz="2600" dirty="0" err="1"/>
              <a:t>risultati</a:t>
            </a:r>
            <a:r>
              <a:rPr lang="en-US" sz="2600" dirty="0"/>
              <a:t> </a:t>
            </a:r>
            <a:r>
              <a:rPr lang="en-US" sz="2600" dirty="0" err="1"/>
              <a:t>presentati</a:t>
            </a:r>
            <a:r>
              <a:rPr lang="en-US" sz="2600" dirty="0"/>
              <a:t> </a:t>
            </a:r>
            <a:r>
              <a:rPr lang="en-US" sz="2600" dirty="0" err="1"/>
              <a:t>nelle</a:t>
            </a:r>
            <a:r>
              <a:rPr lang="en-US" sz="2600" dirty="0"/>
              <a:t> </a:t>
            </a:r>
            <a:r>
              <a:rPr lang="en-US" sz="2600" dirty="0" err="1"/>
              <a:t>pubblicazioni</a:t>
            </a:r>
            <a:r>
              <a:rPr lang="en-US" sz="2600" dirty="0"/>
              <a:t> </a:t>
            </a:r>
            <a:r>
              <a:rPr lang="en-US" sz="2600" dirty="0" err="1"/>
              <a:t>scientifiche</a:t>
            </a:r>
            <a:r>
              <a:rPr lang="en-US" sz="2600" dirty="0"/>
              <a:t> </a:t>
            </a:r>
            <a:r>
              <a:rPr lang="en-US" sz="2600" dirty="0" err="1"/>
              <a:t>depositate</a:t>
            </a:r>
            <a:r>
              <a:rPr lang="en-US" sz="2600" dirty="0"/>
              <a:t>” </a:t>
            </a:r>
          </a:p>
          <a:p>
            <a:pPr marL="457200" indent="-457200" algn="l">
              <a:buFontTx/>
              <a:buChar char="-"/>
            </a:pPr>
            <a:endParaRPr lang="en-US" sz="2600" dirty="0"/>
          </a:p>
          <a:p>
            <a:pPr marL="457200" indent="-457200" algn="l">
              <a:buFontTx/>
              <a:buChar char="-"/>
            </a:pPr>
            <a:r>
              <a:rPr lang="en-US" sz="2600" dirty="0"/>
              <a:t>Accesso </a:t>
            </a:r>
            <a:r>
              <a:rPr lang="en-US" sz="2600" dirty="0" err="1"/>
              <a:t>aperto</a:t>
            </a:r>
            <a:r>
              <a:rPr lang="en-US" sz="2600" dirty="0"/>
              <a:t> ai </a:t>
            </a:r>
            <a:r>
              <a:rPr lang="en-US" sz="2600" b="1" dirty="0" err="1"/>
              <a:t>metadati</a:t>
            </a:r>
            <a:endParaRPr lang="en-US" sz="2600" b="1" dirty="0"/>
          </a:p>
          <a:p>
            <a:pPr marL="457200" indent="-457200" algn="l">
              <a:buFontTx/>
              <a:buChar char="-"/>
            </a:pPr>
            <a:endParaRPr lang="en-US" sz="2600" dirty="0"/>
          </a:p>
          <a:p>
            <a:pPr marL="457200" indent="-457200" algn="l">
              <a:buFontTx/>
              <a:buChar char="-"/>
            </a:pPr>
            <a:r>
              <a:rPr lang="en-US" sz="2800" dirty="0">
                <a:hlinkClick r:id="rId2"/>
              </a:rPr>
              <a:t>http://attiministeriali.miur.it/anno-2014/gennaio/dd-23012014.aspx</a:t>
            </a:r>
            <a:endParaRPr lang="en-US" sz="2600" dirty="0"/>
          </a:p>
        </p:txBody>
      </p:sp>
    </p:spTree>
    <p:extLst>
      <p:ext uri="{BB962C8B-B14F-4D97-AF65-F5344CB8AC3E}">
        <p14:creationId xmlns:p14="http://schemas.microsoft.com/office/powerpoint/2010/main" val="3092548171"/>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697927-7566-B040-9AB2-7884C95E355B}"/>
              </a:ext>
            </a:extLst>
          </p:cNvPr>
          <p:cNvSpPr>
            <a:spLocks noGrp="1"/>
          </p:cNvSpPr>
          <p:nvPr>
            <p:ph type="body" sz="quarter" idx="21"/>
          </p:nvPr>
        </p:nvSpPr>
        <p:spPr>
          <a:xfrm>
            <a:off x="723900" y="792163"/>
            <a:ext cx="13283930" cy="883200"/>
          </a:xfrm>
        </p:spPr>
        <p:txBody>
          <a:bodyPr>
            <a:normAutofit fontScale="92500" lnSpcReduction="10000"/>
          </a:bodyPr>
          <a:lstStyle/>
          <a:p>
            <a:r>
              <a:rPr lang="en-US" sz="6300" dirty="0" err="1">
                <a:solidFill>
                  <a:schemeClr val="accent1"/>
                </a:solidFill>
              </a:rPr>
              <a:t>Ministero</a:t>
            </a:r>
            <a:r>
              <a:rPr lang="en-US" dirty="0"/>
              <a:t> </a:t>
            </a:r>
            <a:r>
              <a:rPr lang="en-US" sz="6300" dirty="0" err="1">
                <a:solidFill>
                  <a:schemeClr val="accent1"/>
                </a:solidFill>
              </a:rPr>
              <a:t>della</a:t>
            </a:r>
            <a:r>
              <a:rPr lang="en-US" dirty="0"/>
              <a:t> </a:t>
            </a:r>
            <a:r>
              <a:rPr lang="en-US" sz="6300" dirty="0">
                <a:solidFill>
                  <a:schemeClr val="accent1"/>
                </a:solidFill>
              </a:rPr>
              <a:t>salute</a:t>
            </a:r>
          </a:p>
        </p:txBody>
      </p:sp>
      <p:sp>
        <p:nvSpPr>
          <p:cNvPr id="4" name="Text Placeholder 3">
            <a:extLst>
              <a:ext uri="{FF2B5EF4-FFF2-40B4-BE49-F238E27FC236}">
                <a16:creationId xmlns:a16="http://schemas.microsoft.com/office/drawing/2014/main" id="{D1C9B8AF-4607-CC47-8C62-732AB5A5E87A}"/>
              </a:ext>
            </a:extLst>
          </p:cNvPr>
          <p:cNvSpPr>
            <a:spLocks noGrp="1"/>
          </p:cNvSpPr>
          <p:nvPr>
            <p:ph type="body" sz="quarter" idx="25"/>
          </p:nvPr>
        </p:nvSpPr>
        <p:spPr>
          <a:xfrm>
            <a:off x="723900" y="3104632"/>
            <a:ext cx="12872179" cy="609600"/>
          </a:xfrm>
        </p:spPr>
        <p:txBody>
          <a:bodyPr>
            <a:noAutofit/>
          </a:bodyPr>
          <a:lstStyle/>
          <a:p>
            <a:endParaRPr lang="en-US" sz="4400" b="0" dirty="0">
              <a:solidFill>
                <a:schemeClr val="accent2"/>
              </a:solidFill>
            </a:endParaRPr>
          </a:p>
          <a:p>
            <a:endParaRPr lang="en-US" sz="4400" b="0" dirty="0">
              <a:solidFill>
                <a:schemeClr val="accent2"/>
              </a:solidFill>
            </a:endParaRPr>
          </a:p>
          <a:p>
            <a:endParaRPr lang="en-US" sz="4400" b="0" dirty="0">
              <a:solidFill>
                <a:schemeClr val="accent2"/>
              </a:solidFill>
            </a:endParaRPr>
          </a:p>
          <a:p>
            <a:endParaRPr lang="en-US" sz="4400" b="0" dirty="0">
              <a:solidFill>
                <a:schemeClr val="accent2"/>
              </a:solidFill>
            </a:endParaRPr>
          </a:p>
          <a:p>
            <a:endParaRPr lang="en-US" sz="4400" b="0" dirty="0">
              <a:solidFill>
                <a:schemeClr val="accent2"/>
              </a:solidFill>
            </a:endParaRPr>
          </a:p>
          <a:p>
            <a:endParaRPr lang="en-US" sz="4400" b="0" dirty="0">
              <a:solidFill>
                <a:schemeClr val="accent2"/>
              </a:solidFill>
            </a:endParaRPr>
          </a:p>
        </p:txBody>
      </p:sp>
      <p:sp>
        <p:nvSpPr>
          <p:cNvPr id="13" name="TextBox 12">
            <a:extLst>
              <a:ext uri="{FF2B5EF4-FFF2-40B4-BE49-F238E27FC236}">
                <a16:creationId xmlns:a16="http://schemas.microsoft.com/office/drawing/2014/main" id="{5B69CDF2-343A-6F47-9B57-C55F6C9926B8}"/>
              </a:ext>
            </a:extLst>
          </p:cNvPr>
          <p:cNvSpPr txBox="1"/>
          <p:nvPr/>
        </p:nvSpPr>
        <p:spPr>
          <a:xfrm>
            <a:off x="666887" y="1731742"/>
            <a:ext cx="14372075" cy="635943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t">
            <a:spAutoFit/>
          </a:bodyPr>
          <a:lstStyle/>
          <a:p>
            <a:pPr marL="0" marR="0" indent="0" algn="l" defTabSz="547687" rtl="0" fontAlgn="auto" latinLnBrk="0" hangingPunct="0">
              <a:lnSpc>
                <a:spcPct val="100000"/>
              </a:lnSpc>
              <a:spcBef>
                <a:spcPts val="0"/>
              </a:spcBef>
              <a:spcAft>
                <a:spcPts val="0"/>
              </a:spcAft>
              <a:buClrTx/>
              <a:buSzTx/>
              <a:buFontTx/>
              <a:buNone/>
              <a:tabLst/>
            </a:pPr>
            <a:r>
              <a:rPr lang="en-US" sz="4400" spc="-151" dirty="0">
                <a:solidFill>
                  <a:schemeClr val="accent2"/>
                </a:solidFill>
                <a:latin typeface="Open Sans" charset="0"/>
              </a:rPr>
              <a:t>Non ha una </a:t>
            </a:r>
            <a:r>
              <a:rPr lang="en-US" sz="4400" spc="-151" dirty="0" err="1">
                <a:solidFill>
                  <a:schemeClr val="accent2"/>
                </a:solidFill>
                <a:latin typeface="Open Sans" charset="0"/>
              </a:rPr>
              <a:t>specifica</a:t>
            </a:r>
            <a:r>
              <a:rPr lang="en-US" sz="4400" spc="-151" dirty="0">
                <a:solidFill>
                  <a:schemeClr val="accent2"/>
                </a:solidFill>
                <a:latin typeface="Open Sans" charset="0"/>
              </a:rPr>
              <a:t> policy </a:t>
            </a:r>
            <a:r>
              <a:rPr lang="en-US" sz="4400" spc="-151" dirty="0" err="1">
                <a:solidFill>
                  <a:schemeClr val="accent2"/>
                </a:solidFill>
                <a:latin typeface="Open Sans" charset="0"/>
              </a:rPr>
              <a:t>sull’Open</a:t>
            </a:r>
            <a:r>
              <a:rPr lang="en-US" sz="4400" spc="-151" dirty="0">
                <a:solidFill>
                  <a:schemeClr val="accent2"/>
                </a:solidFill>
                <a:latin typeface="Open Sans" charset="0"/>
              </a:rPr>
              <a:t> Science. </a:t>
            </a:r>
          </a:p>
          <a:p>
            <a:pPr marL="0" marR="0" indent="0" algn="l" defTabSz="547687" rtl="0" fontAlgn="auto" latinLnBrk="0" hangingPunct="0">
              <a:lnSpc>
                <a:spcPct val="100000"/>
              </a:lnSpc>
              <a:spcBef>
                <a:spcPts val="0"/>
              </a:spcBef>
              <a:spcAft>
                <a:spcPts val="0"/>
              </a:spcAft>
              <a:buClrTx/>
              <a:buSzTx/>
              <a:buFontTx/>
              <a:buNone/>
              <a:tabLst/>
            </a:pPr>
            <a:endParaRPr lang="en-US" sz="2600" dirty="0"/>
          </a:p>
          <a:p>
            <a:pPr marL="0" marR="0" indent="0" algn="l" defTabSz="547687" rtl="0" fontAlgn="auto" latinLnBrk="0" hangingPunct="0">
              <a:lnSpc>
                <a:spcPct val="100000"/>
              </a:lnSpc>
              <a:spcBef>
                <a:spcPts val="0"/>
              </a:spcBef>
              <a:spcAft>
                <a:spcPts val="0"/>
              </a:spcAft>
              <a:buClrTx/>
              <a:buSzTx/>
              <a:buFontTx/>
              <a:buNone/>
              <a:tabLst/>
            </a:pPr>
            <a:r>
              <a:rPr lang="en-US" sz="3300" b="1" dirty="0" err="1"/>
              <a:t>Tuttavia</a:t>
            </a:r>
            <a:r>
              <a:rPr lang="en-US" sz="2600" dirty="0"/>
              <a:t>:</a:t>
            </a:r>
          </a:p>
          <a:p>
            <a:pPr marL="0" marR="0" indent="0" algn="l" defTabSz="547687" rtl="0" fontAlgn="auto" latinLnBrk="0" hangingPunct="0">
              <a:lnSpc>
                <a:spcPct val="100000"/>
              </a:lnSpc>
              <a:spcBef>
                <a:spcPts val="0"/>
              </a:spcBef>
              <a:spcAft>
                <a:spcPts val="0"/>
              </a:spcAft>
              <a:buClrTx/>
              <a:buSzTx/>
              <a:buFontTx/>
              <a:buNone/>
              <a:tabLst/>
            </a:pPr>
            <a:endParaRPr lang="en-US" sz="2600" dirty="0"/>
          </a:p>
          <a:p>
            <a:pPr marL="457200" marR="0" indent="-457200" algn="l" defTabSz="547687" rtl="0" fontAlgn="auto" latinLnBrk="0" hangingPunct="0">
              <a:lnSpc>
                <a:spcPct val="100000"/>
              </a:lnSpc>
              <a:spcBef>
                <a:spcPts val="0"/>
              </a:spcBef>
              <a:spcAft>
                <a:spcPts val="0"/>
              </a:spcAft>
              <a:buClrTx/>
              <a:buSzTx/>
              <a:buFontTx/>
              <a:buChar char="-"/>
              <a:tabLst/>
            </a:pPr>
            <a:r>
              <a:rPr lang="en-US" sz="2600" dirty="0"/>
              <a:t>Nel 2018 </a:t>
            </a:r>
            <a:r>
              <a:rPr lang="en-US" sz="2800" dirty="0"/>
              <a:t>ha </a:t>
            </a:r>
            <a:r>
              <a:rPr lang="en-US" sz="2800" dirty="0" err="1"/>
              <a:t>aderito</a:t>
            </a:r>
            <a:r>
              <a:rPr lang="en-US" sz="2800" dirty="0"/>
              <a:t> </a:t>
            </a:r>
            <a:r>
              <a:rPr lang="en-US" sz="2800" dirty="0" err="1"/>
              <a:t>all’iniziativa</a:t>
            </a:r>
            <a:r>
              <a:rPr lang="en-US" sz="2800" dirty="0"/>
              <a:t> Lancet Reward </a:t>
            </a:r>
            <a:r>
              <a:rPr lang="en-US" sz="2800" dirty="0" err="1"/>
              <a:t>che</a:t>
            </a:r>
            <a:r>
              <a:rPr lang="en-US" sz="2800" dirty="0"/>
              <a:t> </a:t>
            </a:r>
            <a:r>
              <a:rPr lang="en-US" sz="2800" dirty="0" err="1"/>
              <a:t>prevede</a:t>
            </a:r>
            <a:r>
              <a:rPr lang="en-US" sz="2800" dirty="0"/>
              <a:t> la </a:t>
            </a:r>
            <a:r>
              <a:rPr lang="en-US" sz="2800" dirty="0" err="1"/>
              <a:t>pubblicazione</a:t>
            </a:r>
            <a:r>
              <a:rPr lang="en-US" sz="2800" dirty="0"/>
              <a:t> </a:t>
            </a:r>
            <a:r>
              <a:rPr lang="en-US" sz="2800" dirty="0" err="1"/>
              <a:t>dei</a:t>
            </a:r>
            <a:r>
              <a:rPr lang="en-US" sz="2800" dirty="0"/>
              <a:t> dati </a:t>
            </a:r>
            <a:r>
              <a:rPr lang="en-US" sz="2800" dirty="0" err="1"/>
              <a:t>sottostanti</a:t>
            </a:r>
            <a:r>
              <a:rPr lang="en-US" sz="2800" dirty="0"/>
              <a:t> le </a:t>
            </a:r>
            <a:r>
              <a:rPr lang="en-US" sz="2800" dirty="0" err="1"/>
              <a:t>pubblicazioni</a:t>
            </a:r>
            <a:r>
              <a:rPr lang="en-US" sz="2800" dirty="0"/>
              <a:t>.</a:t>
            </a:r>
          </a:p>
          <a:p>
            <a:pPr marL="457200" marR="0" indent="-457200" algn="l" defTabSz="547687" rtl="0" fontAlgn="auto" latinLnBrk="0" hangingPunct="0">
              <a:lnSpc>
                <a:spcPct val="100000"/>
              </a:lnSpc>
              <a:spcBef>
                <a:spcPts val="0"/>
              </a:spcBef>
              <a:spcAft>
                <a:spcPts val="0"/>
              </a:spcAft>
              <a:buClrTx/>
              <a:buSzTx/>
              <a:buFontTx/>
              <a:buChar char="-"/>
              <a:tabLst/>
            </a:pPr>
            <a:r>
              <a:rPr lang="en-US" sz="2800" dirty="0"/>
              <a:t>Da </a:t>
            </a:r>
            <a:r>
              <a:rPr lang="en-US" sz="2800" dirty="0" err="1"/>
              <a:t>settembre</a:t>
            </a:r>
            <a:r>
              <a:rPr lang="en-US" sz="2800" dirty="0"/>
              <a:t> 2019 </a:t>
            </a:r>
            <a:r>
              <a:rPr lang="en-US" sz="2800" dirty="0" err="1"/>
              <a:t>richiede</a:t>
            </a:r>
            <a:r>
              <a:rPr lang="en-US" sz="2800" dirty="0"/>
              <a:t> </a:t>
            </a:r>
            <a:r>
              <a:rPr lang="en-US" sz="2800" dirty="0" err="1"/>
              <a:t>agli</a:t>
            </a:r>
            <a:r>
              <a:rPr lang="en-US" sz="2800" dirty="0"/>
              <a:t> IRCCS la </a:t>
            </a:r>
            <a:r>
              <a:rPr lang="en-US" sz="2800" dirty="0" err="1"/>
              <a:t>pubblicazione</a:t>
            </a:r>
            <a:r>
              <a:rPr lang="en-US" sz="2800" dirty="0"/>
              <a:t> </a:t>
            </a:r>
            <a:r>
              <a:rPr lang="en-US" sz="2800" dirty="0" err="1"/>
              <a:t>dei</a:t>
            </a:r>
            <a:r>
              <a:rPr lang="en-US" sz="2800" dirty="0"/>
              <a:t> “raw data”. </a:t>
            </a:r>
            <a:r>
              <a:rPr lang="en-US" sz="2800" dirty="0" err="1"/>
              <a:t>Gli</a:t>
            </a:r>
            <a:r>
              <a:rPr lang="en-US" sz="2800" dirty="0"/>
              <a:t> IRCCS </a:t>
            </a:r>
            <a:r>
              <a:rPr lang="en-US" sz="2800" dirty="0" err="1"/>
              <a:t>sono</a:t>
            </a:r>
            <a:r>
              <a:rPr lang="en-US" sz="2800" dirty="0"/>
              <a:t> </a:t>
            </a:r>
            <a:r>
              <a:rPr lang="en-US" sz="2800" dirty="0" err="1"/>
              <a:t>gli</a:t>
            </a:r>
            <a:r>
              <a:rPr lang="en-US" sz="2800" dirty="0"/>
              <a:t> </a:t>
            </a:r>
            <a:r>
              <a:rPr lang="en-US" sz="2800" dirty="0" err="1"/>
              <a:t>istituti</a:t>
            </a:r>
            <a:r>
              <a:rPr lang="en-US" sz="2800" dirty="0"/>
              <a:t> di </a:t>
            </a:r>
            <a:r>
              <a:rPr lang="en-US" sz="2800" dirty="0" err="1"/>
              <a:t>ricovero</a:t>
            </a:r>
            <a:r>
              <a:rPr lang="en-US" sz="2800" dirty="0"/>
              <a:t> e </a:t>
            </a:r>
            <a:r>
              <a:rPr lang="en-US" sz="2800" dirty="0" err="1"/>
              <a:t>cura</a:t>
            </a:r>
            <a:r>
              <a:rPr lang="en-US" sz="2800" dirty="0"/>
              <a:t> a carattere </a:t>
            </a:r>
            <a:r>
              <a:rPr lang="en-US" sz="2800" dirty="0" err="1"/>
              <a:t>scientifico</a:t>
            </a:r>
            <a:endParaRPr lang="en-US" sz="2800" dirty="0"/>
          </a:p>
          <a:p>
            <a:pPr marL="457200" indent="-457200" algn="l">
              <a:buFontTx/>
              <a:buChar char="-"/>
            </a:pPr>
            <a:r>
              <a:rPr lang="en-US" sz="2800" dirty="0"/>
              <a:t>Nelle </a:t>
            </a:r>
            <a:r>
              <a:rPr lang="en-US" sz="2800" dirty="0" err="1"/>
              <a:t>linee</a:t>
            </a:r>
            <a:r>
              <a:rPr lang="en-US" sz="2800" dirty="0"/>
              <a:t> </a:t>
            </a:r>
            <a:r>
              <a:rPr lang="en-US" sz="2800" dirty="0" err="1"/>
              <a:t>guida</a:t>
            </a:r>
            <a:r>
              <a:rPr lang="en-US" sz="2800" dirty="0"/>
              <a:t> CE </a:t>
            </a:r>
            <a:r>
              <a:rPr lang="en-US" sz="2800" dirty="0" err="1"/>
              <a:t>i</a:t>
            </a:r>
            <a:r>
              <a:rPr lang="en-US" sz="2800" dirty="0"/>
              <a:t> raw data </a:t>
            </a:r>
            <a:r>
              <a:rPr lang="en-US" sz="2800" dirty="0" err="1"/>
              <a:t>sono</a:t>
            </a:r>
            <a:r>
              <a:rPr lang="en-US" sz="2800" dirty="0"/>
              <a:t> </a:t>
            </a:r>
            <a:r>
              <a:rPr lang="en-US" sz="2800" dirty="0" err="1"/>
              <a:t>definiti</a:t>
            </a:r>
            <a:r>
              <a:rPr lang="en-US" sz="2800" dirty="0"/>
              <a:t>: “</a:t>
            </a:r>
            <a:r>
              <a:rPr lang="en-US" sz="2800" i="1" dirty="0">
                <a:hlinkClick r:id="rId2"/>
              </a:rPr>
              <a:t>research data needed to validate the results presented in the deposited scientific publications</a:t>
            </a:r>
            <a:r>
              <a:rPr lang="en-US" sz="2800" i="1" dirty="0"/>
              <a:t>”</a:t>
            </a:r>
          </a:p>
          <a:p>
            <a:pPr marL="457200" indent="-457200" algn="l">
              <a:buFontTx/>
              <a:buChar char="-"/>
            </a:pPr>
            <a:r>
              <a:rPr lang="en-US" sz="2800" dirty="0"/>
              <a:t>I dati </a:t>
            </a:r>
            <a:r>
              <a:rPr lang="en-US" sz="2800" dirty="0" err="1"/>
              <a:t>vanno</a:t>
            </a:r>
            <a:r>
              <a:rPr lang="en-US" sz="2800" dirty="0"/>
              <a:t> </a:t>
            </a:r>
            <a:r>
              <a:rPr lang="en-US" sz="2800" dirty="0" err="1"/>
              <a:t>depositati</a:t>
            </a:r>
            <a:r>
              <a:rPr lang="en-US" sz="2800" dirty="0"/>
              <a:t> in un repository open access, in cui </a:t>
            </a:r>
            <a:r>
              <a:rPr lang="en-US" sz="2800" dirty="0" err="1"/>
              <a:t>si</a:t>
            </a:r>
            <a:r>
              <a:rPr lang="en-US" sz="2800" dirty="0"/>
              <a:t> </a:t>
            </a:r>
            <a:r>
              <a:rPr lang="en-US" sz="2800" dirty="0" err="1"/>
              <a:t>può</a:t>
            </a:r>
            <a:r>
              <a:rPr lang="en-US" sz="2800" dirty="0"/>
              <a:t> </a:t>
            </a:r>
            <a:r>
              <a:rPr lang="en-US" sz="2800" dirty="0" err="1"/>
              <a:t>scegliere</a:t>
            </a:r>
            <a:r>
              <a:rPr lang="en-US" sz="2800" dirty="0"/>
              <a:t> se </a:t>
            </a:r>
            <a:r>
              <a:rPr lang="en-US" sz="2800" dirty="0" err="1"/>
              <a:t>assegnare</a:t>
            </a:r>
            <a:r>
              <a:rPr lang="en-US" sz="2800" dirty="0"/>
              <a:t> un access right OPEN ACCESS o RESTRICTED ACCESS (in </a:t>
            </a:r>
            <a:r>
              <a:rPr lang="en-US" sz="2800" dirty="0" err="1"/>
              <a:t>quest’ultimo</a:t>
            </a:r>
            <a:r>
              <a:rPr lang="en-US" sz="2800" dirty="0"/>
              <a:t> </a:t>
            </a:r>
            <a:r>
              <a:rPr lang="en-US" sz="2800" dirty="0" err="1"/>
              <a:t>caso</a:t>
            </a:r>
            <a:r>
              <a:rPr lang="en-US" sz="2800" dirty="0"/>
              <a:t> </a:t>
            </a:r>
            <a:r>
              <a:rPr lang="en-US" sz="2800" dirty="0" err="1"/>
              <a:t>i</a:t>
            </a:r>
            <a:r>
              <a:rPr lang="en-US" sz="2800" dirty="0"/>
              <a:t> </a:t>
            </a:r>
            <a:r>
              <a:rPr lang="en-US" sz="2800" dirty="0" err="1"/>
              <a:t>metadati</a:t>
            </a:r>
            <a:r>
              <a:rPr lang="en-US" sz="2800" dirty="0"/>
              <a:t> </a:t>
            </a:r>
            <a:r>
              <a:rPr lang="en-US" sz="2800" dirty="0" err="1"/>
              <a:t>rendono</a:t>
            </a:r>
            <a:r>
              <a:rPr lang="en-US" sz="2800" dirty="0"/>
              <a:t> FAIR </a:t>
            </a:r>
            <a:r>
              <a:rPr lang="en-US" sz="2800" dirty="0" err="1"/>
              <a:t>il</a:t>
            </a:r>
            <a:r>
              <a:rPr lang="en-US" sz="2800" dirty="0"/>
              <a:t> record, ma </a:t>
            </a:r>
            <a:r>
              <a:rPr lang="en-US" sz="2800" dirty="0" err="1"/>
              <a:t>i</a:t>
            </a:r>
            <a:r>
              <a:rPr lang="en-US" sz="2800" dirty="0"/>
              <a:t> dati non </a:t>
            </a:r>
            <a:r>
              <a:rPr lang="en-US" sz="2800" dirty="0" err="1"/>
              <a:t>sono</a:t>
            </a:r>
            <a:r>
              <a:rPr lang="en-US" sz="2800" dirty="0"/>
              <a:t> </a:t>
            </a:r>
            <a:r>
              <a:rPr lang="en-US" sz="2800" dirty="0" err="1"/>
              <a:t>pubblicamente</a:t>
            </a:r>
            <a:r>
              <a:rPr lang="en-US" sz="2800" dirty="0"/>
              <a:t> </a:t>
            </a:r>
            <a:r>
              <a:rPr lang="en-US" sz="2800" dirty="0" err="1"/>
              <a:t>disponibili</a:t>
            </a:r>
            <a:r>
              <a:rPr lang="en-US" sz="2800" dirty="0"/>
              <a:t>).</a:t>
            </a:r>
          </a:p>
          <a:p>
            <a:pPr marL="0" marR="0" indent="0" algn="l" defTabSz="547687" rtl="0" fontAlgn="auto" latinLnBrk="0" hangingPunct="0">
              <a:lnSpc>
                <a:spcPct val="100000"/>
              </a:lnSpc>
              <a:spcBef>
                <a:spcPts val="0"/>
              </a:spcBef>
              <a:spcAft>
                <a:spcPts val="0"/>
              </a:spcAft>
              <a:buClrTx/>
              <a:buSzTx/>
              <a:buFontTx/>
              <a:buNone/>
              <a:tabLst/>
            </a:pPr>
            <a:endParaRPr lang="en-US" sz="2600" dirty="0"/>
          </a:p>
        </p:txBody>
      </p:sp>
    </p:spTree>
    <p:extLst>
      <p:ext uri="{BB962C8B-B14F-4D97-AF65-F5344CB8AC3E}">
        <p14:creationId xmlns:p14="http://schemas.microsoft.com/office/powerpoint/2010/main" val="247115314"/>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9DEB04-6B83-7C42-A85C-B607E3A60038}"/>
              </a:ext>
            </a:extLst>
          </p:cNvPr>
          <p:cNvSpPr>
            <a:spLocks noGrp="1"/>
          </p:cNvSpPr>
          <p:nvPr>
            <p:ph type="body" sz="quarter" idx="21"/>
          </p:nvPr>
        </p:nvSpPr>
        <p:spPr>
          <a:xfrm>
            <a:off x="525294" y="1575879"/>
            <a:ext cx="13394796" cy="5972784"/>
          </a:xfrm>
        </p:spPr>
        <p:txBody>
          <a:bodyPr>
            <a:normAutofit fontScale="62500" lnSpcReduction="20000"/>
          </a:bodyPr>
          <a:lstStyle/>
          <a:p>
            <a:r>
              <a:rPr lang="en-US" sz="7000" b="0" dirty="0" err="1">
                <a:ea typeface="+mn-ea"/>
                <a:cs typeface="+mn-cs"/>
              </a:rPr>
              <a:t>Promuove</a:t>
            </a:r>
            <a:r>
              <a:rPr lang="en-US" dirty="0"/>
              <a:t> </a:t>
            </a:r>
            <a:r>
              <a:rPr lang="en-US" sz="7000" b="0" dirty="0" err="1">
                <a:ea typeface="+mn-ea"/>
                <a:cs typeface="+mn-cs"/>
              </a:rPr>
              <a:t>il</a:t>
            </a:r>
            <a:r>
              <a:rPr lang="en-US" sz="7000" b="0" dirty="0">
                <a:ea typeface="+mn-ea"/>
                <a:cs typeface="+mn-cs"/>
              </a:rPr>
              <a:t> libero accesso ai </a:t>
            </a:r>
            <a:r>
              <a:rPr lang="en-US" sz="7000" b="0" dirty="0" err="1">
                <a:ea typeface="+mn-ea"/>
                <a:cs typeface="+mn-cs"/>
              </a:rPr>
              <a:t>risultati</a:t>
            </a:r>
            <a:r>
              <a:rPr lang="en-US" sz="7000" b="0" dirty="0">
                <a:ea typeface="+mn-ea"/>
                <a:cs typeface="+mn-cs"/>
              </a:rPr>
              <a:t> </a:t>
            </a:r>
            <a:r>
              <a:rPr lang="en-US" sz="7000" b="0" dirty="0" err="1">
                <a:ea typeface="+mn-ea"/>
                <a:cs typeface="+mn-cs"/>
              </a:rPr>
              <a:t>delle</a:t>
            </a:r>
            <a:r>
              <a:rPr lang="en-US" sz="7000" b="0" dirty="0">
                <a:ea typeface="+mn-ea"/>
                <a:cs typeface="+mn-cs"/>
              </a:rPr>
              <a:t> </a:t>
            </a:r>
            <a:r>
              <a:rPr lang="en-US" sz="7000" b="0" dirty="0" err="1">
                <a:ea typeface="+mn-ea"/>
                <a:cs typeface="+mn-cs"/>
              </a:rPr>
              <a:t>ricerca</a:t>
            </a:r>
            <a:r>
              <a:rPr lang="en-US" sz="7000" b="0" dirty="0">
                <a:ea typeface="+mn-ea"/>
                <a:cs typeface="+mn-cs"/>
              </a:rPr>
              <a:t> </a:t>
            </a:r>
            <a:r>
              <a:rPr lang="en-US" sz="7000" b="0" dirty="0" err="1">
                <a:ea typeface="+mn-ea"/>
                <a:cs typeface="+mn-cs"/>
              </a:rPr>
              <a:t>finanziata</a:t>
            </a:r>
            <a:endParaRPr lang="en-US" sz="7000" b="0" dirty="0">
              <a:ea typeface="+mn-ea"/>
              <a:cs typeface="+mn-cs"/>
            </a:endParaRPr>
          </a:p>
          <a:p>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Pubblicare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su</a:t>
            </a:r>
            <a:r>
              <a:rPr lang="en-US" sz="4500" b="0" spc="0" dirty="0">
                <a:solidFill>
                  <a:srgbClr val="000000"/>
                </a:solidFill>
                <a:latin typeface="+mn-lt"/>
                <a:ea typeface="+mn-ea"/>
                <a:cs typeface="+mn-cs"/>
              </a:rPr>
              <a:t> una </a:t>
            </a:r>
            <a:r>
              <a:rPr lang="en-US" sz="4500" b="0" spc="0" dirty="0" err="1">
                <a:solidFill>
                  <a:srgbClr val="000000"/>
                </a:solidFill>
                <a:latin typeface="+mn-lt"/>
                <a:ea typeface="+mn-ea"/>
                <a:cs typeface="+mn-cs"/>
              </a:rPr>
              <a:t>rivista</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che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consente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il</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deposito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gratuito</a:t>
            </a:r>
            <a:r>
              <a:rPr lang="en-US" sz="4500" b="0" spc="0" dirty="0">
                <a:solidFill>
                  <a:srgbClr val="000000"/>
                </a:solidFill>
                <a:latin typeface="+mn-lt"/>
                <a:ea typeface="+mn-ea"/>
                <a:cs typeface="+mn-cs"/>
              </a:rPr>
              <a:t> in </a:t>
            </a:r>
            <a:r>
              <a:rPr lang="en-US" sz="4500" spc="0" dirty="0">
                <a:solidFill>
                  <a:srgbClr val="000000"/>
                </a:solidFill>
                <a:latin typeface="+mn-lt"/>
                <a:ea typeface="+mn-ea"/>
                <a:cs typeface="+mn-cs"/>
              </a:rPr>
              <a:t>PubMed 	Central 	e Europe PMC </a:t>
            </a:r>
            <a:r>
              <a:rPr lang="en-US" sz="4500" spc="0" dirty="0" err="1">
                <a:solidFill>
                  <a:srgbClr val="000000"/>
                </a:solidFill>
                <a:latin typeface="+mn-lt"/>
                <a:ea typeface="+mn-ea"/>
                <a:cs typeface="+mn-cs"/>
              </a:rPr>
              <a:t>entro</a:t>
            </a:r>
            <a:r>
              <a:rPr lang="en-US" sz="4500" spc="0" dirty="0">
                <a:solidFill>
                  <a:srgbClr val="000000"/>
                </a:solidFill>
                <a:latin typeface="+mn-lt"/>
                <a:ea typeface="+mn-ea"/>
                <a:cs typeface="+mn-cs"/>
              </a:rPr>
              <a:t> sei </a:t>
            </a:r>
            <a:r>
              <a:rPr lang="en-US" sz="4500" spc="0" dirty="0" err="1">
                <a:solidFill>
                  <a:srgbClr val="000000"/>
                </a:solidFill>
                <a:latin typeface="+mn-lt"/>
                <a:ea typeface="+mn-ea"/>
                <a:cs typeface="+mn-cs"/>
              </a:rPr>
              <a:t>mesi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dalla</a:t>
            </a:r>
            <a:r>
              <a:rPr lang="en-US" sz="4500" b="0" spc="0" dirty="0">
                <a:solidFill>
                  <a:srgbClr val="000000"/>
                </a:solidFill>
                <a:latin typeface="+mn-lt"/>
                <a:ea typeface="+mn-ea"/>
                <a:cs typeface="+mn-cs"/>
              </a:rPr>
              <a:t> data </a:t>
            </a:r>
            <a:r>
              <a:rPr lang="en-US" sz="4500" b="0" spc="0" dirty="0" err="1">
                <a:solidFill>
                  <a:srgbClr val="000000"/>
                </a:solidFill>
                <a:latin typeface="+mn-lt"/>
                <a:ea typeface="+mn-ea"/>
                <a:cs typeface="+mn-cs"/>
              </a:rPr>
              <a:t>ufficiale</a:t>
            </a:r>
            <a:r>
              <a:rPr lang="en-US" sz="4500" b="0" spc="0" dirty="0">
                <a:solidFill>
                  <a:srgbClr val="000000"/>
                </a:solidFill>
                <a:latin typeface="+mn-lt"/>
                <a:ea typeface="+mn-ea"/>
                <a:cs typeface="+mn-cs"/>
              </a:rPr>
              <a:t> di </a:t>
            </a:r>
            <a:r>
              <a:rPr lang="en-US" sz="4500" b="0" spc="0" dirty="0" err="1">
                <a:solidFill>
                  <a:srgbClr val="000000"/>
                </a:solidFill>
                <a:latin typeface="+mn-lt"/>
                <a:ea typeface="+mn-ea"/>
                <a:cs typeface="+mn-cs"/>
              </a:rPr>
              <a:t>pubblicazione</a:t>
            </a:r>
            <a:endParaRPr lang="en-US" sz="4500" b="0" spc="0" dirty="0">
              <a:solidFill>
                <a:srgbClr val="000000"/>
              </a:solidFill>
              <a:latin typeface="+mn-lt"/>
              <a:ea typeface="+mn-ea"/>
              <a:cs typeface="+mn-cs"/>
            </a:endParaRPr>
          </a:p>
          <a:p>
            <a:pPr marL="685800" indent="-685800">
              <a:buFontTx/>
              <a:buChar char="-"/>
            </a:pPr>
            <a:r>
              <a:rPr lang="en-US" sz="4500" b="0" spc="0" dirty="0" err="1">
                <a:solidFill>
                  <a:srgbClr val="000000"/>
                </a:solidFill>
                <a:latin typeface="+mn-lt"/>
                <a:ea typeface="+mn-ea"/>
                <a:cs typeface="+mn-cs"/>
              </a:rPr>
              <a:t>Consentire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che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gli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articoli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siano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copiati</a:t>
            </a:r>
            <a:r>
              <a:rPr lang="en-US" sz="4500" b="0" spc="0" dirty="0">
                <a:solidFill>
                  <a:srgbClr val="000000"/>
                </a:solidFill>
                <a:latin typeface="+mn-lt"/>
                <a:ea typeface="+mn-ea"/>
                <a:cs typeface="+mn-cs"/>
              </a:rPr>
              <a:t> e </a:t>
            </a:r>
            <a:r>
              <a:rPr lang="en-US" sz="4500" b="0" spc="0" dirty="0" err="1">
                <a:solidFill>
                  <a:srgbClr val="000000"/>
                </a:solidFill>
                <a:latin typeface="+mn-lt"/>
                <a:ea typeface="+mn-ea"/>
                <a:cs typeface="+mn-cs"/>
              </a:rPr>
              <a:t>riutilizzati</a:t>
            </a:r>
            <a:r>
              <a:rPr lang="en-US" sz="4500" b="0" spc="0" dirty="0">
                <a:solidFill>
                  <a:srgbClr val="000000"/>
                </a:solidFill>
                <a:latin typeface="+mn-lt"/>
                <a:ea typeface="+mn-ea"/>
                <a:cs typeface="+mn-cs"/>
              </a:rPr>
              <a:t>, a 	</a:t>
            </a:r>
            <a:r>
              <a:rPr lang="en-US" sz="4500" b="0" spc="0" dirty="0" err="1">
                <a:solidFill>
                  <a:srgbClr val="000000"/>
                </a:solidFill>
                <a:latin typeface="+mn-lt"/>
                <a:ea typeface="+mn-ea"/>
                <a:cs typeface="+mn-cs"/>
              </a:rPr>
              <a:t>patto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che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gli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autori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siano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adeguatamente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citati</a:t>
            </a:r>
            <a:r>
              <a:rPr lang="en-US" sz="4500" b="0" spc="0" dirty="0">
                <a:solidFill>
                  <a:srgbClr val="000000"/>
                </a:solidFill>
                <a:latin typeface="+mn-lt"/>
                <a:ea typeface="+mn-ea"/>
                <a:cs typeface="+mn-cs"/>
              </a:rPr>
              <a:t> (ad 	</a:t>
            </a:r>
            <a:r>
              <a:rPr lang="en-US" sz="4500" b="0" spc="0" dirty="0" err="1">
                <a:solidFill>
                  <a:srgbClr val="000000"/>
                </a:solidFill>
                <a:latin typeface="+mn-lt"/>
                <a:ea typeface="+mn-ea"/>
                <a:cs typeface="+mn-cs"/>
              </a:rPr>
              <a:t>esempio</a:t>
            </a:r>
            <a:r>
              <a:rPr lang="en-US" sz="4500" b="0" spc="0" dirty="0">
                <a:solidFill>
                  <a:srgbClr val="000000"/>
                </a:solidFill>
                <a:latin typeface="+mn-lt"/>
                <a:ea typeface="+mn-ea"/>
                <a:cs typeface="+mn-cs"/>
              </a:rPr>
              <a:t> </a:t>
            </a:r>
            <a:r>
              <a:rPr lang="en-US" sz="4500" spc="0" dirty="0">
                <a:solidFill>
                  <a:srgbClr val="000000"/>
                </a:solidFill>
                <a:latin typeface="+mn-lt"/>
                <a:ea typeface="+mn-ea"/>
                <a:cs typeface="+mn-cs"/>
              </a:rPr>
              <a:t>CC-BY, CC-BY-NC, o CC-BY-ND</a:t>
            </a:r>
            <a:r>
              <a:rPr lang="en-US" sz="4500" b="0" spc="0" dirty="0">
                <a:solidFill>
                  <a:srgbClr val="000000"/>
                </a:solidFill>
                <a:latin typeface="+mn-lt"/>
                <a:ea typeface="+mn-ea"/>
                <a:cs typeface="+mn-cs"/>
              </a:rPr>
              <a:t>).</a:t>
            </a:r>
          </a:p>
          <a:p>
            <a:pPr marL="685800" indent="-685800">
              <a:buFontTx/>
              <a:buChar char="-"/>
            </a:pPr>
            <a:r>
              <a:rPr lang="en-US" sz="4500" b="0" spc="0" dirty="0">
                <a:solidFill>
                  <a:srgbClr val="000000"/>
                </a:solidFill>
                <a:latin typeface="+mn-lt"/>
                <a:ea typeface="+mn-ea"/>
                <a:cs typeface="+mn-cs"/>
              </a:rPr>
              <a:t>Se non </a:t>
            </a:r>
            <a:r>
              <a:rPr lang="en-US" sz="4500" b="0" spc="0" dirty="0" err="1">
                <a:solidFill>
                  <a:srgbClr val="000000"/>
                </a:solidFill>
                <a:latin typeface="+mn-lt"/>
                <a:ea typeface="+mn-ea"/>
                <a:cs typeface="+mn-cs"/>
              </a:rPr>
              <a:t>è</a:t>
            </a:r>
            <a:r>
              <a:rPr lang="en-US" sz="4500" b="0" spc="0" dirty="0">
                <a:solidFill>
                  <a:srgbClr val="000000"/>
                </a:solidFill>
                <a:latin typeface="+mn-lt"/>
                <a:ea typeface="+mn-ea"/>
                <a:cs typeface="+mn-cs"/>
              </a:rPr>
              <a:t> possible </a:t>
            </a:r>
            <a:r>
              <a:rPr lang="en-US" sz="4500" b="0" spc="0" dirty="0" err="1">
                <a:solidFill>
                  <a:srgbClr val="000000"/>
                </a:solidFill>
                <a:latin typeface="+mn-lt"/>
                <a:ea typeface="+mn-ea"/>
                <a:cs typeface="+mn-cs"/>
              </a:rPr>
              <a:t>il</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deposito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gratuito</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gli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autori</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sono</a:t>
            </a:r>
            <a:r>
              <a:rPr lang="en-US" sz="4500" b="0" spc="0" dirty="0">
                <a:solidFill>
                  <a:srgbClr val="000000"/>
                </a:solidFill>
                <a:latin typeface="+mn-lt"/>
                <a:ea typeface="+mn-ea"/>
                <a:cs typeface="+mn-cs"/>
              </a:rPr>
              <a:t> tenuti a </a:t>
            </a:r>
            <a:r>
              <a:rPr lang="en-US" sz="4500" b="0" spc="0" dirty="0" err="1">
                <a:solidFill>
                  <a:srgbClr val="000000"/>
                </a:solidFill>
                <a:latin typeface="+mn-lt"/>
                <a:ea typeface="+mn-ea"/>
                <a:cs typeface="+mn-cs"/>
              </a:rPr>
              <a:t>valutare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il</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pagamento</a:t>
            </a:r>
            <a:r>
              <a:rPr lang="en-US" sz="4500" b="0" spc="0" dirty="0">
                <a:solidFill>
                  <a:srgbClr val="000000"/>
                </a:solidFill>
                <a:latin typeface="+mn-lt"/>
                <a:ea typeface="+mn-ea"/>
                <a:cs typeface="+mn-cs"/>
              </a:rPr>
              <a:t> di APCs. O </a:t>
            </a:r>
            <a:r>
              <a:rPr lang="en-US" sz="4500" b="0" spc="0" dirty="0" err="1">
                <a:solidFill>
                  <a:srgbClr val="000000"/>
                </a:solidFill>
                <a:latin typeface="+mn-lt"/>
                <a:ea typeface="+mn-ea"/>
                <a:cs typeface="+mn-cs"/>
              </a:rPr>
              <a:t>valutare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altre</a:t>
            </a:r>
            <a:r>
              <a:rPr lang="en-US" sz="4500" b="0" spc="0" dirty="0">
                <a:solidFill>
                  <a:srgbClr val="000000"/>
                </a:solidFill>
                <a:latin typeface="+mn-lt"/>
                <a:ea typeface="+mn-ea"/>
                <a:cs typeface="+mn-cs"/>
              </a:rPr>
              <a:t> </a:t>
            </a:r>
            <a:r>
              <a:rPr lang="en-US" sz="4500" b="0" spc="0" dirty="0" err="1">
                <a:solidFill>
                  <a:srgbClr val="000000"/>
                </a:solidFill>
                <a:latin typeface="+mn-lt"/>
                <a:ea typeface="+mn-ea"/>
                <a:cs typeface="+mn-cs"/>
              </a:rPr>
              <a:t>riviste</a:t>
            </a:r>
            <a:r>
              <a:rPr lang="en-US" sz="4500" b="0" spc="0" dirty="0">
                <a:solidFill>
                  <a:srgbClr val="000000"/>
                </a:solidFill>
                <a:latin typeface="+mn-lt"/>
                <a:ea typeface="+mn-ea"/>
                <a:cs typeface="+mn-cs"/>
              </a:rPr>
              <a:t>. </a:t>
            </a:r>
          </a:p>
          <a:p>
            <a:r>
              <a:rPr lang="en-US" sz="4500" b="0" dirty="0">
                <a:hlinkClick r:id="rId2"/>
              </a:rPr>
              <a:t>https://www.telethon.it/cosa-facciamo/supporto-alla-ricerca-e-ai-pazienti/supporto-alla-ricerca/open-access/policy-open-access/</a:t>
            </a:r>
            <a:endParaRPr lang="en-US" sz="4500" b="0" spc="0" dirty="0">
              <a:solidFill>
                <a:srgbClr val="000000"/>
              </a:solidFill>
              <a:latin typeface="+mn-lt"/>
              <a:ea typeface="+mn-ea"/>
              <a:cs typeface="+mn-cs"/>
            </a:endParaRPr>
          </a:p>
          <a:p>
            <a:pPr marL="685800" indent="-685800">
              <a:buFont typeface="Arial" panose="020B0604020202020204" pitchFamily="34" charset="0"/>
              <a:buChar char="•"/>
            </a:pPr>
            <a:endParaRPr lang="en-US" sz="4500" b="0" spc="0" dirty="0">
              <a:solidFill>
                <a:srgbClr val="000000"/>
              </a:solidFill>
              <a:latin typeface="+mn-lt"/>
              <a:ea typeface="+mn-ea"/>
              <a:cs typeface="+mn-cs"/>
            </a:endParaRPr>
          </a:p>
        </p:txBody>
      </p:sp>
      <p:sp>
        <p:nvSpPr>
          <p:cNvPr id="4" name="Text Placeholder 3">
            <a:extLst>
              <a:ext uri="{FF2B5EF4-FFF2-40B4-BE49-F238E27FC236}">
                <a16:creationId xmlns:a16="http://schemas.microsoft.com/office/drawing/2014/main" id="{57EC92B9-4711-CF40-93CA-7321E350DBD1}"/>
              </a:ext>
            </a:extLst>
          </p:cNvPr>
          <p:cNvSpPr>
            <a:spLocks noGrp="1"/>
          </p:cNvSpPr>
          <p:nvPr>
            <p:ph type="body" sz="quarter" idx="25"/>
          </p:nvPr>
        </p:nvSpPr>
        <p:spPr>
          <a:xfrm>
            <a:off x="607170" y="594896"/>
            <a:ext cx="12872179" cy="609600"/>
          </a:xfrm>
        </p:spPr>
        <p:txBody>
          <a:bodyPr>
            <a:noAutofit/>
          </a:bodyPr>
          <a:lstStyle/>
          <a:p>
            <a:r>
              <a:rPr lang="en-US" sz="5800" dirty="0"/>
              <a:t>Fondazione Telethon</a:t>
            </a:r>
          </a:p>
        </p:txBody>
      </p:sp>
    </p:spTree>
    <p:extLst>
      <p:ext uri="{BB962C8B-B14F-4D97-AF65-F5344CB8AC3E}">
        <p14:creationId xmlns:p14="http://schemas.microsoft.com/office/powerpoint/2010/main" val="92237643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9265D1-7000-9F46-BB55-7EE50CFD7A4A}"/>
              </a:ext>
            </a:extLst>
          </p:cNvPr>
          <p:cNvSpPr>
            <a:spLocks noGrp="1"/>
          </p:cNvSpPr>
          <p:nvPr>
            <p:ph type="body" sz="quarter" idx="11"/>
          </p:nvPr>
        </p:nvSpPr>
        <p:spPr>
          <a:xfrm>
            <a:off x="723899" y="1643051"/>
            <a:ext cx="6085463" cy="5870932"/>
          </a:xfrm>
        </p:spPr>
        <p:txBody>
          <a:bodyPr/>
          <a:lstStyle/>
          <a:p>
            <a:r>
              <a:rPr lang="en-US" b="0" dirty="0" err="1"/>
              <a:t>Migliaia</a:t>
            </a:r>
            <a:r>
              <a:rPr lang="en-US" b="0" dirty="0"/>
              <a:t> di pre-print </a:t>
            </a:r>
            <a:r>
              <a:rPr lang="en-US" b="0" dirty="0" err="1"/>
              <a:t>caricati</a:t>
            </a:r>
            <a:r>
              <a:rPr lang="en-US" b="0" dirty="0"/>
              <a:t> in poche </a:t>
            </a:r>
            <a:r>
              <a:rPr lang="en-US" b="0" dirty="0" err="1"/>
              <a:t>settimane</a:t>
            </a:r>
            <a:r>
              <a:rPr lang="en-US" b="0" dirty="0"/>
              <a:t> </a:t>
            </a:r>
            <a:r>
              <a:rPr lang="en-US" b="0" dirty="0" err="1"/>
              <a:t>su</a:t>
            </a:r>
            <a:r>
              <a:rPr lang="en-US" b="0" dirty="0"/>
              <a:t> </a:t>
            </a:r>
            <a:r>
              <a:rPr lang="en-US" b="0" dirty="0" err="1"/>
              <a:t>appositi</a:t>
            </a:r>
            <a:r>
              <a:rPr lang="en-US" b="0" dirty="0"/>
              <a:t> server</a:t>
            </a:r>
          </a:p>
          <a:p>
            <a:endParaRPr lang="en-US" dirty="0"/>
          </a:p>
        </p:txBody>
      </p:sp>
      <p:sp>
        <p:nvSpPr>
          <p:cNvPr id="3" name="Text Placeholder 2">
            <a:extLst>
              <a:ext uri="{FF2B5EF4-FFF2-40B4-BE49-F238E27FC236}">
                <a16:creationId xmlns:a16="http://schemas.microsoft.com/office/drawing/2014/main" id="{4952CB34-D618-1F47-81E1-9F6A2E19913B}"/>
              </a:ext>
            </a:extLst>
          </p:cNvPr>
          <p:cNvSpPr>
            <a:spLocks noGrp="1"/>
          </p:cNvSpPr>
          <p:nvPr>
            <p:ph type="body" sz="quarter" idx="21"/>
          </p:nvPr>
        </p:nvSpPr>
        <p:spPr/>
        <p:txBody>
          <a:bodyPr/>
          <a:lstStyle/>
          <a:p>
            <a:r>
              <a:rPr lang="en-US" dirty="0" err="1"/>
              <a:t>L’open</a:t>
            </a:r>
            <a:r>
              <a:rPr lang="en-US" dirty="0"/>
              <a:t> science </a:t>
            </a:r>
            <a:r>
              <a:rPr lang="en-US" dirty="0" err="1"/>
              <a:t>contro</a:t>
            </a:r>
            <a:r>
              <a:rPr lang="en-US" dirty="0"/>
              <a:t> </a:t>
            </a:r>
            <a:r>
              <a:rPr lang="en-US" dirty="0" err="1"/>
              <a:t>il</a:t>
            </a:r>
            <a:r>
              <a:rPr lang="en-US" dirty="0"/>
              <a:t> Covid-19</a:t>
            </a:r>
          </a:p>
        </p:txBody>
      </p:sp>
      <p:sp>
        <p:nvSpPr>
          <p:cNvPr id="4" name="Footer Placeholder 3">
            <a:extLst>
              <a:ext uri="{FF2B5EF4-FFF2-40B4-BE49-F238E27FC236}">
                <a16:creationId xmlns:a16="http://schemas.microsoft.com/office/drawing/2014/main" id="{9CAC1E2E-BA9E-EF46-BC78-177124E2E248}"/>
              </a:ext>
            </a:extLst>
          </p:cNvPr>
          <p:cNvSpPr>
            <a:spLocks noGrp="1"/>
          </p:cNvSpPr>
          <p:nvPr>
            <p:ph type="ftr" sz="quarter" idx="18"/>
          </p:nvPr>
        </p:nvSpPr>
        <p:spPr>
          <a:xfrm>
            <a:off x="7246916" y="7585951"/>
            <a:ext cx="8290521" cy="896568"/>
          </a:xfrm>
        </p:spPr>
        <p:txBody>
          <a:bodyPr>
            <a:normAutofit fontScale="70000" lnSpcReduction="20000"/>
          </a:bodyPr>
          <a:lstStyle/>
          <a:p>
            <a:pPr algn="l"/>
            <a:r>
              <a:rPr lang="en-US" sz="3200" dirty="0">
                <a:hlinkClick r:id="rId2"/>
              </a:rPr>
              <a:t>https://www.biorxiv.org/search/covid%20jcode%3Amedrxiv%7C%7Cbiorxiv%20numresults%3A75%20sort%3Apublication-date%20direction%3Adescending%20format_result%3Astandard</a:t>
            </a:r>
            <a:endParaRPr lang="en-US" sz="3200" spc="-80" dirty="0">
              <a:solidFill>
                <a:srgbClr val="000000"/>
              </a:solidFill>
              <a:latin typeface="Helvetica" charset="0"/>
            </a:endParaRPr>
          </a:p>
        </p:txBody>
      </p:sp>
      <p:pic>
        <p:nvPicPr>
          <p:cNvPr id="7" name="Picture 6">
            <a:extLst>
              <a:ext uri="{FF2B5EF4-FFF2-40B4-BE49-F238E27FC236}">
                <a16:creationId xmlns:a16="http://schemas.microsoft.com/office/drawing/2014/main" id="{63E79D38-AAA2-624A-85E4-D060BAB03B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1328" y="1558050"/>
            <a:ext cx="8064500" cy="5638800"/>
          </a:xfrm>
          <a:prstGeom prst="rect">
            <a:avLst/>
          </a:prstGeom>
        </p:spPr>
      </p:pic>
    </p:spTree>
    <p:extLst>
      <p:ext uri="{BB962C8B-B14F-4D97-AF65-F5344CB8AC3E}">
        <p14:creationId xmlns:p14="http://schemas.microsoft.com/office/powerpoint/2010/main" val="2022983785"/>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819D5E-20CB-6044-8F77-F307B6592A2B}"/>
              </a:ext>
            </a:extLst>
          </p:cNvPr>
          <p:cNvSpPr>
            <a:spLocks noGrp="1"/>
          </p:cNvSpPr>
          <p:nvPr>
            <p:ph type="body" sz="quarter" idx="21"/>
          </p:nvPr>
        </p:nvSpPr>
        <p:spPr>
          <a:xfrm>
            <a:off x="821176" y="1375822"/>
            <a:ext cx="12872179" cy="609600"/>
          </a:xfrm>
        </p:spPr>
        <p:txBody>
          <a:bodyPr>
            <a:normAutofit fontScale="92500" lnSpcReduction="10000"/>
          </a:bodyPr>
          <a:lstStyle/>
          <a:p>
            <a:r>
              <a:rPr lang="en-US" b="0" dirty="0">
                <a:ea typeface="+mn-ea"/>
                <a:cs typeface="+mn-cs"/>
              </a:rPr>
              <a:t>Accesso</a:t>
            </a:r>
            <a:r>
              <a:rPr lang="en-US" dirty="0"/>
              <a:t> </a:t>
            </a:r>
            <a:r>
              <a:rPr lang="en-US" b="0" dirty="0" err="1">
                <a:ea typeface="+mn-ea"/>
                <a:cs typeface="+mn-cs"/>
              </a:rPr>
              <a:t>aperto</a:t>
            </a:r>
            <a:r>
              <a:rPr lang="en-US" dirty="0"/>
              <a:t> </a:t>
            </a:r>
            <a:r>
              <a:rPr lang="en-US" b="0" dirty="0">
                <a:ea typeface="+mn-ea"/>
                <a:cs typeface="+mn-cs"/>
              </a:rPr>
              <a:t>per dati e </a:t>
            </a:r>
            <a:r>
              <a:rPr lang="en-US" b="0" dirty="0" err="1">
                <a:ea typeface="+mn-ea"/>
                <a:cs typeface="+mn-cs"/>
              </a:rPr>
              <a:t>letteratura</a:t>
            </a:r>
            <a:endParaRPr lang="en-US" b="0" dirty="0">
              <a:ea typeface="+mn-ea"/>
              <a:cs typeface="+mn-cs"/>
            </a:endParaRPr>
          </a:p>
        </p:txBody>
      </p:sp>
      <p:sp>
        <p:nvSpPr>
          <p:cNvPr id="4" name="Text Placeholder 3">
            <a:extLst>
              <a:ext uri="{FF2B5EF4-FFF2-40B4-BE49-F238E27FC236}">
                <a16:creationId xmlns:a16="http://schemas.microsoft.com/office/drawing/2014/main" id="{4BB51046-C448-9440-BDF7-881F542E430B}"/>
              </a:ext>
            </a:extLst>
          </p:cNvPr>
          <p:cNvSpPr>
            <a:spLocks noGrp="1"/>
          </p:cNvSpPr>
          <p:nvPr>
            <p:ph type="body" sz="quarter" idx="25"/>
          </p:nvPr>
        </p:nvSpPr>
        <p:spPr>
          <a:xfrm>
            <a:off x="723900" y="653260"/>
            <a:ext cx="12872179" cy="609600"/>
          </a:xfrm>
        </p:spPr>
        <p:txBody>
          <a:bodyPr>
            <a:noAutofit/>
          </a:bodyPr>
          <a:lstStyle/>
          <a:p>
            <a:r>
              <a:rPr lang="en-US" sz="5800" dirty="0"/>
              <a:t>Fondazione Cariplo</a:t>
            </a:r>
          </a:p>
        </p:txBody>
      </p:sp>
      <p:sp>
        <p:nvSpPr>
          <p:cNvPr id="6" name="Text Placeholder 5">
            <a:extLst>
              <a:ext uri="{FF2B5EF4-FFF2-40B4-BE49-F238E27FC236}">
                <a16:creationId xmlns:a16="http://schemas.microsoft.com/office/drawing/2014/main" id="{7AAC7F4C-4674-E94D-AF50-B3A7D3D5DB95}"/>
              </a:ext>
            </a:extLst>
          </p:cNvPr>
          <p:cNvSpPr>
            <a:spLocks noGrp="1"/>
          </p:cNvSpPr>
          <p:nvPr>
            <p:ph type="body" sz="quarter" idx="27"/>
          </p:nvPr>
        </p:nvSpPr>
        <p:spPr>
          <a:xfrm>
            <a:off x="704445" y="2017890"/>
            <a:ext cx="12872179" cy="5997701"/>
          </a:xfrm>
        </p:spPr>
        <p:txBody>
          <a:bodyPr>
            <a:normAutofit/>
          </a:bodyPr>
          <a:lstStyle/>
          <a:p>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Promuove</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l’accesso</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aperto</a:t>
            </a:r>
            <a:r>
              <a:rPr lang="en-US" sz="2300" spc="0" dirty="0">
                <a:solidFill>
                  <a:srgbClr val="000000"/>
                </a:solidFill>
                <a:latin typeface="+mn-lt"/>
                <a:ea typeface="+mn-ea"/>
                <a:cs typeface="+mn-cs"/>
              </a:rPr>
              <a:t> per “</a:t>
            </a:r>
            <a:r>
              <a:rPr lang="en-US" sz="2300" spc="0" dirty="0" err="1">
                <a:solidFill>
                  <a:srgbClr val="000000"/>
                </a:solidFill>
                <a:latin typeface="+mn-lt"/>
                <a:ea typeface="+mn-ea"/>
                <a:cs typeface="+mn-cs"/>
              </a:rPr>
              <a:t>ogni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altra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finalità</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legale</a:t>
            </a:r>
            <a:r>
              <a:rPr lang="en-US" sz="2300" spc="0" dirty="0">
                <a:solidFill>
                  <a:srgbClr val="000000"/>
                </a:solidFill>
                <a:latin typeface="+mn-lt"/>
                <a:ea typeface="+mn-ea"/>
                <a:cs typeface="+mn-cs"/>
              </a:rPr>
              <a:t>, </a:t>
            </a:r>
            <a:r>
              <a:rPr lang="en-US" sz="2300" b="1" spc="0" dirty="0">
                <a:solidFill>
                  <a:srgbClr val="000000"/>
                </a:solidFill>
                <a:latin typeface="+mn-lt"/>
                <a:ea typeface="+mn-ea"/>
                <a:cs typeface="+mn-cs"/>
              </a:rPr>
              <a:t>senza </a:t>
            </a:r>
            <a:r>
              <a:rPr lang="en-US" sz="2300" b="1" spc="0" dirty="0" err="1">
                <a:solidFill>
                  <a:srgbClr val="000000"/>
                </a:solidFill>
                <a:latin typeface="+mn-lt"/>
                <a:ea typeface="+mn-ea"/>
                <a:cs typeface="+mn-cs"/>
              </a:rPr>
              <a:t>barriere</a:t>
            </a:r>
            <a:r>
              <a:rPr lang="en-US" sz="2300" b="1" spc="0" dirty="0">
                <a:solidFill>
                  <a:srgbClr val="000000"/>
                </a:solidFill>
                <a:latin typeface="+mn-lt"/>
                <a:ea typeface="+mn-ea"/>
                <a:cs typeface="+mn-cs"/>
              </a:rPr>
              <a:t> </a:t>
            </a:r>
            <a:r>
              <a:rPr lang="en-US" sz="2300" b="1" spc="0" dirty="0" err="1">
                <a:solidFill>
                  <a:srgbClr val="000000"/>
                </a:solidFill>
                <a:latin typeface="+mn-lt"/>
                <a:ea typeface="+mn-ea"/>
                <a:cs typeface="+mn-cs"/>
              </a:rPr>
              <a:t>finanziarie</a:t>
            </a:r>
            <a:r>
              <a:rPr lang="en-US" sz="2300" b="1" spc="0" dirty="0">
                <a:solidFill>
                  <a:srgbClr val="000000"/>
                </a:solidFill>
                <a:latin typeface="+mn-lt"/>
                <a:ea typeface="+mn-ea"/>
                <a:cs typeface="+mn-cs"/>
              </a:rPr>
              <a:t>, </a:t>
            </a:r>
            <a:r>
              <a:rPr lang="en-US" sz="2300" b="1" spc="0" dirty="0" err="1">
                <a:solidFill>
                  <a:srgbClr val="000000"/>
                </a:solidFill>
                <a:latin typeface="+mn-lt"/>
                <a:ea typeface="+mn-ea"/>
                <a:cs typeface="+mn-cs"/>
              </a:rPr>
              <a:t>legali</a:t>
            </a:r>
            <a:r>
              <a:rPr lang="en-US" sz="2300" b="1" spc="0" dirty="0">
                <a:solidFill>
                  <a:srgbClr val="000000"/>
                </a:solidFill>
                <a:latin typeface="+mn-lt"/>
                <a:ea typeface="+mn-ea"/>
                <a:cs typeface="+mn-cs"/>
              </a:rPr>
              <a:t> o 	</a:t>
            </a:r>
            <a:r>
              <a:rPr lang="en-US" sz="2300" b="1" spc="0" dirty="0" err="1">
                <a:solidFill>
                  <a:srgbClr val="000000"/>
                </a:solidFill>
                <a:latin typeface="+mn-lt"/>
                <a:ea typeface="+mn-ea"/>
                <a:cs typeface="+mn-cs"/>
              </a:rPr>
              <a:t>tecniche</a:t>
            </a:r>
            <a:r>
              <a:rPr lang="en-US" sz="2300" b="1" spc="0" dirty="0">
                <a:solidFill>
                  <a:srgbClr val="000000"/>
                </a:solidFill>
                <a:latin typeface="+mn-lt"/>
                <a:ea typeface="+mn-ea"/>
                <a:cs typeface="+mn-cs"/>
              </a:rPr>
              <a:t> </a:t>
            </a:r>
            <a:r>
              <a:rPr lang="en-US" sz="2300" spc="0" dirty="0" err="1">
                <a:solidFill>
                  <a:srgbClr val="000000"/>
                </a:solidFill>
                <a:latin typeface="+mn-lt"/>
                <a:ea typeface="+mn-ea"/>
                <a:cs typeface="+mn-cs"/>
              </a:rPr>
              <a:t>che</a:t>
            </a:r>
            <a:r>
              <a:rPr lang="en-US" sz="2300" spc="0" dirty="0">
                <a:solidFill>
                  <a:srgbClr val="000000"/>
                </a:solidFill>
                <a:latin typeface="+mn-lt"/>
                <a:ea typeface="+mn-ea"/>
                <a:cs typeface="+mn-cs"/>
              </a:rPr>
              <a:t> non </a:t>
            </a:r>
            <a:r>
              <a:rPr lang="en-US" sz="2300" spc="0" dirty="0" err="1">
                <a:solidFill>
                  <a:srgbClr val="000000"/>
                </a:solidFill>
                <a:latin typeface="+mn-lt"/>
                <a:ea typeface="+mn-ea"/>
                <a:cs typeface="+mn-cs"/>
              </a:rPr>
              <a:t>siano</a:t>
            </a:r>
            <a:r>
              <a:rPr lang="en-US" sz="2300" spc="0" dirty="0">
                <a:solidFill>
                  <a:srgbClr val="000000"/>
                </a:solidFill>
                <a:latin typeface="+mn-lt"/>
                <a:ea typeface="+mn-ea"/>
                <a:cs typeface="+mn-cs"/>
              </a:rPr>
              <a:t> quelle di </a:t>
            </a:r>
            <a:r>
              <a:rPr lang="en-US" sz="2300" spc="0" dirty="0" err="1">
                <a:solidFill>
                  <a:srgbClr val="000000"/>
                </a:solidFill>
                <a:latin typeface="+mn-lt"/>
                <a:ea typeface="+mn-ea"/>
                <a:cs typeface="+mn-cs"/>
              </a:rPr>
              <a:t>avere</a:t>
            </a:r>
            <a:r>
              <a:rPr lang="en-US" sz="2300" spc="0" dirty="0">
                <a:solidFill>
                  <a:srgbClr val="000000"/>
                </a:solidFill>
                <a:latin typeface="+mn-lt"/>
                <a:ea typeface="+mn-ea"/>
                <a:cs typeface="+mn-cs"/>
              </a:rPr>
              <a:t> accesso </a:t>
            </a:r>
            <a:r>
              <a:rPr lang="en-US" sz="2300" spc="0" dirty="0" err="1">
                <a:solidFill>
                  <a:srgbClr val="000000"/>
                </a:solidFill>
                <a:latin typeface="+mn-lt"/>
                <a:ea typeface="+mn-ea"/>
                <a:cs typeface="+mn-cs"/>
              </a:rPr>
              <a:t>alla</a:t>
            </a:r>
            <a:r>
              <a:rPr lang="en-US" sz="2300" spc="0" dirty="0">
                <a:solidFill>
                  <a:srgbClr val="000000"/>
                </a:solidFill>
                <a:latin typeface="+mn-lt"/>
                <a:ea typeface="+mn-ea"/>
                <a:cs typeface="+mn-cs"/>
              </a:rPr>
              <a:t> rete Internet”. </a:t>
            </a:r>
          </a:p>
          <a:p>
            <a:r>
              <a:rPr lang="en-US" sz="2300" spc="0" dirty="0">
                <a:solidFill>
                  <a:srgbClr val="000000"/>
                </a:solidFill>
                <a:latin typeface="+mn-lt"/>
                <a:ea typeface="+mn-ea"/>
                <a:cs typeface="+mn-cs"/>
              </a:rPr>
              <a:t>- 	Accesso </a:t>
            </a:r>
            <a:r>
              <a:rPr lang="en-US" sz="2300" spc="0" dirty="0" err="1">
                <a:solidFill>
                  <a:srgbClr val="000000"/>
                </a:solidFill>
                <a:latin typeface="+mn-lt"/>
                <a:ea typeface="+mn-ea"/>
                <a:cs typeface="+mn-cs"/>
              </a:rPr>
              <a:t>aperto</a:t>
            </a:r>
            <a:r>
              <a:rPr lang="en-US" sz="2300" spc="0" dirty="0">
                <a:solidFill>
                  <a:srgbClr val="000000"/>
                </a:solidFill>
                <a:latin typeface="+mn-lt"/>
                <a:ea typeface="+mn-ea"/>
                <a:cs typeface="+mn-cs"/>
              </a:rPr>
              <a:t> e </a:t>
            </a:r>
            <a:r>
              <a:rPr lang="en-US" sz="2300" spc="0" dirty="0" err="1">
                <a:solidFill>
                  <a:srgbClr val="000000"/>
                </a:solidFill>
                <a:latin typeface="+mn-lt"/>
                <a:ea typeface="+mn-ea"/>
                <a:cs typeface="+mn-cs"/>
              </a:rPr>
              <a:t>deposito</a:t>
            </a:r>
            <a:r>
              <a:rPr lang="en-US" sz="2300" spc="0" dirty="0">
                <a:solidFill>
                  <a:srgbClr val="000000"/>
                </a:solidFill>
                <a:latin typeface="+mn-lt"/>
                <a:ea typeface="+mn-ea"/>
                <a:cs typeface="+mn-cs"/>
              </a:rPr>
              <a:t> in </a:t>
            </a:r>
            <a:r>
              <a:rPr lang="en-US" sz="2300" spc="0" dirty="0" err="1">
                <a:solidFill>
                  <a:srgbClr val="000000"/>
                </a:solidFill>
                <a:latin typeface="+mn-lt"/>
                <a:ea typeface="+mn-ea"/>
                <a:cs typeface="+mn-cs"/>
              </a:rPr>
              <a:t>archivio</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digitale</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che</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impieghi</a:t>
            </a:r>
            <a:r>
              <a:rPr lang="en-US" sz="2300" spc="0" dirty="0">
                <a:solidFill>
                  <a:srgbClr val="000000"/>
                </a:solidFill>
                <a:latin typeface="+mn-lt"/>
                <a:ea typeface="+mn-ea"/>
                <a:cs typeface="+mn-cs"/>
              </a:rPr>
              <a:t> standard </a:t>
            </a:r>
            <a:r>
              <a:rPr lang="en-US" sz="2300" spc="0" dirty="0" err="1">
                <a:solidFill>
                  <a:srgbClr val="000000"/>
                </a:solidFill>
                <a:latin typeface="+mn-lt"/>
                <a:ea typeface="+mn-ea"/>
                <a:cs typeface="+mn-cs"/>
              </a:rPr>
              <a:t>tecnici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adeguati</a:t>
            </a:r>
            <a:r>
              <a:rPr lang="en-US" sz="2300" spc="0" dirty="0">
                <a:solidFill>
                  <a:srgbClr val="000000"/>
                </a:solidFill>
                <a:latin typeface="+mn-lt"/>
                <a:ea typeface="+mn-ea"/>
                <a:cs typeface="+mn-cs"/>
              </a:rPr>
              <a:t> (Open 	Archives) </a:t>
            </a:r>
            <a:r>
              <a:rPr lang="en-US" sz="2300" spc="0" dirty="0" err="1">
                <a:solidFill>
                  <a:srgbClr val="000000"/>
                </a:solidFill>
                <a:latin typeface="+mn-lt"/>
                <a:ea typeface="+mn-ea"/>
                <a:cs typeface="+mn-cs"/>
              </a:rPr>
              <a:t>della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letteratura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scientifica</a:t>
            </a:r>
            <a:r>
              <a:rPr lang="en-US" sz="2300" spc="0" dirty="0">
                <a:solidFill>
                  <a:srgbClr val="000000"/>
                </a:solidFill>
                <a:latin typeface="+mn-lt"/>
                <a:ea typeface="+mn-ea"/>
                <a:cs typeface="+mn-cs"/>
              </a:rPr>
              <a:t> e “dati </a:t>
            </a:r>
            <a:r>
              <a:rPr lang="en-US" sz="2300" spc="0" dirty="0" err="1">
                <a:solidFill>
                  <a:srgbClr val="000000"/>
                </a:solidFill>
                <a:latin typeface="+mn-lt"/>
                <a:ea typeface="+mn-ea"/>
                <a:cs typeface="+mn-cs"/>
              </a:rPr>
              <a:t>grezzi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i</a:t>
            </a:r>
            <a:r>
              <a:rPr lang="en-US" sz="2300" spc="0" dirty="0">
                <a:solidFill>
                  <a:srgbClr val="000000"/>
                </a:solidFill>
                <a:latin typeface="+mn-lt"/>
                <a:ea typeface="+mn-ea"/>
                <a:cs typeface="+mn-cs"/>
              </a:rPr>
              <a:t> dati e </a:t>
            </a:r>
            <a:r>
              <a:rPr lang="en-US" sz="2300" spc="0" dirty="0" err="1">
                <a:solidFill>
                  <a:srgbClr val="000000"/>
                </a:solidFill>
                <a:latin typeface="+mn-lt"/>
                <a:ea typeface="+mn-ea"/>
                <a:cs typeface="+mn-cs"/>
              </a:rPr>
              <a:t>metadati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scientifici</a:t>
            </a:r>
            <a:r>
              <a:rPr lang="en-US" sz="2300" spc="0" dirty="0">
                <a:solidFill>
                  <a:srgbClr val="000000"/>
                </a:solidFill>
                <a:latin typeface="+mn-lt"/>
                <a:ea typeface="+mn-ea"/>
                <a:cs typeface="+mn-cs"/>
              </a:rPr>
              <a:t> e le 	</a:t>
            </a:r>
            <a:r>
              <a:rPr lang="en-US" sz="2300" spc="0" dirty="0" err="1">
                <a:solidFill>
                  <a:srgbClr val="000000"/>
                </a:solidFill>
                <a:latin typeface="+mn-lt"/>
                <a:ea typeface="+mn-ea"/>
                <a:cs typeface="+mn-cs"/>
              </a:rPr>
              <a:t>rappresentazioni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digitali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grafiche</a:t>
            </a:r>
            <a:r>
              <a:rPr lang="en-US" sz="2300" spc="0" dirty="0">
                <a:solidFill>
                  <a:srgbClr val="000000"/>
                </a:solidFill>
                <a:latin typeface="+mn-lt"/>
                <a:ea typeface="+mn-ea"/>
                <a:cs typeface="+mn-cs"/>
              </a:rPr>
              <a:t>”.</a:t>
            </a:r>
          </a:p>
          <a:p>
            <a:r>
              <a:rPr lang="en-US" sz="2300" spc="0" dirty="0">
                <a:solidFill>
                  <a:srgbClr val="000000"/>
                </a:solidFill>
                <a:latin typeface="+mn-lt"/>
                <a:ea typeface="+mn-ea"/>
                <a:cs typeface="+mn-cs"/>
              </a:rPr>
              <a:t> -	 </a:t>
            </a:r>
            <a:r>
              <a:rPr lang="en-US" sz="2300" spc="0" dirty="0" err="1">
                <a:solidFill>
                  <a:srgbClr val="000000"/>
                </a:solidFill>
                <a:latin typeface="+mn-lt"/>
                <a:ea typeface="+mn-ea"/>
                <a:cs typeface="+mn-cs"/>
              </a:rPr>
              <a:t>L’autoarchiviazione</a:t>
            </a:r>
            <a:r>
              <a:rPr lang="en-US" sz="2300" spc="0" dirty="0">
                <a:solidFill>
                  <a:srgbClr val="000000"/>
                </a:solidFill>
                <a:latin typeface="+mn-lt"/>
                <a:ea typeface="+mn-ea"/>
                <a:cs typeface="+mn-cs"/>
              </a:rPr>
              <a:t> (green OA) o </a:t>
            </a:r>
            <a:r>
              <a:rPr lang="en-US" sz="2300" spc="0" dirty="0" err="1">
                <a:solidFill>
                  <a:srgbClr val="000000"/>
                </a:solidFill>
                <a:latin typeface="+mn-lt"/>
                <a:ea typeface="+mn-ea"/>
                <a:cs typeface="+mn-cs"/>
              </a:rPr>
              <a:t>pubblicazione</a:t>
            </a:r>
            <a:r>
              <a:rPr lang="en-US" sz="2300" spc="0" dirty="0">
                <a:solidFill>
                  <a:srgbClr val="000000"/>
                </a:solidFill>
                <a:latin typeface="+mn-lt"/>
                <a:ea typeface="+mn-ea"/>
                <a:cs typeface="+mn-cs"/>
              </a:rPr>
              <a:t> in </a:t>
            </a:r>
            <a:r>
              <a:rPr lang="en-US" sz="2300" spc="0" dirty="0" err="1">
                <a:solidFill>
                  <a:srgbClr val="000000"/>
                </a:solidFill>
                <a:latin typeface="+mn-lt"/>
                <a:ea typeface="+mn-ea"/>
                <a:cs typeface="+mn-cs"/>
              </a:rPr>
              <a:t>riviste</a:t>
            </a:r>
            <a:r>
              <a:rPr lang="en-US" sz="2300" spc="0" dirty="0">
                <a:solidFill>
                  <a:srgbClr val="000000"/>
                </a:solidFill>
                <a:latin typeface="+mn-lt"/>
                <a:ea typeface="+mn-ea"/>
                <a:cs typeface="+mn-cs"/>
              </a:rPr>
              <a:t> OA (gold OA), </a:t>
            </a:r>
            <a:r>
              <a:rPr lang="en-US" sz="2300" spc="0" dirty="0" err="1">
                <a:solidFill>
                  <a:srgbClr val="000000"/>
                </a:solidFill>
                <a:latin typeface="+mn-lt"/>
                <a:ea typeface="+mn-ea"/>
                <a:cs typeface="+mn-cs"/>
              </a:rPr>
              <a:t>sia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gratuite</a:t>
            </a:r>
            <a:r>
              <a:rPr lang="en-US" sz="2300" spc="0" dirty="0">
                <a:solidFill>
                  <a:srgbClr val="000000"/>
                </a:solidFill>
                <a:latin typeface="+mn-lt"/>
                <a:ea typeface="+mn-ea"/>
                <a:cs typeface="+mn-cs"/>
              </a:rPr>
              <a:t> per </a:t>
            </a:r>
            <a:r>
              <a:rPr lang="en-US" sz="2300" spc="0" dirty="0" err="1">
                <a:solidFill>
                  <a:srgbClr val="000000"/>
                </a:solidFill>
                <a:latin typeface="+mn-lt"/>
                <a:ea typeface="+mn-ea"/>
                <a:cs typeface="+mn-cs"/>
              </a:rPr>
              <a:t>tutti</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sia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gratuite</a:t>
            </a:r>
            <a:r>
              <a:rPr lang="en-US" sz="2300" spc="0" dirty="0">
                <a:solidFill>
                  <a:srgbClr val="000000"/>
                </a:solidFill>
                <a:latin typeface="+mn-lt"/>
                <a:ea typeface="+mn-ea"/>
                <a:cs typeface="+mn-cs"/>
              </a:rPr>
              <a:t> per chi </a:t>
            </a:r>
            <a:r>
              <a:rPr lang="en-US" sz="2300" spc="0" dirty="0" err="1">
                <a:solidFill>
                  <a:srgbClr val="000000"/>
                </a:solidFill>
                <a:latin typeface="+mn-lt"/>
                <a:ea typeface="+mn-ea"/>
                <a:cs typeface="+mn-cs"/>
              </a:rPr>
              <a:t>legge</a:t>
            </a:r>
            <a:r>
              <a:rPr lang="en-US" sz="2300" spc="0" dirty="0">
                <a:solidFill>
                  <a:srgbClr val="000000"/>
                </a:solidFill>
                <a:latin typeface="+mn-lt"/>
                <a:ea typeface="+mn-ea"/>
                <a:cs typeface="+mn-cs"/>
              </a:rPr>
              <a:t> ma con APCs (</a:t>
            </a:r>
            <a:r>
              <a:rPr lang="en-US" sz="2300" spc="0" dirty="0" err="1">
                <a:solidFill>
                  <a:srgbClr val="000000"/>
                </a:solidFill>
                <a:latin typeface="+mn-lt"/>
                <a:ea typeface="+mn-ea"/>
                <a:cs typeface="+mn-cs"/>
              </a:rPr>
              <a:t>modello</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paga</a:t>
            </a:r>
            <a:r>
              <a:rPr lang="en-US" sz="2300" spc="0" dirty="0">
                <a:solidFill>
                  <a:srgbClr val="000000"/>
                </a:solidFill>
                <a:latin typeface="+mn-lt"/>
                <a:ea typeface="+mn-ea"/>
                <a:cs typeface="+mn-cs"/>
              </a:rPr>
              <a:t> chi scrive”), </a:t>
            </a:r>
            <a:r>
              <a:rPr lang="en-US" sz="2300" spc="0" dirty="0" err="1">
                <a:solidFill>
                  <a:srgbClr val="000000"/>
                </a:solidFill>
                <a:latin typeface="+mn-lt"/>
                <a:ea typeface="+mn-ea"/>
                <a:cs typeface="+mn-cs"/>
              </a:rPr>
              <a:t>sia</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ibride</a:t>
            </a:r>
            <a:r>
              <a:rPr lang="en-US" sz="2300" spc="0" dirty="0">
                <a:solidFill>
                  <a:srgbClr val="000000"/>
                </a:solidFill>
                <a:latin typeface="+mn-lt"/>
                <a:ea typeface="+mn-ea"/>
                <a:cs typeface="+mn-cs"/>
              </a:rPr>
              <a:t> (ad 	</a:t>
            </a:r>
            <a:r>
              <a:rPr lang="en-US" sz="2300" spc="0" dirty="0" err="1">
                <a:solidFill>
                  <a:srgbClr val="000000"/>
                </a:solidFill>
                <a:latin typeface="+mn-lt"/>
                <a:ea typeface="+mn-ea"/>
                <a:cs typeface="+mn-cs"/>
              </a:rPr>
              <a:t>abbonamento</a:t>
            </a:r>
            <a:r>
              <a:rPr lang="en-US" sz="2300" spc="0" dirty="0">
                <a:solidFill>
                  <a:srgbClr val="000000"/>
                </a:solidFill>
                <a:latin typeface="+mn-lt"/>
                <a:ea typeface="+mn-ea"/>
                <a:cs typeface="+mn-cs"/>
              </a:rPr>
              <a:t> e con APCs per accesso </a:t>
            </a:r>
            <a:r>
              <a:rPr lang="en-US" sz="2300" spc="0" dirty="0" err="1">
                <a:solidFill>
                  <a:srgbClr val="000000"/>
                </a:solidFill>
                <a:latin typeface="+mn-lt"/>
                <a:ea typeface="+mn-ea"/>
                <a:cs typeface="+mn-cs"/>
              </a:rPr>
              <a:t>aperto</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immediato</a:t>
            </a:r>
            <a:r>
              <a:rPr lang="en-US" sz="2300" spc="0" dirty="0">
                <a:solidFill>
                  <a:srgbClr val="000000"/>
                </a:solidFill>
                <a:latin typeface="+mn-lt"/>
                <a:ea typeface="+mn-ea"/>
                <a:cs typeface="+mn-cs"/>
              </a:rPr>
              <a:t> al </a:t>
            </a:r>
            <a:r>
              <a:rPr lang="en-US" sz="2300" spc="0" dirty="0" err="1">
                <a:solidFill>
                  <a:srgbClr val="000000"/>
                </a:solidFill>
                <a:latin typeface="+mn-lt"/>
                <a:ea typeface="+mn-ea"/>
                <a:cs typeface="+mn-cs"/>
              </a:rPr>
              <a:t>singolo</a:t>
            </a:r>
            <a:r>
              <a:rPr lang="en-US" sz="2300" spc="0" dirty="0">
                <a:solidFill>
                  <a:srgbClr val="000000"/>
                </a:solidFill>
                <a:latin typeface="+mn-lt"/>
                <a:ea typeface="+mn-ea"/>
                <a:cs typeface="+mn-cs"/>
              </a:rPr>
              <a:t> </a:t>
            </a:r>
            <a:r>
              <a:rPr lang="en-US" sz="2300" spc="0" dirty="0" err="1">
                <a:solidFill>
                  <a:srgbClr val="000000"/>
                </a:solidFill>
                <a:latin typeface="+mn-lt"/>
                <a:ea typeface="+mn-ea"/>
                <a:cs typeface="+mn-cs"/>
              </a:rPr>
              <a:t>contenuto</a:t>
            </a:r>
            <a:r>
              <a:rPr lang="en-US" sz="2300" spc="0" dirty="0">
                <a:solidFill>
                  <a:srgbClr val="000000"/>
                </a:solidFill>
                <a:latin typeface="+mn-lt"/>
                <a:ea typeface="+mn-ea"/>
                <a:cs typeface="+mn-cs"/>
              </a:rPr>
              <a:t>).</a:t>
            </a:r>
          </a:p>
          <a:p>
            <a:r>
              <a:rPr lang="en-US" sz="2400" dirty="0">
                <a:hlinkClick r:id="rId2"/>
              </a:rPr>
              <a:t>https://www.fondazionecariplo.it/static/upload/pol/policy_open_access_it.pdf</a:t>
            </a:r>
            <a:endParaRPr lang="en-US" sz="2300" spc="0" dirty="0">
              <a:solidFill>
                <a:srgbClr val="000000"/>
              </a:solidFill>
              <a:latin typeface="+mn-lt"/>
              <a:ea typeface="+mn-ea"/>
              <a:cs typeface="+mn-cs"/>
            </a:endParaRPr>
          </a:p>
        </p:txBody>
      </p:sp>
    </p:spTree>
    <p:extLst>
      <p:ext uri="{BB962C8B-B14F-4D97-AF65-F5344CB8AC3E}">
        <p14:creationId xmlns:p14="http://schemas.microsoft.com/office/powerpoint/2010/main" val="4134705712"/>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1EB7CDA-F9A3-7A4E-A3E0-955D96237F2C}"/>
              </a:ext>
            </a:extLst>
          </p:cNvPr>
          <p:cNvSpPr>
            <a:spLocks noGrp="1"/>
          </p:cNvSpPr>
          <p:nvPr>
            <p:ph type="body" sz="quarter" idx="21"/>
          </p:nvPr>
        </p:nvSpPr>
        <p:spPr>
          <a:xfrm>
            <a:off x="723900" y="1862213"/>
            <a:ext cx="12872179" cy="609600"/>
          </a:xfrm>
        </p:spPr>
        <p:txBody>
          <a:bodyPr>
            <a:normAutofit fontScale="92500" lnSpcReduction="10000"/>
          </a:bodyPr>
          <a:lstStyle/>
          <a:p>
            <a:r>
              <a:rPr lang="en-US" b="0" dirty="0">
                <a:ea typeface="+mn-ea"/>
                <a:cs typeface="+mn-cs"/>
              </a:rPr>
              <a:t>La policy sui </a:t>
            </a:r>
            <a:r>
              <a:rPr lang="en-US" b="0" dirty="0" err="1">
                <a:ea typeface="+mn-ea"/>
                <a:cs typeface="+mn-cs"/>
              </a:rPr>
              <a:t>brevetti</a:t>
            </a:r>
            <a:r>
              <a:rPr lang="en-US" dirty="0"/>
              <a:t> </a:t>
            </a:r>
            <a:r>
              <a:rPr lang="en-US" b="0" dirty="0">
                <a:ea typeface="+mn-ea"/>
                <a:cs typeface="+mn-cs"/>
              </a:rPr>
              <a:t>(IPR)</a:t>
            </a:r>
          </a:p>
        </p:txBody>
      </p:sp>
      <p:sp>
        <p:nvSpPr>
          <p:cNvPr id="4" name="Text Placeholder 3">
            <a:extLst>
              <a:ext uri="{FF2B5EF4-FFF2-40B4-BE49-F238E27FC236}">
                <a16:creationId xmlns:a16="http://schemas.microsoft.com/office/drawing/2014/main" id="{53857842-119B-7B4C-9B64-81D71271C2B9}"/>
              </a:ext>
            </a:extLst>
          </p:cNvPr>
          <p:cNvSpPr>
            <a:spLocks noGrp="1"/>
          </p:cNvSpPr>
          <p:nvPr>
            <p:ph type="body" sz="quarter" idx="25"/>
          </p:nvPr>
        </p:nvSpPr>
        <p:spPr>
          <a:xfrm>
            <a:off x="723900" y="867273"/>
            <a:ext cx="12872179" cy="609600"/>
          </a:xfrm>
        </p:spPr>
        <p:txBody>
          <a:bodyPr>
            <a:noAutofit/>
          </a:bodyPr>
          <a:lstStyle/>
          <a:p>
            <a:r>
              <a:rPr lang="en-US" sz="5800" dirty="0"/>
              <a:t>Fondazione Cariplo</a:t>
            </a:r>
          </a:p>
        </p:txBody>
      </p:sp>
      <p:sp>
        <p:nvSpPr>
          <p:cNvPr id="6" name="Text Placeholder 5">
            <a:extLst>
              <a:ext uri="{FF2B5EF4-FFF2-40B4-BE49-F238E27FC236}">
                <a16:creationId xmlns:a16="http://schemas.microsoft.com/office/drawing/2014/main" id="{1B1C175D-16F6-DD49-8598-6D58731E91D7}"/>
              </a:ext>
            </a:extLst>
          </p:cNvPr>
          <p:cNvSpPr>
            <a:spLocks noGrp="1"/>
          </p:cNvSpPr>
          <p:nvPr>
            <p:ph type="body" sz="quarter" idx="27"/>
          </p:nvPr>
        </p:nvSpPr>
        <p:spPr>
          <a:xfrm>
            <a:off x="723900" y="2530178"/>
            <a:ext cx="13653581" cy="5629819"/>
          </a:xfrm>
        </p:spPr>
        <p:txBody>
          <a:bodyPr>
            <a:normAutofit/>
          </a:bodyPr>
          <a:lstStyle/>
          <a:p>
            <a:r>
              <a:rPr lang="en-US" dirty="0"/>
              <a:t>- 	La Fondazione </a:t>
            </a:r>
            <a:r>
              <a:rPr lang="en-US" dirty="0" err="1"/>
              <a:t>va</a:t>
            </a:r>
            <a:r>
              <a:rPr lang="en-US" dirty="0"/>
              <a:t> </a:t>
            </a:r>
            <a:r>
              <a:rPr lang="en-US" dirty="0" err="1"/>
              <a:t>informata</a:t>
            </a:r>
            <a:r>
              <a:rPr lang="en-US" dirty="0"/>
              <a:t> </a:t>
            </a:r>
            <a:r>
              <a:rPr lang="en-US" dirty="0" err="1"/>
              <a:t>dei</a:t>
            </a:r>
            <a:r>
              <a:rPr lang="en-US" dirty="0"/>
              <a:t> </a:t>
            </a:r>
            <a:r>
              <a:rPr lang="en-US" dirty="0" err="1"/>
              <a:t>risultati</a:t>
            </a:r>
            <a:r>
              <a:rPr lang="en-US" dirty="0"/>
              <a:t> </a:t>
            </a:r>
            <a:r>
              <a:rPr lang="en-US" dirty="0" err="1"/>
              <a:t>ottenuti</a:t>
            </a:r>
            <a:r>
              <a:rPr lang="en-US" dirty="0"/>
              <a:t> e </a:t>
            </a:r>
            <a:r>
              <a:rPr lang="en-US" dirty="0" err="1"/>
              <a:t>delle</a:t>
            </a:r>
            <a:r>
              <a:rPr lang="en-US" dirty="0"/>
              <a:t> </a:t>
            </a:r>
            <a:r>
              <a:rPr lang="en-US" dirty="0" err="1"/>
              <a:t>possibilità</a:t>
            </a:r>
            <a:r>
              <a:rPr lang="en-US" dirty="0"/>
              <a:t> di </a:t>
            </a:r>
            <a:r>
              <a:rPr lang="en-US" dirty="0" err="1"/>
              <a:t>sviluppo</a:t>
            </a:r>
            <a:r>
              <a:rPr lang="en-US" dirty="0"/>
              <a:t> </a:t>
            </a:r>
            <a:r>
              <a:rPr lang="en-US" dirty="0" err="1"/>
              <a:t>industriale</a:t>
            </a:r>
            <a:r>
              <a:rPr lang="en-US" dirty="0"/>
              <a:t> </a:t>
            </a:r>
          </a:p>
          <a:p>
            <a:pPr marL="457200" indent="-457200">
              <a:buFontTx/>
              <a:buChar char="-"/>
            </a:pPr>
            <a:r>
              <a:rPr lang="en-US" dirty="0"/>
              <a:t>Si </a:t>
            </a:r>
            <a:r>
              <a:rPr lang="en-US" dirty="0" err="1"/>
              <a:t>riconosce</a:t>
            </a:r>
            <a:r>
              <a:rPr lang="en-US" dirty="0"/>
              <a:t> </a:t>
            </a:r>
            <a:r>
              <a:rPr lang="en-US" dirty="0" err="1"/>
              <a:t>il</a:t>
            </a:r>
            <a:r>
              <a:rPr lang="en-US" dirty="0"/>
              <a:t> </a:t>
            </a:r>
            <a:r>
              <a:rPr lang="en-US" dirty="0" err="1"/>
              <a:t>diritto</a:t>
            </a:r>
            <a:r>
              <a:rPr lang="en-US" dirty="0"/>
              <a:t> </a:t>
            </a:r>
            <a:r>
              <a:rPr lang="en-US" dirty="0" err="1"/>
              <a:t>alla</a:t>
            </a:r>
            <a:r>
              <a:rPr lang="en-US" dirty="0"/>
              <a:t> </a:t>
            </a:r>
            <a:r>
              <a:rPr lang="en-US" dirty="0" err="1"/>
              <a:t>contitolarità</a:t>
            </a:r>
            <a:r>
              <a:rPr lang="en-US" dirty="0"/>
              <a:t> </a:t>
            </a:r>
            <a:r>
              <a:rPr lang="en-US" dirty="0" err="1"/>
              <a:t>dell’innovazione</a:t>
            </a:r>
            <a:endParaRPr lang="en-US" dirty="0"/>
          </a:p>
          <a:p>
            <a:r>
              <a:rPr lang="en-US" dirty="0"/>
              <a:t>-  	Se non </a:t>
            </a:r>
            <a:r>
              <a:rPr lang="en-US" dirty="0" err="1"/>
              <a:t>si</a:t>
            </a:r>
            <a:r>
              <a:rPr lang="en-US" dirty="0"/>
              <a:t> </a:t>
            </a:r>
            <a:r>
              <a:rPr lang="en-US" dirty="0" err="1"/>
              <a:t>intende</a:t>
            </a:r>
            <a:r>
              <a:rPr lang="en-US" dirty="0"/>
              <a:t> </a:t>
            </a:r>
            <a:r>
              <a:rPr lang="en-US" dirty="0" err="1"/>
              <a:t>registrare</a:t>
            </a:r>
            <a:r>
              <a:rPr lang="en-US" dirty="0"/>
              <a:t> </a:t>
            </a:r>
            <a:r>
              <a:rPr lang="en-US" dirty="0" err="1"/>
              <a:t>l’innovazione</a:t>
            </a:r>
            <a:r>
              <a:rPr lang="en-US" dirty="0"/>
              <a:t>, la Fondazione </a:t>
            </a:r>
            <a:r>
              <a:rPr lang="en-US" dirty="0" err="1"/>
              <a:t>si</a:t>
            </a:r>
            <a:r>
              <a:rPr lang="en-US" dirty="0"/>
              <a:t> </a:t>
            </a:r>
            <a:r>
              <a:rPr lang="en-US" dirty="0" err="1"/>
              <a:t>impegna</a:t>
            </a:r>
            <a:r>
              <a:rPr lang="en-US" dirty="0"/>
              <a:t> a </a:t>
            </a:r>
            <a:r>
              <a:rPr lang="en-US" dirty="0" err="1"/>
              <a:t>renderla</a:t>
            </a:r>
            <a:r>
              <a:rPr lang="en-US" dirty="0"/>
              <a:t> </a:t>
            </a:r>
            <a:r>
              <a:rPr lang="en-US" dirty="0" err="1"/>
              <a:t>pubblica</a:t>
            </a:r>
            <a:r>
              <a:rPr lang="en-US" dirty="0"/>
              <a:t> e   </a:t>
            </a:r>
            <a:r>
              <a:rPr lang="en-US" dirty="0" err="1"/>
              <a:t>accessibile</a:t>
            </a:r>
            <a:endParaRPr lang="en-US" dirty="0"/>
          </a:p>
          <a:p>
            <a:r>
              <a:rPr lang="en-US" dirty="0"/>
              <a:t>-  	In </a:t>
            </a:r>
            <a:r>
              <a:rPr lang="en-US" dirty="0" err="1"/>
              <a:t>caso</a:t>
            </a:r>
            <a:r>
              <a:rPr lang="en-US" dirty="0"/>
              <a:t> di </a:t>
            </a:r>
            <a:r>
              <a:rPr lang="en-US" dirty="0" err="1"/>
              <a:t>brevetto</a:t>
            </a:r>
            <a:r>
              <a:rPr lang="en-US" dirty="0"/>
              <a:t>, ci </a:t>
            </a:r>
            <a:r>
              <a:rPr lang="en-US" dirty="0" err="1"/>
              <a:t>si</a:t>
            </a:r>
            <a:r>
              <a:rPr lang="en-US" dirty="0"/>
              <a:t> </a:t>
            </a:r>
            <a:r>
              <a:rPr lang="en-US" dirty="0" err="1"/>
              <a:t>impegna</a:t>
            </a:r>
            <a:r>
              <a:rPr lang="en-US" dirty="0"/>
              <a:t> a una “</a:t>
            </a:r>
            <a:r>
              <a:rPr lang="en-US" dirty="0" err="1"/>
              <a:t>gestione</a:t>
            </a:r>
            <a:r>
              <a:rPr lang="en-US" dirty="0"/>
              <a:t> </a:t>
            </a:r>
            <a:r>
              <a:rPr lang="en-US" dirty="0" err="1"/>
              <a:t>etica</a:t>
            </a:r>
            <a:r>
              <a:rPr lang="en-US" dirty="0"/>
              <a:t>”: </a:t>
            </a:r>
            <a:r>
              <a:rPr lang="en-US" dirty="0" err="1"/>
              <a:t>nel</a:t>
            </a:r>
            <a:r>
              <a:rPr lang="en-US" dirty="0"/>
              <a:t> rispetto </a:t>
            </a:r>
            <a:r>
              <a:rPr lang="en-US" dirty="0" err="1"/>
              <a:t>dei</a:t>
            </a:r>
            <a:r>
              <a:rPr lang="en-US" dirty="0"/>
              <a:t> </a:t>
            </a:r>
            <a:r>
              <a:rPr lang="en-US" dirty="0" err="1"/>
              <a:t>diritti</a:t>
            </a:r>
            <a:r>
              <a:rPr lang="en-US" dirty="0"/>
              <a:t> </a:t>
            </a:r>
            <a:r>
              <a:rPr lang="en-US" dirty="0" err="1"/>
              <a:t>umani</a:t>
            </a:r>
            <a:r>
              <a:rPr lang="en-US" dirty="0"/>
              <a:t> e con </a:t>
            </a:r>
            <a:r>
              <a:rPr lang="en-US" dirty="0" err="1"/>
              <a:t>l’impegno</a:t>
            </a:r>
            <a:r>
              <a:rPr lang="en-US" dirty="0"/>
              <a:t> a 	</a:t>
            </a:r>
            <a:r>
              <a:rPr lang="en-US" dirty="0" err="1"/>
              <a:t>reinvestire</a:t>
            </a:r>
            <a:r>
              <a:rPr lang="en-US" dirty="0"/>
              <a:t> in </a:t>
            </a:r>
            <a:r>
              <a:rPr lang="en-US" dirty="0" err="1"/>
              <a:t>ricerca</a:t>
            </a:r>
            <a:r>
              <a:rPr lang="en-US" dirty="0"/>
              <a:t> e </a:t>
            </a:r>
            <a:r>
              <a:rPr lang="en-US" dirty="0" err="1"/>
              <a:t>sviluppo</a:t>
            </a:r>
            <a:r>
              <a:rPr lang="en-US" dirty="0"/>
              <a:t> </a:t>
            </a:r>
            <a:r>
              <a:rPr lang="en-US" dirty="0" err="1"/>
              <a:t>il</a:t>
            </a:r>
            <a:r>
              <a:rPr lang="en-US" dirty="0"/>
              <a:t> 50% </a:t>
            </a:r>
            <a:r>
              <a:rPr lang="en-US" dirty="0" err="1"/>
              <a:t>dei</a:t>
            </a:r>
            <a:r>
              <a:rPr lang="en-US" dirty="0"/>
              <a:t> </a:t>
            </a:r>
            <a:r>
              <a:rPr lang="en-US" dirty="0" err="1"/>
              <a:t>proventi</a:t>
            </a:r>
            <a:endParaRPr lang="en-US" dirty="0"/>
          </a:p>
          <a:p>
            <a:r>
              <a:rPr lang="en-US" dirty="0">
                <a:hlinkClick r:id="rId2"/>
              </a:rPr>
              <a:t>https://www.fondazionecariplo.it/static/upload/pol/policy_ipr_it.pdf</a:t>
            </a:r>
            <a:br>
              <a:rPr lang="en-US" dirty="0"/>
            </a:br>
            <a:r>
              <a:rPr lang="en-US" dirty="0">
                <a:hlinkClick r:id="rId3"/>
              </a:rPr>
              <a:t>https://www.fondazionecariplo.it/static/upload/ipr/ipr_vademecum.pdf</a:t>
            </a:r>
            <a:endParaRPr lang="en-US" dirty="0"/>
          </a:p>
          <a:p>
            <a:endParaRPr lang="en-US" dirty="0"/>
          </a:p>
        </p:txBody>
      </p:sp>
    </p:spTree>
    <p:extLst>
      <p:ext uri="{BB962C8B-B14F-4D97-AF65-F5344CB8AC3E}">
        <p14:creationId xmlns:p14="http://schemas.microsoft.com/office/powerpoint/2010/main" val="3316501628"/>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800A9E22-03AB-5049-958C-311C7F23F4A0}"/>
              </a:ext>
            </a:extLst>
          </p:cNvPr>
          <p:cNvSpPr>
            <a:spLocks noGrp="1"/>
          </p:cNvSpPr>
          <p:nvPr>
            <p:ph type="body" sz="quarter" idx="16"/>
          </p:nvPr>
        </p:nvSpPr>
        <p:spPr>
          <a:xfrm>
            <a:off x="4176060" y="5375605"/>
            <a:ext cx="7901640" cy="521325"/>
          </a:xfrm>
        </p:spPr>
        <p:txBody>
          <a:bodyPr/>
          <a:lstStyle/>
          <a:p>
            <a:r>
              <a:rPr lang="it-IT" dirty="0"/>
              <a:t>Emma Lazzeri</a:t>
            </a:r>
          </a:p>
        </p:txBody>
      </p:sp>
      <p:sp>
        <p:nvSpPr>
          <p:cNvPr id="3" name="Segnaposto testo 2">
            <a:extLst>
              <a:ext uri="{FF2B5EF4-FFF2-40B4-BE49-F238E27FC236}">
                <a16:creationId xmlns:a16="http://schemas.microsoft.com/office/drawing/2014/main" id="{B5D4CA41-AD1F-2D47-9D89-8EDFF951ED4D}"/>
              </a:ext>
            </a:extLst>
          </p:cNvPr>
          <p:cNvSpPr>
            <a:spLocks noGrp="1"/>
          </p:cNvSpPr>
          <p:nvPr>
            <p:ph type="body" sz="quarter" idx="17"/>
          </p:nvPr>
        </p:nvSpPr>
        <p:spPr>
          <a:xfrm>
            <a:off x="4176060" y="6453521"/>
            <a:ext cx="7901640" cy="588623"/>
          </a:xfrm>
        </p:spPr>
        <p:txBody>
          <a:bodyPr>
            <a:normAutofit lnSpcReduction="10000"/>
          </a:bodyPr>
          <a:lstStyle/>
          <a:p>
            <a:r>
              <a:rPr lang="it-IT" dirty="0">
                <a:hlinkClick r:id="rId2"/>
              </a:rPr>
              <a:t>emma.lazzeri@isti.cnr.it</a:t>
            </a:r>
            <a:endParaRPr lang="it-IT" dirty="0"/>
          </a:p>
          <a:p>
            <a:endParaRPr lang="it-IT" dirty="0"/>
          </a:p>
          <a:p>
            <a:endParaRPr lang="it-IT" dirty="0"/>
          </a:p>
        </p:txBody>
      </p:sp>
      <p:sp>
        <p:nvSpPr>
          <p:cNvPr id="5" name="Rettangolo 4">
            <a:extLst>
              <a:ext uri="{FF2B5EF4-FFF2-40B4-BE49-F238E27FC236}">
                <a16:creationId xmlns:a16="http://schemas.microsoft.com/office/drawing/2014/main" id="{5449E3FB-7F08-5D48-BB44-8F4A3C953B36}"/>
              </a:ext>
            </a:extLst>
          </p:cNvPr>
          <p:cNvSpPr/>
          <p:nvPr/>
        </p:nvSpPr>
        <p:spPr>
          <a:xfrm>
            <a:off x="4176060" y="7728868"/>
            <a:ext cx="8128000" cy="430887"/>
          </a:xfrm>
          <a:prstGeom prst="rect">
            <a:avLst/>
          </a:prstGeom>
        </p:spPr>
        <p:txBody>
          <a:bodyPr>
            <a:spAutoFit/>
          </a:bodyPr>
          <a:lstStyle/>
          <a:p>
            <a:r>
              <a:rPr lang="it-IT" sz="1100" dirty="0" err="1"/>
              <a:t>This</a:t>
            </a:r>
            <a:r>
              <a:rPr lang="it-IT" sz="1100" dirty="0"/>
              <a:t> work </a:t>
            </a:r>
            <a:r>
              <a:rPr lang="it-IT" sz="1100" dirty="0" err="1"/>
              <a:t>was</a:t>
            </a:r>
            <a:r>
              <a:rPr lang="it-IT" sz="1100" dirty="0"/>
              <a:t> </a:t>
            </a:r>
            <a:r>
              <a:rPr lang="it-IT" sz="1100" dirty="0" err="1"/>
              <a:t>partially</a:t>
            </a:r>
            <a:r>
              <a:rPr lang="it-IT" sz="1100" dirty="0"/>
              <a:t> </a:t>
            </a:r>
            <a:r>
              <a:rPr lang="it-IT" sz="1100" dirty="0" err="1"/>
              <a:t>supported</a:t>
            </a:r>
            <a:r>
              <a:rPr lang="it-IT" sz="1100" dirty="0"/>
              <a:t> by </a:t>
            </a:r>
            <a:r>
              <a:rPr lang="it-IT" sz="1100" dirty="0" err="1"/>
              <a:t>European</a:t>
            </a:r>
            <a:r>
              <a:rPr lang="it-IT" sz="1100" dirty="0"/>
              <a:t> </a:t>
            </a:r>
            <a:r>
              <a:rPr lang="it-IT" sz="1100" dirty="0" err="1"/>
              <a:t>Union's</a:t>
            </a:r>
            <a:r>
              <a:rPr lang="it-IT" sz="1100" dirty="0"/>
              <a:t> </a:t>
            </a:r>
            <a:r>
              <a:rPr lang="it-IT" sz="1100" dirty="0" err="1"/>
              <a:t>Horizon</a:t>
            </a:r>
            <a:r>
              <a:rPr lang="it-IT" sz="1100" dirty="0"/>
              <a:t> 2020</a:t>
            </a:r>
          </a:p>
          <a:p>
            <a:r>
              <a:rPr lang="it-IT" sz="1100" dirty="0"/>
              <a:t>under </a:t>
            </a:r>
            <a:r>
              <a:rPr lang="it-IT" sz="1100" dirty="0" err="1"/>
              <a:t>projects</a:t>
            </a:r>
            <a:r>
              <a:rPr lang="it-IT" sz="1100" dirty="0"/>
              <a:t> </a:t>
            </a:r>
            <a:r>
              <a:rPr lang="it-IT" sz="1100" dirty="0" err="1"/>
              <a:t>grant</a:t>
            </a:r>
            <a:r>
              <a:rPr lang="it-IT" sz="1100" dirty="0"/>
              <a:t> Agreement </a:t>
            </a:r>
            <a:r>
              <a:rPr lang="it-IT" sz="1100" dirty="0" err="1"/>
              <a:t>numbers</a:t>
            </a:r>
            <a:r>
              <a:rPr lang="it-IT" sz="1100" dirty="0"/>
              <a:t> 831644, 857650, and 777541</a:t>
            </a:r>
          </a:p>
        </p:txBody>
      </p:sp>
      <p:sp>
        <p:nvSpPr>
          <p:cNvPr id="6" name="Segnaposto testo 1">
            <a:extLst>
              <a:ext uri="{FF2B5EF4-FFF2-40B4-BE49-F238E27FC236}">
                <a16:creationId xmlns:a16="http://schemas.microsoft.com/office/drawing/2014/main" id="{02B59C4D-03B8-FC42-AD99-6CA737AF58AE}"/>
              </a:ext>
            </a:extLst>
          </p:cNvPr>
          <p:cNvSpPr txBox="1">
            <a:spLocks/>
          </p:cNvSpPr>
          <p:nvPr/>
        </p:nvSpPr>
        <p:spPr>
          <a:xfrm>
            <a:off x="4050168" y="5965324"/>
            <a:ext cx="7901640" cy="521325"/>
          </a:xfrm>
          <a:prstGeom prst="rect">
            <a:avLst/>
          </a:prstGeom>
          <a:noFill/>
          <a:ln>
            <a:noFill/>
          </a:ln>
        </p:spPr>
        <p:txBody>
          <a:bodyPr vert="horz" wrap="square" lIns="0" tIns="0" rIns="0" bIns="0" rtlCol="0" anchor="b" anchorCtr="1">
            <a:noAutofit/>
          </a:bodyPr>
          <a:lstStyle>
            <a:lvl1pPr marL="0" marR="0" indent="0" algn="r" defTabSz="547673" rtl="0" eaLnBrk="1" latinLnBrk="0" hangingPunct="1">
              <a:lnSpc>
                <a:spcPct val="100000"/>
              </a:lnSpc>
              <a:spcBef>
                <a:spcPts val="3900"/>
              </a:spcBef>
              <a:spcAft>
                <a:spcPts val="0"/>
              </a:spcAft>
              <a:buClrTx/>
              <a:buSzPct val="75000"/>
              <a:buFontTx/>
              <a:buNone/>
              <a:tabLst/>
              <a:defRPr sz="4000" b="1" i="0" u="none" strike="noStrike" cap="none" spc="-151" baseline="0">
                <a:ln>
                  <a:noFill/>
                </a:ln>
                <a:solidFill>
                  <a:srgbClr val="2D3293"/>
                </a:solidFill>
                <a:uFillTx/>
                <a:latin typeface="Open Sans" charset="0"/>
                <a:ea typeface="Open Sans" charset="0"/>
                <a:cs typeface="Open Sans" charset="0"/>
                <a:sym typeface="Helvetica Light"/>
              </a:defRPr>
            </a:lvl1pPr>
            <a:lvl2pPr marL="444489" marR="0" indent="0" algn="l" defTabSz="547673" rtl="0" eaLnBrk="1" latinLnBrk="0" hangingPunct="1">
              <a:lnSpc>
                <a:spcPct val="100000"/>
              </a:lnSpc>
              <a:spcBef>
                <a:spcPts val="3900"/>
              </a:spcBef>
              <a:spcAft>
                <a:spcPts val="0"/>
              </a:spcAft>
              <a:buClrTx/>
              <a:buSzPct val="75000"/>
              <a:buFont typeface="Arial" charset="0"/>
              <a:buNone/>
              <a:tabLst/>
              <a:defRPr sz="1800" b="1" i="0" u="none" strike="noStrike" cap="none" spc="0" baseline="0">
                <a:ln>
                  <a:noFill/>
                </a:ln>
                <a:solidFill>
                  <a:srgbClr val="2D3293"/>
                </a:solidFill>
                <a:uFillTx/>
                <a:latin typeface="Open Sans" charset="0"/>
                <a:ea typeface="Open Sans" charset="0"/>
                <a:cs typeface="Open Sans"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r>
              <a:rPr lang="it-IT" dirty="0"/>
              <a:t>Gina Pavone</a:t>
            </a:r>
          </a:p>
        </p:txBody>
      </p:sp>
      <p:sp>
        <p:nvSpPr>
          <p:cNvPr id="7" name="Segnaposto testo 2">
            <a:extLst>
              <a:ext uri="{FF2B5EF4-FFF2-40B4-BE49-F238E27FC236}">
                <a16:creationId xmlns:a16="http://schemas.microsoft.com/office/drawing/2014/main" id="{893C4984-DAB2-3245-9A2A-49AA083E5DC1}"/>
              </a:ext>
            </a:extLst>
          </p:cNvPr>
          <p:cNvSpPr txBox="1">
            <a:spLocks/>
          </p:cNvSpPr>
          <p:nvPr/>
        </p:nvSpPr>
        <p:spPr>
          <a:xfrm>
            <a:off x="4070042" y="7003488"/>
            <a:ext cx="7901640" cy="588623"/>
          </a:xfrm>
          <a:prstGeom prst="rect">
            <a:avLst/>
          </a:prstGeom>
          <a:noFill/>
          <a:ln>
            <a:noFill/>
          </a:ln>
        </p:spPr>
        <p:txBody>
          <a:bodyPr vert="horz" wrap="square" lIns="0" tIns="108000" rIns="0" bIns="0" rtlCol="0" anchor="t" anchorCtr="1">
            <a:normAutofit lnSpcReduction="10000"/>
          </a:bodyPr>
          <a:lstStyle>
            <a:lvl1pPr marL="0" marR="0" indent="0" algn="ctr" defTabSz="547673" rtl="0" eaLnBrk="1" latinLnBrk="0" hangingPunct="1">
              <a:lnSpc>
                <a:spcPct val="100000"/>
              </a:lnSpc>
              <a:spcBef>
                <a:spcPts val="3900"/>
              </a:spcBef>
              <a:spcAft>
                <a:spcPts val="0"/>
              </a:spcAft>
              <a:buClrTx/>
              <a:buSzPct val="75000"/>
              <a:buFontTx/>
              <a:buNone/>
              <a:tabLst/>
              <a:defRPr sz="3200" b="0" i="0" u="none" strike="noStrike" cap="none" spc="-150" baseline="0">
                <a:ln>
                  <a:noFill/>
                </a:ln>
                <a:solidFill>
                  <a:schemeClr val="accent2"/>
                </a:solidFill>
                <a:uFillTx/>
                <a:latin typeface="Open Sans" charset="0"/>
                <a:ea typeface="Open Sans" charset="0"/>
                <a:cs typeface="Open Sans" charset="0"/>
                <a:sym typeface="Helvetica Light"/>
              </a:defRPr>
            </a:lvl1pPr>
            <a:lvl2pPr marL="444489" marR="0" indent="0" algn="l" defTabSz="547673" rtl="0" eaLnBrk="1" latinLnBrk="0" hangingPunct="1">
              <a:lnSpc>
                <a:spcPct val="100000"/>
              </a:lnSpc>
              <a:spcBef>
                <a:spcPts val="3900"/>
              </a:spcBef>
              <a:spcAft>
                <a:spcPts val="0"/>
              </a:spcAft>
              <a:buClrTx/>
              <a:buSzPct val="75000"/>
              <a:buFont typeface="Arial" charset="0"/>
              <a:buNone/>
              <a:tabLst/>
              <a:defRPr sz="1800" b="1" i="0" u="none" strike="noStrike" cap="none" spc="0" baseline="0">
                <a:ln>
                  <a:noFill/>
                </a:ln>
                <a:solidFill>
                  <a:srgbClr val="2D3293"/>
                </a:solidFill>
                <a:uFillTx/>
                <a:latin typeface="Open Sans" charset="0"/>
                <a:ea typeface="Open Sans" charset="0"/>
                <a:cs typeface="Open Sans"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3"/>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a:lstStyle>
          <a:p>
            <a:r>
              <a:rPr lang="it-IT" dirty="0">
                <a:hlinkClick r:id="rId4"/>
              </a:rPr>
              <a:t>gina.pavone@isti.cnr.it</a:t>
            </a:r>
            <a:endParaRPr lang="it-IT" dirty="0"/>
          </a:p>
          <a:p>
            <a:endParaRPr lang="it-IT" dirty="0"/>
          </a:p>
          <a:p>
            <a:endParaRPr lang="it-IT" dirty="0"/>
          </a:p>
        </p:txBody>
      </p:sp>
    </p:spTree>
    <p:extLst>
      <p:ext uri="{BB962C8B-B14F-4D97-AF65-F5344CB8AC3E}">
        <p14:creationId xmlns:p14="http://schemas.microsoft.com/office/powerpoint/2010/main" val="13838378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E820F14-85B0-704E-926A-9B8059A5DF9F}"/>
              </a:ext>
            </a:extLst>
          </p:cNvPr>
          <p:cNvSpPr>
            <a:spLocks noGrp="1"/>
          </p:cNvSpPr>
          <p:nvPr>
            <p:ph type="body" sz="quarter" idx="21"/>
          </p:nvPr>
        </p:nvSpPr>
        <p:spPr/>
        <p:txBody>
          <a:bodyPr/>
          <a:lstStyle/>
          <a:p>
            <a:r>
              <a:rPr lang="en-US" dirty="0" err="1"/>
              <a:t>Processi</a:t>
            </a:r>
            <a:r>
              <a:rPr lang="en-US" dirty="0"/>
              <a:t> “</a:t>
            </a:r>
            <a:r>
              <a:rPr lang="en-US" dirty="0" err="1"/>
              <a:t>alternativi</a:t>
            </a:r>
            <a:r>
              <a:rPr lang="en-US" dirty="0"/>
              <a:t>” di </a:t>
            </a:r>
            <a:r>
              <a:rPr lang="en-US" dirty="0" err="1"/>
              <a:t>revisione</a:t>
            </a:r>
            <a:endParaRPr lang="en-US" dirty="0"/>
          </a:p>
        </p:txBody>
      </p:sp>
      <p:sp>
        <p:nvSpPr>
          <p:cNvPr id="7" name="TextBox 6">
            <a:extLst>
              <a:ext uri="{FF2B5EF4-FFF2-40B4-BE49-F238E27FC236}">
                <a16:creationId xmlns:a16="http://schemas.microsoft.com/office/drawing/2014/main" id="{0D1A12C7-73D5-5349-8745-B006E9AF6DD2}"/>
              </a:ext>
            </a:extLst>
          </p:cNvPr>
          <p:cNvSpPr txBox="1"/>
          <p:nvPr/>
        </p:nvSpPr>
        <p:spPr>
          <a:xfrm>
            <a:off x="3619558" y="7873732"/>
            <a:ext cx="12041976" cy="71173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r>
              <a:rPr lang="en-US" sz="2000" dirty="0">
                <a:hlinkClick r:id="rId2"/>
              </a:rPr>
              <a:t>https://www.sciencemag.org/news/2020/02/completely-new-culture-doing-research-coronavirus-outbreak-changes-how-scientists#</a:t>
            </a:r>
            <a:endParaRPr kumimoji="0" lang="en-US" sz="20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13" name="Picture 12">
            <a:extLst>
              <a:ext uri="{FF2B5EF4-FFF2-40B4-BE49-F238E27FC236}">
                <a16:creationId xmlns:a16="http://schemas.microsoft.com/office/drawing/2014/main" id="{E5F6D47E-9F55-2E4F-9216-0C0CD00875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 y="1568450"/>
            <a:ext cx="14706600" cy="6007100"/>
          </a:xfrm>
          <a:prstGeom prst="rect">
            <a:avLst/>
          </a:prstGeom>
        </p:spPr>
      </p:pic>
    </p:spTree>
    <p:extLst>
      <p:ext uri="{BB962C8B-B14F-4D97-AF65-F5344CB8AC3E}">
        <p14:creationId xmlns:p14="http://schemas.microsoft.com/office/powerpoint/2010/main" val="2767640666"/>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Master">
  <a:themeElements>
    <a:clrScheme name="OpenAIRE">
      <a:dk1>
        <a:srgbClr val="000000"/>
      </a:dk1>
      <a:lt1>
        <a:srgbClr val="FEFFFF"/>
      </a:lt1>
      <a:dk2>
        <a:srgbClr val="424242"/>
      </a:dk2>
      <a:lt2>
        <a:srgbClr val="D5D5D5"/>
      </a:lt2>
      <a:accent1>
        <a:srgbClr val="2D3292"/>
      </a:accent1>
      <a:accent2>
        <a:srgbClr val="3889DE"/>
      </a:accent2>
      <a:accent3>
        <a:srgbClr val="69CDF3"/>
      </a:accent3>
      <a:accent4>
        <a:srgbClr val="797DD5"/>
      </a:accent4>
      <a:accent5>
        <a:srgbClr val="4248A9"/>
      </a:accent5>
      <a:accent6>
        <a:srgbClr val="D71E00"/>
      </a:accent6>
      <a:hlink>
        <a:srgbClr val="FF7C00"/>
      </a:hlink>
      <a:folHlink>
        <a:srgbClr val="000000"/>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penAIRE_OpenSans_2017_v1" id="{D9A866A4-9639-464A-BAF6-472C2B4E4D10}" vid="{6AE3E86A-DA0F-1449-AA19-57DD6D897A57}"/>
    </a:ext>
  </a:ext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OpenAIRE_OpenSans_2017_v1</Template>
  <TotalTime>20895</TotalTime>
  <Words>3058</Words>
  <Application>Microsoft Macintosh PowerPoint</Application>
  <PresentationFormat>Custom</PresentationFormat>
  <Paragraphs>408</Paragraphs>
  <Slides>82</Slides>
  <Notes>10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82</vt:i4>
      </vt:variant>
    </vt:vector>
  </HeadingPairs>
  <TitlesOfParts>
    <vt:vector size="94" baseType="lpstr">
      <vt:lpstr>Arial</vt:lpstr>
      <vt:lpstr>Calibri</vt:lpstr>
      <vt:lpstr>Helvetica</vt:lpstr>
      <vt:lpstr>Helvetica Light</vt:lpstr>
      <vt:lpstr>helvetica neue</vt:lpstr>
      <vt:lpstr>helvetica neue</vt:lpstr>
      <vt:lpstr>Open Sans</vt:lpstr>
      <vt:lpstr>Open Sans Light</vt:lpstr>
      <vt:lpstr>Open Sans Semibold</vt:lpstr>
      <vt:lpstr>Rockwell</vt:lpstr>
      <vt:lpstr>Verdana</vt:lpstr>
      <vt:lpstr>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Manola</dc:creator>
  <cp:lastModifiedBy>Microsoft Office User</cp:lastModifiedBy>
  <cp:revision>965</cp:revision>
  <cp:lastPrinted>2020-03-17T22:23:28Z</cp:lastPrinted>
  <dcterms:created xsi:type="dcterms:W3CDTF">2017-08-30T15:59:35Z</dcterms:created>
  <dcterms:modified xsi:type="dcterms:W3CDTF">2020-04-30T15:15:34Z</dcterms:modified>
</cp:coreProperties>
</file>