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1.jpg" ContentType="image/jpe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20.jpg" ContentType="image/jpeg"/>
  <Override PartName="/ppt/notesSlides/notesSlide4.xml" ContentType="application/vnd.openxmlformats-officedocument.presentationml.notesSlide+xml"/>
  <Override PartName="/ppt/media/image43.jpg" ContentType="image/jpeg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media/image61.jpg" ContentType="image/jpeg"/>
  <Override PartName="/ppt/notesSlides/notesSlide13.xml" ContentType="application/vnd.openxmlformats-officedocument.presentationml.notesSlide+xml"/>
  <Override PartName="/ppt/media/image65.jpg" ContentType="image/jpe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image82.jpg" ContentType="image/jpeg"/>
  <Override PartName="/ppt/media/image83.jpg" ContentType="image/jpeg"/>
  <Override PartName="/ppt/media/image85.jpg" ContentType="image/jpeg"/>
  <Override PartName="/ppt/media/image86.jpg" ContentType="image/jpeg"/>
  <Override PartName="/ppt/notesSlides/notesSlide20.xml" ContentType="application/vnd.openxmlformats-officedocument.presentationml.notesSlide+xml"/>
  <Override PartName="/ppt/media/image89.jpg" ContentType="image/jpeg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68"/>
  </p:notesMasterIdLst>
  <p:sldIdLst>
    <p:sldId id="1081" r:id="rId2"/>
    <p:sldId id="1091" r:id="rId3"/>
    <p:sldId id="1082" r:id="rId4"/>
    <p:sldId id="1105" r:id="rId5"/>
    <p:sldId id="1083" r:id="rId6"/>
    <p:sldId id="1084" r:id="rId7"/>
    <p:sldId id="1085" r:id="rId8"/>
    <p:sldId id="1086" r:id="rId9"/>
    <p:sldId id="1087" r:id="rId10"/>
    <p:sldId id="1088" r:id="rId11"/>
    <p:sldId id="1089" r:id="rId12"/>
    <p:sldId id="1090" r:id="rId13"/>
    <p:sldId id="1092" r:id="rId14"/>
    <p:sldId id="1093" r:id="rId15"/>
    <p:sldId id="1094" r:id="rId16"/>
    <p:sldId id="1095" r:id="rId17"/>
    <p:sldId id="1096" r:id="rId18"/>
    <p:sldId id="1097" r:id="rId19"/>
    <p:sldId id="1098" r:id="rId20"/>
    <p:sldId id="1099" r:id="rId21"/>
    <p:sldId id="1103" r:id="rId22"/>
    <p:sldId id="1100" r:id="rId23"/>
    <p:sldId id="1104" r:id="rId24"/>
    <p:sldId id="1101" r:id="rId25"/>
    <p:sldId id="1102" r:id="rId26"/>
    <p:sldId id="256" r:id="rId27"/>
    <p:sldId id="361" r:id="rId28"/>
    <p:sldId id="257" r:id="rId29"/>
    <p:sldId id="1054" r:id="rId30"/>
    <p:sldId id="1053" r:id="rId31"/>
    <p:sldId id="1055" r:id="rId32"/>
    <p:sldId id="1052" r:id="rId33"/>
    <p:sldId id="260" r:id="rId34"/>
    <p:sldId id="395" r:id="rId35"/>
    <p:sldId id="1079" r:id="rId36"/>
    <p:sldId id="372" r:id="rId37"/>
    <p:sldId id="373" r:id="rId38"/>
    <p:sldId id="735" r:id="rId39"/>
    <p:sldId id="259" r:id="rId40"/>
    <p:sldId id="258" r:id="rId41"/>
    <p:sldId id="1048" r:id="rId42"/>
    <p:sldId id="1075" r:id="rId43"/>
    <p:sldId id="262" r:id="rId44"/>
    <p:sldId id="403" r:id="rId45"/>
    <p:sldId id="374" r:id="rId46"/>
    <p:sldId id="365" r:id="rId47"/>
    <p:sldId id="364" r:id="rId48"/>
    <p:sldId id="1056" r:id="rId49"/>
    <p:sldId id="1080" r:id="rId50"/>
    <p:sldId id="261" r:id="rId51"/>
    <p:sldId id="363" r:id="rId52"/>
    <p:sldId id="1076" r:id="rId53"/>
    <p:sldId id="1042" r:id="rId54"/>
    <p:sldId id="401" r:id="rId55"/>
    <p:sldId id="1057" r:id="rId56"/>
    <p:sldId id="1058" r:id="rId57"/>
    <p:sldId id="404" r:id="rId58"/>
    <p:sldId id="1046" r:id="rId59"/>
    <p:sldId id="1043" r:id="rId60"/>
    <p:sldId id="1063" r:id="rId61"/>
    <p:sldId id="1050" r:id="rId62"/>
    <p:sldId id="1051" r:id="rId63"/>
    <p:sldId id="1059" r:id="rId64"/>
    <p:sldId id="1060" r:id="rId65"/>
    <p:sldId id="1074" r:id="rId66"/>
    <p:sldId id="1039" r:id="rId6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6AAE"/>
    <a:srgbClr val="DA3B7C"/>
    <a:srgbClr val="D967B4"/>
    <a:srgbClr val="E2E02C"/>
    <a:srgbClr val="2A4A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471" autoAdjust="0"/>
    <p:restoredTop sz="95687" autoAdjust="0"/>
  </p:normalViewPr>
  <p:slideViewPr>
    <p:cSldViewPr snapToGrid="0" snapToObjects="1">
      <p:cViewPr varScale="1">
        <p:scale>
          <a:sx n="108" d="100"/>
          <a:sy n="108" d="100"/>
        </p:scale>
        <p:origin x="117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152790-CE20-4DCC-882E-13558630C1C7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GB"/>
        </a:p>
      </dgm:t>
    </dgm:pt>
    <dgm:pt modelId="{79B76EF2-90FC-4DDE-953C-A2C45ADBE273}">
      <dgm:prSet phldrT="[Text]"/>
      <dgm:spPr/>
      <dgm:t>
        <a:bodyPr/>
        <a:lstStyle/>
        <a:p>
          <a:r>
            <a:rPr lang="en-GB" dirty="0">
              <a:solidFill>
                <a:schemeClr val="tx2"/>
              </a:solidFill>
            </a:rPr>
            <a:t>bit</a:t>
          </a:r>
        </a:p>
      </dgm:t>
    </dgm:pt>
    <dgm:pt modelId="{53FF3DD3-3A55-40F9-A34D-ECBEAF31CBFB}" type="parTrans" cxnId="{EA30F845-B9FF-454B-9E59-1C81AD07B18F}">
      <dgm:prSet/>
      <dgm:spPr/>
      <dgm:t>
        <a:bodyPr/>
        <a:lstStyle/>
        <a:p>
          <a:endParaRPr lang="en-GB"/>
        </a:p>
      </dgm:t>
    </dgm:pt>
    <dgm:pt modelId="{1C854934-5415-41E7-B904-6C650EFA717A}" type="sibTrans" cxnId="{EA30F845-B9FF-454B-9E59-1C81AD07B18F}">
      <dgm:prSet/>
      <dgm:spPr/>
      <dgm:t>
        <a:bodyPr/>
        <a:lstStyle/>
        <a:p>
          <a:endParaRPr lang="en-GB"/>
        </a:p>
      </dgm:t>
    </dgm:pt>
    <dgm:pt modelId="{6E717C69-8738-4551-89CB-A08F00BF98AE}">
      <dgm:prSet phldrT="[Text]"/>
      <dgm:spPr/>
      <dgm:t>
        <a:bodyPr/>
        <a:lstStyle/>
        <a:p>
          <a:r>
            <a:rPr lang="en-GB" dirty="0">
              <a:solidFill>
                <a:schemeClr val="tx2"/>
              </a:solidFill>
            </a:rPr>
            <a:t>by</a:t>
          </a:r>
        </a:p>
      </dgm:t>
    </dgm:pt>
    <dgm:pt modelId="{EACC674D-EE19-4276-9339-14A1ECA6E6BE}" type="parTrans" cxnId="{0D92B4BA-4750-438F-9442-C50C9CD7C6F7}">
      <dgm:prSet/>
      <dgm:spPr/>
      <dgm:t>
        <a:bodyPr/>
        <a:lstStyle/>
        <a:p>
          <a:endParaRPr lang="en-GB"/>
        </a:p>
      </dgm:t>
    </dgm:pt>
    <dgm:pt modelId="{B225787A-A6FC-4910-8CCA-D5594CBCEA2F}" type="sibTrans" cxnId="{0D92B4BA-4750-438F-9442-C50C9CD7C6F7}">
      <dgm:prSet/>
      <dgm:spPr/>
      <dgm:t>
        <a:bodyPr/>
        <a:lstStyle/>
        <a:p>
          <a:endParaRPr lang="en-GB"/>
        </a:p>
      </dgm:t>
    </dgm:pt>
    <dgm:pt modelId="{A33551CB-E584-461D-8AF6-EC1DAD446095}">
      <dgm:prSet phldrT="[Text]"/>
      <dgm:spPr/>
      <dgm:t>
        <a:bodyPr/>
        <a:lstStyle/>
        <a:p>
          <a:r>
            <a:rPr lang="en-GB" dirty="0">
              <a:solidFill>
                <a:schemeClr val="tx2"/>
              </a:solidFill>
            </a:rPr>
            <a:t>bit</a:t>
          </a:r>
        </a:p>
      </dgm:t>
    </dgm:pt>
    <dgm:pt modelId="{2299D908-8E04-4285-B23E-E8045A174AFC}" type="parTrans" cxnId="{C6F2E8E6-426A-46E8-B21D-61801B67A755}">
      <dgm:prSet/>
      <dgm:spPr/>
      <dgm:t>
        <a:bodyPr/>
        <a:lstStyle/>
        <a:p>
          <a:endParaRPr lang="en-GB"/>
        </a:p>
      </dgm:t>
    </dgm:pt>
    <dgm:pt modelId="{D0522ECC-6BC9-4E6C-9940-A98236A8F67E}" type="sibTrans" cxnId="{C6F2E8E6-426A-46E8-B21D-61801B67A755}">
      <dgm:prSet/>
      <dgm:spPr/>
      <dgm:t>
        <a:bodyPr/>
        <a:lstStyle/>
        <a:p>
          <a:endParaRPr lang="en-GB"/>
        </a:p>
      </dgm:t>
    </dgm:pt>
    <dgm:pt modelId="{3E67AC84-6B06-4E3B-B383-62510ADA2DF3}" type="pres">
      <dgm:prSet presAssocID="{F0152790-CE20-4DCC-882E-13558630C1C7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0838B1E8-7243-4239-B689-22DF2A6DE844}" type="pres">
      <dgm:prSet presAssocID="{79B76EF2-90FC-4DDE-953C-A2C45ADBE273}" presName="Accent1" presStyleCnt="0"/>
      <dgm:spPr/>
    </dgm:pt>
    <dgm:pt modelId="{E13962F3-EB1E-4443-999D-E056D7044B5D}" type="pres">
      <dgm:prSet presAssocID="{79B76EF2-90FC-4DDE-953C-A2C45ADBE273}" presName="Accent" presStyleLbl="node1" presStyleIdx="0" presStyleCnt="3"/>
      <dgm:spPr>
        <a:solidFill>
          <a:schemeClr val="bg1">
            <a:lumMod val="65000"/>
          </a:schemeClr>
        </a:solidFill>
      </dgm:spPr>
    </dgm:pt>
    <dgm:pt modelId="{4BBA5AD6-55B0-4530-8C2B-824112906F72}" type="pres">
      <dgm:prSet presAssocID="{79B76EF2-90FC-4DDE-953C-A2C45ADBE27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939E45DE-FA6B-43A5-8C3A-FA0066A6A2D2}" type="pres">
      <dgm:prSet presAssocID="{6E717C69-8738-4551-89CB-A08F00BF98AE}" presName="Accent2" presStyleCnt="0"/>
      <dgm:spPr/>
    </dgm:pt>
    <dgm:pt modelId="{62E92779-514E-4A97-806D-D365D60A92C0}" type="pres">
      <dgm:prSet presAssocID="{6E717C69-8738-4551-89CB-A08F00BF98AE}" presName="Accent" presStyleLbl="node1" presStyleIdx="1" presStyleCnt="3"/>
      <dgm:spPr>
        <a:solidFill>
          <a:schemeClr val="bg1">
            <a:lumMod val="65000"/>
          </a:schemeClr>
        </a:solidFill>
      </dgm:spPr>
    </dgm:pt>
    <dgm:pt modelId="{ECADC49C-38C2-48DC-B6A9-CD6AD5FD67CA}" type="pres">
      <dgm:prSet presAssocID="{6E717C69-8738-4551-89CB-A08F00BF98AE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82DC208F-3E10-42D4-843A-A582E87195F4}" type="pres">
      <dgm:prSet presAssocID="{A33551CB-E584-461D-8AF6-EC1DAD446095}" presName="Accent3" presStyleCnt="0"/>
      <dgm:spPr/>
    </dgm:pt>
    <dgm:pt modelId="{1FB7F760-56A0-476C-A501-188DB4EBE910}" type="pres">
      <dgm:prSet presAssocID="{A33551CB-E584-461D-8AF6-EC1DAD446095}" presName="Accent" presStyleLbl="node1" presStyleIdx="2" presStyleCnt="3"/>
      <dgm:spPr>
        <a:solidFill>
          <a:schemeClr val="bg1">
            <a:lumMod val="65000"/>
          </a:schemeClr>
        </a:solidFill>
      </dgm:spPr>
    </dgm:pt>
    <dgm:pt modelId="{4EEEA8E5-0685-4D7D-8445-5B7D2449D9B5}" type="pres">
      <dgm:prSet presAssocID="{A33551CB-E584-461D-8AF6-EC1DAD446095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475B3A35-1DDB-47C8-9579-D5E8F10A94F7}" type="presOf" srcId="{F0152790-CE20-4DCC-882E-13558630C1C7}" destId="{3E67AC84-6B06-4E3B-B383-62510ADA2DF3}" srcOrd="0" destOrd="0" presId="urn:microsoft.com/office/officeart/2009/layout/CircleArrowProcess"/>
    <dgm:cxn modelId="{EA30F845-B9FF-454B-9E59-1C81AD07B18F}" srcId="{F0152790-CE20-4DCC-882E-13558630C1C7}" destId="{79B76EF2-90FC-4DDE-953C-A2C45ADBE273}" srcOrd="0" destOrd="0" parTransId="{53FF3DD3-3A55-40F9-A34D-ECBEAF31CBFB}" sibTransId="{1C854934-5415-41E7-B904-6C650EFA717A}"/>
    <dgm:cxn modelId="{64107D9E-1DF6-49AF-A9D1-76A573FC6F82}" type="presOf" srcId="{79B76EF2-90FC-4DDE-953C-A2C45ADBE273}" destId="{4BBA5AD6-55B0-4530-8C2B-824112906F72}" srcOrd="0" destOrd="0" presId="urn:microsoft.com/office/officeart/2009/layout/CircleArrowProcess"/>
    <dgm:cxn modelId="{D9E13AAA-FE79-4F4D-BA78-3ABFAC161B0E}" type="presOf" srcId="{6E717C69-8738-4551-89CB-A08F00BF98AE}" destId="{ECADC49C-38C2-48DC-B6A9-CD6AD5FD67CA}" srcOrd="0" destOrd="0" presId="urn:microsoft.com/office/officeart/2009/layout/CircleArrowProcess"/>
    <dgm:cxn modelId="{450FD5B5-708A-4FA5-9AE7-3F641E85E848}" type="presOf" srcId="{A33551CB-E584-461D-8AF6-EC1DAD446095}" destId="{4EEEA8E5-0685-4D7D-8445-5B7D2449D9B5}" srcOrd="0" destOrd="0" presId="urn:microsoft.com/office/officeart/2009/layout/CircleArrowProcess"/>
    <dgm:cxn modelId="{0D92B4BA-4750-438F-9442-C50C9CD7C6F7}" srcId="{F0152790-CE20-4DCC-882E-13558630C1C7}" destId="{6E717C69-8738-4551-89CB-A08F00BF98AE}" srcOrd="1" destOrd="0" parTransId="{EACC674D-EE19-4276-9339-14A1ECA6E6BE}" sibTransId="{B225787A-A6FC-4910-8CCA-D5594CBCEA2F}"/>
    <dgm:cxn modelId="{C6F2E8E6-426A-46E8-B21D-61801B67A755}" srcId="{F0152790-CE20-4DCC-882E-13558630C1C7}" destId="{A33551CB-E584-461D-8AF6-EC1DAD446095}" srcOrd="2" destOrd="0" parTransId="{2299D908-8E04-4285-B23E-E8045A174AFC}" sibTransId="{D0522ECC-6BC9-4E6C-9940-A98236A8F67E}"/>
    <dgm:cxn modelId="{10C6597B-E3FE-4FE2-A20F-F9E3DFA69997}" type="presParOf" srcId="{3E67AC84-6B06-4E3B-B383-62510ADA2DF3}" destId="{0838B1E8-7243-4239-B689-22DF2A6DE844}" srcOrd="0" destOrd="0" presId="urn:microsoft.com/office/officeart/2009/layout/CircleArrowProcess"/>
    <dgm:cxn modelId="{CBE67138-E409-461F-9222-3A11FEA1D999}" type="presParOf" srcId="{0838B1E8-7243-4239-B689-22DF2A6DE844}" destId="{E13962F3-EB1E-4443-999D-E056D7044B5D}" srcOrd="0" destOrd="0" presId="urn:microsoft.com/office/officeart/2009/layout/CircleArrowProcess"/>
    <dgm:cxn modelId="{CD585F94-559B-4281-A6BF-6F33AD24DB3E}" type="presParOf" srcId="{3E67AC84-6B06-4E3B-B383-62510ADA2DF3}" destId="{4BBA5AD6-55B0-4530-8C2B-824112906F72}" srcOrd="1" destOrd="0" presId="urn:microsoft.com/office/officeart/2009/layout/CircleArrowProcess"/>
    <dgm:cxn modelId="{F69B6D7B-7B82-4AA1-BBC9-26401D72BECD}" type="presParOf" srcId="{3E67AC84-6B06-4E3B-B383-62510ADA2DF3}" destId="{939E45DE-FA6B-43A5-8C3A-FA0066A6A2D2}" srcOrd="2" destOrd="0" presId="urn:microsoft.com/office/officeart/2009/layout/CircleArrowProcess"/>
    <dgm:cxn modelId="{1F5FB5F9-669F-4C7C-B306-B6AF090703BC}" type="presParOf" srcId="{939E45DE-FA6B-43A5-8C3A-FA0066A6A2D2}" destId="{62E92779-514E-4A97-806D-D365D60A92C0}" srcOrd="0" destOrd="0" presId="urn:microsoft.com/office/officeart/2009/layout/CircleArrowProcess"/>
    <dgm:cxn modelId="{DFC5D112-9001-46D1-9AF1-85AC9F91237F}" type="presParOf" srcId="{3E67AC84-6B06-4E3B-B383-62510ADA2DF3}" destId="{ECADC49C-38C2-48DC-B6A9-CD6AD5FD67CA}" srcOrd="3" destOrd="0" presId="urn:microsoft.com/office/officeart/2009/layout/CircleArrowProcess"/>
    <dgm:cxn modelId="{71201F98-F9C5-436A-AB07-BF7FB5004DCE}" type="presParOf" srcId="{3E67AC84-6B06-4E3B-B383-62510ADA2DF3}" destId="{82DC208F-3E10-42D4-843A-A582E87195F4}" srcOrd="4" destOrd="0" presId="urn:microsoft.com/office/officeart/2009/layout/CircleArrowProcess"/>
    <dgm:cxn modelId="{818019A9-8380-4A16-91AF-B0A78F433633}" type="presParOf" srcId="{82DC208F-3E10-42D4-843A-A582E87195F4}" destId="{1FB7F760-56A0-476C-A501-188DB4EBE910}" srcOrd="0" destOrd="0" presId="urn:microsoft.com/office/officeart/2009/layout/CircleArrowProcess"/>
    <dgm:cxn modelId="{A3DA10CF-8F37-4690-954C-496A1355D000}" type="presParOf" srcId="{3E67AC84-6B06-4E3B-B383-62510ADA2DF3}" destId="{4EEEA8E5-0685-4D7D-8445-5B7D2449D9B5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ADA582-18E3-494F-A1B5-3549C556A02E}" type="doc">
      <dgm:prSet loTypeId="urn:microsoft.com/office/officeart/2005/8/layout/radial6" loCatId="cycle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en-GB"/>
        </a:p>
      </dgm:t>
    </dgm:pt>
    <dgm:pt modelId="{492066EC-9C20-4676-BC5B-7DD00175CEF1}">
      <dgm:prSet phldrT="[Text]" custT="1"/>
      <dgm:spPr/>
      <dgm:t>
        <a:bodyPr/>
        <a:lstStyle/>
        <a:p>
          <a:br>
            <a:rPr lang="en-GB" sz="500" dirty="0">
              <a:solidFill>
                <a:schemeClr val="accent1">
                  <a:lumMod val="50000"/>
                </a:schemeClr>
              </a:solidFill>
            </a:rPr>
          </a:br>
          <a:br>
            <a:rPr lang="en-GB" sz="500" dirty="0">
              <a:solidFill>
                <a:schemeClr val="accent1">
                  <a:lumMod val="50000"/>
                </a:schemeClr>
              </a:solidFill>
            </a:rPr>
          </a:br>
          <a:br>
            <a:rPr lang="en-GB" sz="500" dirty="0">
              <a:solidFill>
                <a:schemeClr val="accent1">
                  <a:lumMod val="50000"/>
                </a:schemeClr>
              </a:solidFill>
            </a:rPr>
          </a:br>
          <a:endParaRPr lang="en-GB" sz="500" b="0" dirty="0">
            <a:solidFill>
              <a:schemeClr val="accent1">
                <a:lumMod val="50000"/>
              </a:schemeClr>
            </a:solidFill>
          </a:endParaRPr>
        </a:p>
      </dgm:t>
    </dgm:pt>
    <dgm:pt modelId="{61221C04-8F06-4A8B-8046-98BBA05D7FAB}" type="parTrans" cxnId="{0DBB4926-DC8C-405F-8898-EDCA3EACAE89}">
      <dgm:prSet/>
      <dgm:spPr/>
      <dgm:t>
        <a:bodyPr/>
        <a:lstStyle/>
        <a:p>
          <a:endParaRPr lang="en-GB" sz="500"/>
        </a:p>
      </dgm:t>
    </dgm:pt>
    <dgm:pt modelId="{CD141F5C-86C9-4079-A934-2C4ABAD20D3A}" type="sibTrans" cxnId="{0DBB4926-DC8C-405F-8898-EDCA3EACAE89}">
      <dgm:prSet/>
      <dgm:spPr/>
      <dgm:t>
        <a:bodyPr/>
        <a:lstStyle/>
        <a:p>
          <a:endParaRPr lang="en-GB" sz="500"/>
        </a:p>
      </dgm:t>
    </dgm:pt>
    <dgm:pt modelId="{B5F2B88D-D15E-42A4-B641-470AF1E6FCE0}">
      <dgm:prSet phldrT="[Text]" custT="1"/>
      <dgm:spPr/>
      <dgm:t>
        <a:bodyPr/>
        <a:lstStyle/>
        <a:p>
          <a:r>
            <a:rPr lang="en-GB" sz="500" dirty="0">
              <a:solidFill>
                <a:schemeClr val="accent1">
                  <a:lumMod val="50000"/>
                </a:schemeClr>
              </a:solidFill>
            </a:rPr>
            <a:t>TGB</a:t>
          </a:r>
        </a:p>
      </dgm:t>
    </dgm:pt>
    <dgm:pt modelId="{E987759D-A7D7-48AF-B276-CE178FF5E68C}" type="parTrans" cxnId="{72460EE4-600D-4E4A-A62C-A45B5A97D280}">
      <dgm:prSet/>
      <dgm:spPr/>
      <dgm:t>
        <a:bodyPr/>
        <a:lstStyle/>
        <a:p>
          <a:endParaRPr lang="en-GB" sz="500"/>
        </a:p>
      </dgm:t>
    </dgm:pt>
    <dgm:pt modelId="{E0D6F422-BDF8-4A6C-B966-150D93ABEFB4}" type="sibTrans" cxnId="{72460EE4-600D-4E4A-A62C-A45B5A97D280}">
      <dgm:prSet/>
      <dgm:spPr/>
      <dgm:t>
        <a:bodyPr/>
        <a:lstStyle/>
        <a:p>
          <a:endParaRPr lang="en-GB" sz="500"/>
        </a:p>
      </dgm:t>
    </dgm:pt>
    <dgm:pt modelId="{C79B8A9C-A422-4CBC-A760-C00C5B7199A1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UKRI</a:t>
          </a:r>
        </a:p>
      </dgm:t>
    </dgm:pt>
    <dgm:pt modelId="{D42AF9B4-1F5B-4E46-8F9B-E305CC22B877}" type="parTrans" cxnId="{9E9C7587-8CD2-4F03-85F1-C6059F9944E7}">
      <dgm:prSet/>
      <dgm:spPr/>
      <dgm:t>
        <a:bodyPr/>
        <a:lstStyle/>
        <a:p>
          <a:endParaRPr lang="en-GB" sz="500"/>
        </a:p>
      </dgm:t>
    </dgm:pt>
    <dgm:pt modelId="{DF70FCA1-AAAF-4715-ADD9-5C4598730306}" type="sibTrans" cxnId="{9E9C7587-8CD2-4F03-85F1-C6059F9944E7}">
      <dgm:prSet/>
      <dgm:spPr/>
      <dgm:t>
        <a:bodyPr/>
        <a:lstStyle/>
        <a:p>
          <a:endParaRPr lang="en-GB" sz="500"/>
        </a:p>
      </dgm:t>
    </dgm:pt>
    <dgm:pt modelId="{78B0963E-DD9C-4D71-97D4-FAD711D7520C}">
      <dgm:prSet phldrT="[Text]" custT="1"/>
      <dgm:spPr/>
      <dgm:t>
        <a:bodyPr/>
        <a:lstStyle/>
        <a:p>
          <a:r>
            <a:rPr lang="en-GB" sz="500" dirty="0">
              <a:solidFill>
                <a:schemeClr val="accent1">
                  <a:lumMod val="50000"/>
                </a:schemeClr>
              </a:solidFill>
            </a:rPr>
            <a:t>ARC</a:t>
          </a:r>
        </a:p>
      </dgm:t>
    </dgm:pt>
    <dgm:pt modelId="{70D4A3FD-EDB0-4B5D-9880-6637147B42DF}" type="parTrans" cxnId="{27A5044B-1ECD-46D9-91FD-243303AF5047}">
      <dgm:prSet/>
      <dgm:spPr/>
      <dgm:t>
        <a:bodyPr/>
        <a:lstStyle/>
        <a:p>
          <a:endParaRPr lang="en-GB" sz="500"/>
        </a:p>
      </dgm:t>
    </dgm:pt>
    <dgm:pt modelId="{09D5BCAE-EAC3-4DAC-8CE0-1FC418616501}" type="sibTrans" cxnId="{27A5044B-1ECD-46D9-91FD-243303AF5047}">
      <dgm:prSet/>
      <dgm:spPr/>
      <dgm:t>
        <a:bodyPr/>
        <a:lstStyle/>
        <a:p>
          <a:endParaRPr lang="en-GB" sz="500"/>
        </a:p>
      </dgm:t>
    </dgm:pt>
    <dgm:pt modelId="{ABC2E07C-96AB-4BB1-B2DA-9DC859B6A422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CERN</a:t>
          </a:r>
        </a:p>
      </dgm:t>
    </dgm:pt>
    <dgm:pt modelId="{109CA291-2323-4322-9BE3-3A3E283DED09}" type="parTrans" cxnId="{CA903371-8E6A-4356-A278-791F2F7E2D67}">
      <dgm:prSet/>
      <dgm:spPr/>
      <dgm:t>
        <a:bodyPr/>
        <a:lstStyle/>
        <a:p>
          <a:endParaRPr lang="en-GB" sz="500"/>
        </a:p>
      </dgm:t>
    </dgm:pt>
    <dgm:pt modelId="{E1CBE2F8-0C09-4957-9F4C-AD428B316A13}" type="sibTrans" cxnId="{CA903371-8E6A-4356-A278-791F2F7E2D67}">
      <dgm:prSet/>
      <dgm:spPr/>
      <dgm:t>
        <a:bodyPr/>
        <a:lstStyle/>
        <a:p>
          <a:endParaRPr lang="en-GB" sz="500"/>
        </a:p>
      </dgm:t>
    </dgm:pt>
    <dgm:pt modelId="{E1E05362-D861-4C91-A885-488E839979B7}">
      <dgm:prSet phldrT="[Text]" custT="1"/>
      <dgm:spPr/>
      <dgm:t>
        <a:bodyPr/>
        <a:lstStyle/>
        <a:p>
          <a:r>
            <a:rPr lang="en-GB" sz="500" dirty="0">
              <a:solidFill>
                <a:schemeClr val="accent1">
                  <a:lumMod val="50000"/>
                </a:schemeClr>
              </a:solidFill>
            </a:rPr>
            <a:t>CNR-ISTI</a:t>
          </a:r>
        </a:p>
      </dgm:t>
    </dgm:pt>
    <dgm:pt modelId="{E6BC485F-B5AC-4EBF-97CC-17293D47E3B5}" type="parTrans" cxnId="{62AFE5F3-BD5C-4486-B62F-A3EFAA3491C6}">
      <dgm:prSet/>
      <dgm:spPr/>
      <dgm:t>
        <a:bodyPr/>
        <a:lstStyle/>
        <a:p>
          <a:endParaRPr lang="en-GB" sz="500"/>
        </a:p>
      </dgm:t>
    </dgm:pt>
    <dgm:pt modelId="{B3CBED25-8D5C-4202-ACFF-4F8E93CB39F3}" type="sibTrans" cxnId="{62AFE5F3-BD5C-4486-B62F-A3EFAA3491C6}">
      <dgm:prSet/>
      <dgm:spPr/>
      <dgm:t>
        <a:bodyPr/>
        <a:lstStyle/>
        <a:p>
          <a:endParaRPr lang="en-GB" sz="500"/>
        </a:p>
      </dgm:t>
    </dgm:pt>
    <dgm:pt modelId="{7C294285-42C0-478A-AC57-03F278256798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GEANT</a:t>
          </a:r>
        </a:p>
      </dgm:t>
    </dgm:pt>
    <dgm:pt modelId="{EAF2A479-04FD-4B32-A99B-14956A0D977B}" type="parTrans" cxnId="{EB14291A-5FFF-45B7-872C-90A43F771304}">
      <dgm:prSet/>
      <dgm:spPr/>
      <dgm:t>
        <a:bodyPr/>
        <a:lstStyle/>
        <a:p>
          <a:endParaRPr lang="en-GB" sz="500"/>
        </a:p>
      </dgm:t>
    </dgm:pt>
    <dgm:pt modelId="{44EAE18B-2EB0-474E-9A56-485DED16DBD9}" type="sibTrans" cxnId="{EB14291A-5FFF-45B7-872C-90A43F771304}">
      <dgm:prSet/>
      <dgm:spPr/>
      <dgm:t>
        <a:bodyPr/>
        <a:lstStyle/>
        <a:p>
          <a:endParaRPr lang="en-GB" sz="500"/>
        </a:p>
      </dgm:t>
    </dgm:pt>
    <dgm:pt modelId="{CCB584CB-4979-4400-BFCD-9A62FE3F4D63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GO FAIR</a:t>
          </a:r>
        </a:p>
      </dgm:t>
    </dgm:pt>
    <dgm:pt modelId="{B5CDD739-3FC2-4147-B6D7-BE47EE01D1BB}" type="parTrans" cxnId="{338F7FDE-4BFE-4A61-B741-98264C129018}">
      <dgm:prSet/>
      <dgm:spPr/>
      <dgm:t>
        <a:bodyPr/>
        <a:lstStyle/>
        <a:p>
          <a:endParaRPr lang="en-GB" sz="500"/>
        </a:p>
      </dgm:t>
    </dgm:pt>
    <dgm:pt modelId="{A6F7371F-A6B6-4D41-97B1-2253CB209CAF}" type="sibTrans" cxnId="{338F7FDE-4BFE-4A61-B741-98264C129018}">
      <dgm:prSet/>
      <dgm:spPr/>
      <dgm:t>
        <a:bodyPr/>
        <a:lstStyle/>
        <a:p>
          <a:endParaRPr lang="en-GB" sz="500"/>
        </a:p>
      </dgm:t>
    </dgm:pt>
    <dgm:pt modelId="{2C3A4996-7C94-432A-A125-05472BE196CC}">
      <dgm:prSet phldrT="[Text]" custT="1"/>
      <dgm:spPr/>
      <dgm:t>
        <a:bodyPr/>
        <a:lstStyle/>
        <a:p>
          <a:r>
            <a:rPr lang="en-GB" sz="500" dirty="0">
              <a:solidFill>
                <a:schemeClr val="accent1">
                  <a:lumMod val="50000"/>
                </a:schemeClr>
              </a:solidFill>
            </a:rPr>
            <a:t>KIT</a:t>
          </a:r>
        </a:p>
      </dgm:t>
    </dgm:pt>
    <dgm:pt modelId="{A9063088-82AD-4708-9BDE-AC47CEAB48D4}" type="parTrans" cxnId="{91729BC9-E5F1-48CF-A53A-49BBE6F816C6}">
      <dgm:prSet/>
      <dgm:spPr/>
      <dgm:t>
        <a:bodyPr/>
        <a:lstStyle/>
        <a:p>
          <a:endParaRPr lang="en-GB" sz="500"/>
        </a:p>
      </dgm:t>
    </dgm:pt>
    <dgm:pt modelId="{BE399270-DCBD-417E-8EF5-A325BAD165B6}" type="sibTrans" cxnId="{91729BC9-E5F1-48CF-A53A-49BBE6F816C6}">
      <dgm:prSet/>
      <dgm:spPr/>
      <dgm:t>
        <a:bodyPr/>
        <a:lstStyle/>
        <a:p>
          <a:endParaRPr lang="en-GB" sz="500"/>
        </a:p>
      </dgm:t>
    </dgm:pt>
    <dgm:pt modelId="{FBD067B1-694B-405D-93A6-BB60C885500D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TUWIEN</a:t>
          </a:r>
        </a:p>
      </dgm:t>
    </dgm:pt>
    <dgm:pt modelId="{278EC3DF-7599-4B51-9895-395B814D16B8}" type="parTrans" cxnId="{6FDBE3B4-07D0-4C32-9DE9-7E5AA4E9B675}">
      <dgm:prSet/>
      <dgm:spPr/>
      <dgm:t>
        <a:bodyPr/>
        <a:lstStyle/>
        <a:p>
          <a:endParaRPr lang="en-GB" sz="500"/>
        </a:p>
      </dgm:t>
    </dgm:pt>
    <dgm:pt modelId="{620FF8EA-9FD7-47EE-8445-AB2C53074676}" type="sibTrans" cxnId="{6FDBE3B4-07D0-4C32-9DE9-7E5AA4E9B675}">
      <dgm:prSet/>
      <dgm:spPr/>
      <dgm:t>
        <a:bodyPr/>
        <a:lstStyle/>
        <a:p>
          <a:endParaRPr lang="en-GB" sz="500"/>
        </a:p>
      </dgm:t>
    </dgm:pt>
    <dgm:pt modelId="{CCA83431-60C5-4FE2-9F5B-FFE0BA93F699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Trust-IT</a:t>
          </a:r>
        </a:p>
      </dgm:t>
    </dgm:pt>
    <dgm:pt modelId="{5AC260CD-9F34-477F-B84B-BB9BDD0FC17D}" type="parTrans" cxnId="{CCB4F3C5-8228-4306-ABE0-6641FD7CBA5D}">
      <dgm:prSet/>
      <dgm:spPr/>
      <dgm:t>
        <a:bodyPr/>
        <a:lstStyle/>
        <a:p>
          <a:endParaRPr lang="en-GB" sz="500"/>
        </a:p>
      </dgm:t>
    </dgm:pt>
    <dgm:pt modelId="{5F53DA32-999A-43BD-B597-F0BD7D1776C5}" type="sibTrans" cxnId="{CCB4F3C5-8228-4306-ABE0-6641FD7CBA5D}">
      <dgm:prSet/>
      <dgm:spPr/>
      <dgm:t>
        <a:bodyPr/>
        <a:lstStyle/>
        <a:p>
          <a:endParaRPr lang="en-GB" sz="500"/>
        </a:p>
      </dgm:t>
    </dgm:pt>
    <dgm:pt modelId="{4198321E-4BA5-4670-8B04-DE923F121680}">
      <dgm:prSet phldrT="[Text]" custT="1"/>
      <dgm:spPr/>
      <dgm:t>
        <a:bodyPr/>
        <a:lstStyle/>
        <a:p>
          <a:r>
            <a:rPr lang="en-GB" sz="500">
              <a:solidFill>
                <a:schemeClr val="accent1">
                  <a:lumMod val="50000"/>
                </a:schemeClr>
              </a:solidFill>
            </a:rPr>
            <a:t>CSC</a:t>
          </a:r>
        </a:p>
      </dgm:t>
    </dgm:pt>
    <dgm:pt modelId="{22232D6D-6964-495E-B63E-DA3B5436BA99}" type="parTrans" cxnId="{25056E38-5098-4238-9693-4892346D9140}">
      <dgm:prSet/>
      <dgm:spPr/>
      <dgm:t>
        <a:bodyPr/>
        <a:lstStyle/>
        <a:p>
          <a:endParaRPr lang="en-GB" sz="500"/>
        </a:p>
      </dgm:t>
    </dgm:pt>
    <dgm:pt modelId="{61369621-4BDE-4876-8EA7-D4ED4B47303E}" type="sibTrans" cxnId="{25056E38-5098-4238-9693-4892346D9140}">
      <dgm:prSet/>
      <dgm:spPr/>
      <dgm:t>
        <a:bodyPr/>
        <a:lstStyle/>
        <a:p>
          <a:endParaRPr lang="en-GB" sz="500"/>
        </a:p>
      </dgm:t>
    </dgm:pt>
    <dgm:pt modelId="{10C11A37-39E3-4051-992B-0844167531A1}" type="pres">
      <dgm:prSet presAssocID="{4BADA582-18E3-494F-A1B5-3549C556A02E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70DA5D7B-0D6A-437E-B8A5-326CAE657081}" type="pres">
      <dgm:prSet presAssocID="{492066EC-9C20-4676-BC5B-7DD00175CEF1}" presName="centerShape" presStyleLbl="node0" presStyleIdx="0" presStyleCnt="1" custScaleX="159627" custScaleY="159626"/>
      <dgm:spPr/>
    </dgm:pt>
    <dgm:pt modelId="{B7908008-8627-4672-A227-63FB93EDD07F}" type="pres">
      <dgm:prSet presAssocID="{B5F2B88D-D15E-42A4-B641-470AF1E6FCE0}" presName="node" presStyleLbl="node1" presStyleIdx="0" presStyleCnt="11" custScaleX="129537" custScaleY="129537">
        <dgm:presLayoutVars>
          <dgm:bulletEnabled val="1"/>
        </dgm:presLayoutVars>
      </dgm:prSet>
      <dgm:spPr/>
    </dgm:pt>
    <dgm:pt modelId="{2532C4A6-EEC7-4024-9D41-3DAA52BDC3F7}" type="pres">
      <dgm:prSet presAssocID="{B5F2B88D-D15E-42A4-B641-470AF1E6FCE0}" presName="dummy" presStyleCnt="0"/>
      <dgm:spPr/>
    </dgm:pt>
    <dgm:pt modelId="{117D5E82-7339-44A6-BA8C-1F27FA86AEEA}" type="pres">
      <dgm:prSet presAssocID="{E0D6F422-BDF8-4A6C-B966-150D93ABEFB4}" presName="sibTrans" presStyleLbl="sibTrans2D1" presStyleIdx="0" presStyleCnt="11"/>
      <dgm:spPr/>
    </dgm:pt>
    <dgm:pt modelId="{1C0394BC-4745-4ADF-B581-CFF442B292E6}" type="pres">
      <dgm:prSet presAssocID="{78B0963E-DD9C-4D71-97D4-FAD711D7520C}" presName="node" presStyleLbl="node1" presStyleIdx="1" presStyleCnt="11" custScaleX="129537" custScaleY="129537">
        <dgm:presLayoutVars>
          <dgm:bulletEnabled val="1"/>
        </dgm:presLayoutVars>
      </dgm:prSet>
      <dgm:spPr/>
    </dgm:pt>
    <dgm:pt modelId="{607C9681-E5CA-48F6-8316-E7260F5992BB}" type="pres">
      <dgm:prSet presAssocID="{78B0963E-DD9C-4D71-97D4-FAD711D7520C}" presName="dummy" presStyleCnt="0"/>
      <dgm:spPr/>
    </dgm:pt>
    <dgm:pt modelId="{7AA91BD5-FE61-4A22-929C-A4F3C87012F5}" type="pres">
      <dgm:prSet presAssocID="{09D5BCAE-EAC3-4DAC-8CE0-1FC418616501}" presName="sibTrans" presStyleLbl="sibTrans2D1" presStyleIdx="1" presStyleCnt="11"/>
      <dgm:spPr/>
    </dgm:pt>
    <dgm:pt modelId="{4FB19775-B2DF-4554-AFF2-D807108DC8C9}" type="pres">
      <dgm:prSet presAssocID="{ABC2E07C-96AB-4BB1-B2DA-9DC859B6A422}" presName="node" presStyleLbl="node1" presStyleIdx="2" presStyleCnt="11" custScaleX="129537" custScaleY="129537">
        <dgm:presLayoutVars>
          <dgm:bulletEnabled val="1"/>
        </dgm:presLayoutVars>
      </dgm:prSet>
      <dgm:spPr/>
    </dgm:pt>
    <dgm:pt modelId="{5E6D0B2A-D173-4CF5-B89A-7C69FC07C85B}" type="pres">
      <dgm:prSet presAssocID="{ABC2E07C-96AB-4BB1-B2DA-9DC859B6A422}" presName="dummy" presStyleCnt="0"/>
      <dgm:spPr/>
    </dgm:pt>
    <dgm:pt modelId="{B8889733-C9BF-4364-9CB0-4CB42B289F8C}" type="pres">
      <dgm:prSet presAssocID="{E1CBE2F8-0C09-4957-9F4C-AD428B316A13}" presName="sibTrans" presStyleLbl="sibTrans2D1" presStyleIdx="2" presStyleCnt="11"/>
      <dgm:spPr/>
    </dgm:pt>
    <dgm:pt modelId="{9C7140CB-0532-4C48-99C5-F6A9E14AE7B2}" type="pres">
      <dgm:prSet presAssocID="{E1E05362-D861-4C91-A885-488E839979B7}" presName="node" presStyleLbl="node1" presStyleIdx="3" presStyleCnt="11" custScaleX="129537" custScaleY="129537">
        <dgm:presLayoutVars>
          <dgm:bulletEnabled val="1"/>
        </dgm:presLayoutVars>
      </dgm:prSet>
      <dgm:spPr/>
    </dgm:pt>
    <dgm:pt modelId="{4768CC97-696F-491F-A884-9223ACC8D0A0}" type="pres">
      <dgm:prSet presAssocID="{E1E05362-D861-4C91-A885-488E839979B7}" presName="dummy" presStyleCnt="0"/>
      <dgm:spPr/>
    </dgm:pt>
    <dgm:pt modelId="{3D7CA8EF-CA7F-4420-BC66-7461EC36C014}" type="pres">
      <dgm:prSet presAssocID="{B3CBED25-8D5C-4202-ACFF-4F8E93CB39F3}" presName="sibTrans" presStyleLbl="sibTrans2D1" presStyleIdx="3" presStyleCnt="11"/>
      <dgm:spPr/>
    </dgm:pt>
    <dgm:pt modelId="{ED8AA296-10A7-46E4-BF01-6F3A8F0FFB23}" type="pres">
      <dgm:prSet presAssocID="{7C294285-42C0-478A-AC57-03F278256798}" presName="node" presStyleLbl="node1" presStyleIdx="4" presStyleCnt="11" custScaleX="129537" custScaleY="129537">
        <dgm:presLayoutVars>
          <dgm:bulletEnabled val="1"/>
        </dgm:presLayoutVars>
      </dgm:prSet>
      <dgm:spPr/>
    </dgm:pt>
    <dgm:pt modelId="{D5506409-B2F5-4FCA-A8D7-D58D8FFBDC13}" type="pres">
      <dgm:prSet presAssocID="{7C294285-42C0-478A-AC57-03F278256798}" presName="dummy" presStyleCnt="0"/>
      <dgm:spPr/>
    </dgm:pt>
    <dgm:pt modelId="{20D58573-9305-4740-BAC0-2ECB22CAE3FE}" type="pres">
      <dgm:prSet presAssocID="{44EAE18B-2EB0-474E-9A56-485DED16DBD9}" presName="sibTrans" presStyleLbl="sibTrans2D1" presStyleIdx="4" presStyleCnt="11"/>
      <dgm:spPr/>
    </dgm:pt>
    <dgm:pt modelId="{2896CB26-0B6C-46B5-8689-BEC1D627F562}" type="pres">
      <dgm:prSet presAssocID="{4198321E-4BA5-4670-8B04-DE923F121680}" presName="node" presStyleLbl="node1" presStyleIdx="5" presStyleCnt="11" custScaleX="129537" custScaleY="129537">
        <dgm:presLayoutVars>
          <dgm:bulletEnabled val="1"/>
        </dgm:presLayoutVars>
      </dgm:prSet>
      <dgm:spPr/>
    </dgm:pt>
    <dgm:pt modelId="{305148B5-E402-4C2C-B0BD-FAD94E28C82F}" type="pres">
      <dgm:prSet presAssocID="{4198321E-4BA5-4670-8B04-DE923F121680}" presName="dummy" presStyleCnt="0"/>
      <dgm:spPr/>
    </dgm:pt>
    <dgm:pt modelId="{8CAEDFA4-8FAE-4FF4-AA59-6FAE13D44536}" type="pres">
      <dgm:prSet presAssocID="{61369621-4BDE-4876-8EA7-D4ED4B47303E}" presName="sibTrans" presStyleLbl="sibTrans2D1" presStyleIdx="5" presStyleCnt="11"/>
      <dgm:spPr/>
    </dgm:pt>
    <dgm:pt modelId="{A4B7D126-C8AA-423D-AD75-E9EDF1B1F164}" type="pres">
      <dgm:prSet presAssocID="{CCB584CB-4979-4400-BFCD-9A62FE3F4D63}" presName="node" presStyleLbl="node1" presStyleIdx="6" presStyleCnt="11" custScaleX="129537" custScaleY="129537">
        <dgm:presLayoutVars>
          <dgm:bulletEnabled val="1"/>
        </dgm:presLayoutVars>
      </dgm:prSet>
      <dgm:spPr/>
    </dgm:pt>
    <dgm:pt modelId="{FAFF90DC-35ED-438F-A412-AB2ABAA3DAE2}" type="pres">
      <dgm:prSet presAssocID="{CCB584CB-4979-4400-BFCD-9A62FE3F4D63}" presName="dummy" presStyleCnt="0"/>
      <dgm:spPr/>
    </dgm:pt>
    <dgm:pt modelId="{AA3B5D98-5DAB-4710-929F-3229F8DA8C60}" type="pres">
      <dgm:prSet presAssocID="{A6F7371F-A6B6-4D41-97B1-2253CB209CAF}" presName="sibTrans" presStyleLbl="sibTrans2D1" presStyleIdx="6" presStyleCnt="11"/>
      <dgm:spPr/>
    </dgm:pt>
    <dgm:pt modelId="{5C38CF35-0BF4-49C7-B9E5-CFEF0042EEA7}" type="pres">
      <dgm:prSet presAssocID="{CCA83431-60C5-4FE2-9F5B-FFE0BA93F699}" presName="node" presStyleLbl="node1" presStyleIdx="7" presStyleCnt="11" custScaleX="129537" custScaleY="129537">
        <dgm:presLayoutVars>
          <dgm:bulletEnabled val="1"/>
        </dgm:presLayoutVars>
      </dgm:prSet>
      <dgm:spPr/>
    </dgm:pt>
    <dgm:pt modelId="{D3D49479-F0AE-4209-8737-FF8EA0CF6926}" type="pres">
      <dgm:prSet presAssocID="{CCA83431-60C5-4FE2-9F5B-FFE0BA93F699}" presName="dummy" presStyleCnt="0"/>
      <dgm:spPr/>
    </dgm:pt>
    <dgm:pt modelId="{72A6D5FE-612E-4DFD-94FF-4CF6725DEEB7}" type="pres">
      <dgm:prSet presAssocID="{5F53DA32-999A-43BD-B597-F0BD7D1776C5}" presName="sibTrans" presStyleLbl="sibTrans2D1" presStyleIdx="7" presStyleCnt="11"/>
      <dgm:spPr/>
    </dgm:pt>
    <dgm:pt modelId="{CA13A592-39E2-4F3F-B7AF-ECD00E151CDE}" type="pres">
      <dgm:prSet presAssocID="{2C3A4996-7C94-432A-A125-05472BE196CC}" presName="node" presStyleLbl="node1" presStyleIdx="8" presStyleCnt="11" custScaleX="129537" custScaleY="129537">
        <dgm:presLayoutVars>
          <dgm:bulletEnabled val="1"/>
        </dgm:presLayoutVars>
      </dgm:prSet>
      <dgm:spPr/>
    </dgm:pt>
    <dgm:pt modelId="{EA7C73F6-C0E3-4E4B-9C88-CA515D8ACEDF}" type="pres">
      <dgm:prSet presAssocID="{2C3A4996-7C94-432A-A125-05472BE196CC}" presName="dummy" presStyleCnt="0"/>
      <dgm:spPr/>
    </dgm:pt>
    <dgm:pt modelId="{8EAAD91E-6F86-4488-8225-34A1DB852814}" type="pres">
      <dgm:prSet presAssocID="{BE399270-DCBD-417E-8EF5-A325BAD165B6}" presName="sibTrans" presStyleLbl="sibTrans2D1" presStyleIdx="8" presStyleCnt="11"/>
      <dgm:spPr/>
    </dgm:pt>
    <dgm:pt modelId="{452205A4-9B11-4C17-9CC4-4CE252C9F085}" type="pres">
      <dgm:prSet presAssocID="{FBD067B1-694B-405D-93A6-BB60C885500D}" presName="node" presStyleLbl="node1" presStyleIdx="9" presStyleCnt="11" custScaleX="129537" custScaleY="129537">
        <dgm:presLayoutVars>
          <dgm:bulletEnabled val="1"/>
        </dgm:presLayoutVars>
      </dgm:prSet>
      <dgm:spPr/>
    </dgm:pt>
    <dgm:pt modelId="{E40EE787-C7D0-46E4-88D7-B61DF052D263}" type="pres">
      <dgm:prSet presAssocID="{FBD067B1-694B-405D-93A6-BB60C885500D}" presName="dummy" presStyleCnt="0"/>
      <dgm:spPr/>
    </dgm:pt>
    <dgm:pt modelId="{851B514C-D764-4DA9-85A1-5D81800B75AC}" type="pres">
      <dgm:prSet presAssocID="{620FF8EA-9FD7-47EE-8445-AB2C53074676}" presName="sibTrans" presStyleLbl="sibTrans2D1" presStyleIdx="9" presStyleCnt="11"/>
      <dgm:spPr/>
    </dgm:pt>
    <dgm:pt modelId="{96A09564-9249-4BA5-B334-1F284E8C2B64}" type="pres">
      <dgm:prSet presAssocID="{C79B8A9C-A422-4CBC-A760-C00C5B7199A1}" presName="node" presStyleLbl="node1" presStyleIdx="10" presStyleCnt="11" custScaleX="129537" custScaleY="129537">
        <dgm:presLayoutVars>
          <dgm:bulletEnabled val="1"/>
        </dgm:presLayoutVars>
      </dgm:prSet>
      <dgm:spPr/>
    </dgm:pt>
    <dgm:pt modelId="{1957EF5E-95D1-4664-A32F-2EAE96E00A7A}" type="pres">
      <dgm:prSet presAssocID="{C79B8A9C-A422-4CBC-A760-C00C5B7199A1}" presName="dummy" presStyleCnt="0"/>
      <dgm:spPr/>
    </dgm:pt>
    <dgm:pt modelId="{801BE16C-2A03-4AA1-9677-8BF08CD62308}" type="pres">
      <dgm:prSet presAssocID="{DF70FCA1-AAAF-4715-ADD9-5C4598730306}" presName="sibTrans" presStyleLbl="sibTrans2D1" presStyleIdx="10" presStyleCnt="11"/>
      <dgm:spPr/>
    </dgm:pt>
  </dgm:ptLst>
  <dgm:cxnLst>
    <dgm:cxn modelId="{BD0C3D18-4D7C-4409-BF46-A21759AC4D12}" type="presOf" srcId="{FBD067B1-694B-405D-93A6-BB60C885500D}" destId="{452205A4-9B11-4C17-9CC4-4CE252C9F085}" srcOrd="0" destOrd="0" presId="urn:microsoft.com/office/officeart/2005/8/layout/radial6"/>
    <dgm:cxn modelId="{EB14291A-5FFF-45B7-872C-90A43F771304}" srcId="{492066EC-9C20-4676-BC5B-7DD00175CEF1}" destId="{7C294285-42C0-478A-AC57-03F278256798}" srcOrd="4" destOrd="0" parTransId="{EAF2A479-04FD-4B32-A99B-14956A0D977B}" sibTransId="{44EAE18B-2EB0-474E-9A56-485DED16DBD9}"/>
    <dgm:cxn modelId="{0DBB4926-DC8C-405F-8898-EDCA3EACAE89}" srcId="{4BADA582-18E3-494F-A1B5-3549C556A02E}" destId="{492066EC-9C20-4676-BC5B-7DD00175CEF1}" srcOrd="0" destOrd="0" parTransId="{61221C04-8F06-4A8B-8046-98BBA05D7FAB}" sibTransId="{CD141F5C-86C9-4079-A934-2C4ABAD20D3A}"/>
    <dgm:cxn modelId="{2D319926-B67A-4201-ABCA-02F8AE72E9EF}" type="presOf" srcId="{2C3A4996-7C94-432A-A125-05472BE196CC}" destId="{CA13A592-39E2-4F3F-B7AF-ECD00E151CDE}" srcOrd="0" destOrd="0" presId="urn:microsoft.com/office/officeart/2005/8/layout/radial6"/>
    <dgm:cxn modelId="{A558302A-3BD6-4513-933D-4D9A57F076FB}" type="presOf" srcId="{4BADA582-18E3-494F-A1B5-3549C556A02E}" destId="{10C11A37-39E3-4051-992B-0844167531A1}" srcOrd="0" destOrd="0" presId="urn:microsoft.com/office/officeart/2005/8/layout/radial6"/>
    <dgm:cxn modelId="{2FF31138-935F-4DCF-8D64-EE65F0F291DF}" type="presOf" srcId="{E1E05362-D861-4C91-A885-488E839979B7}" destId="{9C7140CB-0532-4C48-99C5-F6A9E14AE7B2}" srcOrd="0" destOrd="0" presId="urn:microsoft.com/office/officeart/2005/8/layout/radial6"/>
    <dgm:cxn modelId="{25056E38-5098-4238-9693-4892346D9140}" srcId="{492066EC-9C20-4676-BC5B-7DD00175CEF1}" destId="{4198321E-4BA5-4670-8B04-DE923F121680}" srcOrd="5" destOrd="0" parTransId="{22232D6D-6964-495E-B63E-DA3B5436BA99}" sibTransId="{61369621-4BDE-4876-8EA7-D4ED4B47303E}"/>
    <dgm:cxn modelId="{76BFEB3A-FF7D-4328-8F2C-A5F77CAAE28C}" type="presOf" srcId="{09D5BCAE-EAC3-4DAC-8CE0-1FC418616501}" destId="{7AA91BD5-FE61-4A22-929C-A4F3C87012F5}" srcOrd="0" destOrd="0" presId="urn:microsoft.com/office/officeart/2005/8/layout/radial6"/>
    <dgm:cxn modelId="{18B6033C-CABF-4309-A968-91ADD52723B7}" type="presOf" srcId="{CCA83431-60C5-4FE2-9F5B-FFE0BA93F699}" destId="{5C38CF35-0BF4-49C7-B9E5-CFEF0042EEA7}" srcOrd="0" destOrd="0" presId="urn:microsoft.com/office/officeart/2005/8/layout/radial6"/>
    <dgm:cxn modelId="{D5ADE540-C2E4-405F-B530-BD369602CE3A}" type="presOf" srcId="{DF70FCA1-AAAF-4715-ADD9-5C4598730306}" destId="{801BE16C-2A03-4AA1-9677-8BF08CD62308}" srcOrd="0" destOrd="0" presId="urn:microsoft.com/office/officeart/2005/8/layout/radial6"/>
    <dgm:cxn modelId="{A68B6542-F587-4089-A32E-68821D50B467}" type="presOf" srcId="{CCB584CB-4979-4400-BFCD-9A62FE3F4D63}" destId="{A4B7D126-C8AA-423D-AD75-E9EDF1B1F164}" srcOrd="0" destOrd="0" presId="urn:microsoft.com/office/officeart/2005/8/layout/radial6"/>
    <dgm:cxn modelId="{27A5044B-1ECD-46D9-91FD-243303AF5047}" srcId="{492066EC-9C20-4676-BC5B-7DD00175CEF1}" destId="{78B0963E-DD9C-4D71-97D4-FAD711D7520C}" srcOrd="1" destOrd="0" parTransId="{70D4A3FD-EDB0-4B5D-9880-6637147B42DF}" sibTransId="{09D5BCAE-EAC3-4DAC-8CE0-1FC418616501}"/>
    <dgm:cxn modelId="{2DCE2B55-6824-485F-A9D6-0B784F11999F}" type="presOf" srcId="{492066EC-9C20-4676-BC5B-7DD00175CEF1}" destId="{70DA5D7B-0D6A-437E-B8A5-326CAE657081}" srcOrd="0" destOrd="0" presId="urn:microsoft.com/office/officeart/2005/8/layout/radial6"/>
    <dgm:cxn modelId="{27319158-0310-4CE6-AC86-8A6F5B8E335D}" type="presOf" srcId="{E0D6F422-BDF8-4A6C-B966-150D93ABEFB4}" destId="{117D5E82-7339-44A6-BA8C-1F27FA86AEEA}" srcOrd="0" destOrd="0" presId="urn:microsoft.com/office/officeart/2005/8/layout/radial6"/>
    <dgm:cxn modelId="{C83B2559-A858-4783-9FDB-B0B311BB7CD6}" type="presOf" srcId="{7C294285-42C0-478A-AC57-03F278256798}" destId="{ED8AA296-10A7-46E4-BF01-6F3A8F0FFB23}" srcOrd="0" destOrd="0" presId="urn:microsoft.com/office/officeart/2005/8/layout/radial6"/>
    <dgm:cxn modelId="{CA903371-8E6A-4356-A278-791F2F7E2D67}" srcId="{492066EC-9C20-4676-BC5B-7DD00175CEF1}" destId="{ABC2E07C-96AB-4BB1-B2DA-9DC859B6A422}" srcOrd="2" destOrd="0" parTransId="{109CA291-2323-4322-9BE3-3A3E283DED09}" sibTransId="{E1CBE2F8-0C09-4957-9F4C-AD428B316A13}"/>
    <dgm:cxn modelId="{9A8B6472-1550-49B4-8C1E-7F3E5338D476}" type="presOf" srcId="{C79B8A9C-A422-4CBC-A760-C00C5B7199A1}" destId="{96A09564-9249-4BA5-B334-1F284E8C2B64}" srcOrd="0" destOrd="0" presId="urn:microsoft.com/office/officeart/2005/8/layout/radial6"/>
    <dgm:cxn modelId="{03176881-E7BF-4C7D-9E13-020FAA28A1D3}" type="presOf" srcId="{620FF8EA-9FD7-47EE-8445-AB2C53074676}" destId="{851B514C-D764-4DA9-85A1-5D81800B75AC}" srcOrd="0" destOrd="0" presId="urn:microsoft.com/office/officeart/2005/8/layout/radial6"/>
    <dgm:cxn modelId="{9E9C7587-8CD2-4F03-85F1-C6059F9944E7}" srcId="{492066EC-9C20-4676-BC5B-7DD00175CEF1}" destId="{C79B8A9C-A422-4CBC-A760-C00C5B7199A1}" srcOrd="10" destOrd="0" parTransId="{D42AF9B4-1F5B-4E46-8F9B-E305CC22B877}" sibTransId="{DF70FCA1-AAAF-4715-ADD9-5C4598730306}"/>
    <dgm:cxn modelId="{8A509588-C4FF-4235-B3EA-63DFFE309F9D}" type="presOf" srcId="{A6F7371F-A6B6-4D41-97B1-2253CB209CAF}" destId="{AA3B5D98-5DAB-4710-929F-3229F8DA8C60}" srcOrd="0" destOrd="0" presId="urn:microsoft.com/office/officeart/2005/8/layout/radial6"/>
    <dgm:cxn modelId="{00907989-05B0-48C2-ADEE-BB46EEFE021B}" type="presOf" srcId="{ABC2E07C-96AB-4BB1-B2DA-9DC859B6A422}" destId="{4FB19775-B2DF-4554-AFF2-D807108DC8C9}" srcOrd="0" destOrd="0" presId="urn:microsoft.com/office/officeart/2005/8/layout/radial6"/>
    <dgm:cxn modelId="{AF4A7A8B-F6C0-4C41-A635-9B181CACF80A}" type="presOf" srcId="{5F53DA32-999A-43BD-B597-F0BD7D1776C5}" destId="{72A6D5FE-612E-4DFD-94FF-4CF6725DEEB7}" srcOrd="0" destOrd="0" presId="urn:microsoft.com/office/officeart/2005/8/layout/radial6"/>
    <dgm:cxn modelId="{17E37D91-F904-4BBA-BF13-4AF966DEA1CE}" type="presOf" srcId="{44EAE18B-2EB0-474E-9A56-485DED16DBD9}" destId="{20D58573-9305-4740-BAC0-2ECB22CAE3FE}" srcOrd="0" destOrd="0" presId="urn:microsoft.com/office/officeart/2005/8/layout/radial6"/>
    <dgm:cxn modelId="{CE8E8991-2DC1-4594-8817-9916C784762F}" type="presOf" srcId="{4198321E-4BA5-4670-8B04-DE923F121680}" destId="{2896CB26-0B6C-46B5-8689-BEC1D627F562}" srcOrd="0" destOrd="0" presId="urn:microsoft.com/office/officeart/2005/8/layout/radial6"/>
    <dgm:cxn modelId="{3151E998-2391-4A1E-AA5E-4E80D32BFDB1}" type="presOf" srcId="{78B0963E-DD9C-4D71-97D4-FAD711D7520C}" destId="{1C0394BC-4745-4ADF-B581-CFF442B292E6}" srcOrd="0" destOrd="0" presId="urn:microsoft.com/office/officeart/2005/8/layout/radial6"/>
    <dgm:cxn modelId="{1593D3AF-0B0A-4095-A335-4C10F47ADEA7}" type="presOf" srcId="{B5F2B88D-D15E-42A4-B641-470AF1E6FCE0}" destId="{B7908008-8627-4672-A227-63FB93EDD07F}" srcOrd="0" destOrd="0" presId="urn:microsoft.com/office/officeart/2005/8/layout/radial6"/>
    <dgm:cxn modelId="{6FDBE3B4-07D0-4C32-9DE9-7E5AA4E9B675}" srcId="{492066EC-9C20-4676-BC5B-7DD00175CEF1}" destId="{FBD067B1-694B-405D-93A6-BB60C885500D}" srcOrd="9" destOrd="0" parTransId="{278EC3DF-7599-4B51-9895-395B814D16B8}" sibTransId="{620FF8EA-9FD7-47EE-8445-AB2C53074676}"/>
    <dgm:cxn modelId="{2D823EB5-0CDA-4DDB-8271-01B7FB80F46F}" type="presOf" srcId="{B3CBED25-8D5C-4202-ACFF-4F8E93CB39F3}" destId="{3D7CA8EF-CA7F-4420-BC66-7461EC36C014}" srcOrd="0" destOrd="0" presId="urn:microsoft.com/office/officeart/2005/8/layout/radial6"/>
    <dgm:cxn modelId="{CCB4F3C5-8228-4306-ABE0-6641FD7CBA5D}" srcId="{492066EC-9C20-4676-BC5B-7DD00175CEF1}" destId="{CCA83431-60C5-4FE2-9F5B-FFE0BA93F699}" srcOrd="7" destOrd="0" parTransId="{5AC260CD-9F34-477F-B84B-BB9BDD0FC17D}" sibTransId="{5F53DA32-999A-43BD-B597-F0BD7D1776C5}"/>
    <dgm:cxn modelId="{91729BC9-E5F1-48CF-A53A-49BBE6F816C6}" srcId="{492066EC-9C20-4676-BC5B-7DD00175CEF1}" destId="{2C3A4996-7C94-432A-A125-05472BE196CC}" srcOrd="8" destOrd="0" parTransId="{A9063088-82AD-4708-9BDE-AC47CEAB48D4}" sibTransId="{BE399270-DCBD-417E-8EF5-A325BAD165B6}"/>
    <dgm:cxn modelId="{A53B99D7-48C3-445D-A96C-F7A2664EB638}" type="presOf" srcId="{61369621-4BDE-4876-8EA7-D4ED4B47303E}" destId="{8CAEDFA4-8FAE-4FF4-AA59-6FAE13D44536}" srcOrd="0" destOrd="0" presId="urn:microsoft.com/office/officeart/2005/8/layout/radial6"/>
    <dgm:cxn modelId="{D41324D8-D1F5-4952-AD68-638BB6E7EC88}" type="presOf" srcId="{BE399270-DCBD-417E-8EF5-A325BAD165B6}" destId="{8EAAD91E-6F86-4488-8225-34A1DB852814}" srcOrd="0" destOrd="0" presId="urn:microsoft.com/office/officeart/2005/8/layout/radial6"/>
    <dgm:cxn modelId="{338F7FDE-4BFE-4A61-B741-98264C129018}" srcId="{492066EC-9C20-4676-BC5B-7DD00175CEF1}" destId="{CCB584CB-4979-4400-BFCD-9A62FE3F4D63}" srcOrd="6" destOrd="0" parTransId="{B5CDD739-3FC2-4147-B6D7-BE47EE01D1BB}" sibTransId="{A6F7371F-A6B6-4D41-97B1-2253CB209CAF}"/>
    <dgm:cxn modelId="{72460EE4-600D-4E4A-A62C-A45B5A97D280}" srcId="{492066EC-9C20-4676-BC5B-7DD00175CEF1}" destId="{B5F2B88D-D15E-42A4-B641-470AF1E6FCE0}" srcOrd="0" destOrd="0" parTransId="{E987759D-A7D7-48AF-B276-CE178FF5E68C}" sibTransId="{E0D6F422-BDF8-4A6C-B966-150D93ABEFB4}"/>
    <dgm:cxn modelId="{A5775FE7-1BA1-4AD3-8540-DC14B951C771}" type="presOf" srcId="{E1CBE2F8-0C09-4957-9F4C-AD428B316A13}" destId="{B8889733-C9BF-4364-9CB0-4CB42B289F8C}" srcOrd="0" destOrd="0" presId="urn:microsoft.com/office/officeart/2005/8/layout/radial6"/>
    <dgm:cxn modelId="{62AFE5F3-BD5C-4486-B62F-A3EFAA3491C6}" srcId="{492066EC-9C20-4676-BC5B-7DD00175CEF1}" destId="{E1E05362-D861-4C91-A885-488E839979B7}" srcOrd="3" destOrd="0" parTransId="{E6BC485F-B5AC-4EBF-97CC-17293D47E3B5}" sibTransId="{B3CBED25-8D5C-4202-ACFF-4F8E93CB39F3}"/>
    <dgm:cxn modelId="{F687F491-A5CA-427F-A6D5-5B3277CAFA23}" type="presParOf" srcId="{10C11A37-39E3-4051-992B-0844167531A1}" destId="{70DA5D7B-0D6A-437E-B8A5-326CAE657081}" srcOrd="0" destOrd="0" presId="urn:microsoft.com/office/officeart/2005/8/layout/radial6"/>
    <dgm:cxn modelId="{E48B5B6E-483E-4B64-B89D-85B9F79CFD3E}" type="presParOf" srcId="{10C11A37-39E3-4051-992B-0844167531A1}" destId="{B7908008-8627-4672-A227-63FB93EDD07F}" srcOrd="1" destOrd="0" presId="urn:microsoft.com/office/officeart/2005/8/layout/radial6"/>
    <dgm:cxn modelId="{3FBFFDBA-BB74-4A43-A517-4C3A8913DF11}" type="presParOf" srcId="{10C11A37-39E3-4051-992B-0844167531A1}" destId="{2532C4A6-EEC7-4024-9D41-3DAA52BDC3F7}" srcOrd="2" destOrd="0" presId="urn:microsoft.com/office/officeart/2005/8/layout/radial6"/>
    <dgm:cxn modelId="{14C92575-7FA8-4E6A-BDA6-9FE10AB8FED3}" type="presParOf" srcId="{10C11A37-39E3-4051-992B-0844167531A1}" destId="{117D5E82-7339-44A6-BA8C-1F27FA86AEEA}" srcOrd="3" destOrd="0" presId="urn:microsoft.com/office/officeart/2005/8/layout/radial6"/>
    <dgm:cxn modelId="{173B7303-3CCB-477C-B255-1B9395DE64C9}" type="presParOf" srcId="{10C11A37-39E3-4051-992B-0844167531A1}" destId="{1C0394BC-4745-4ADF-B581-CFF442B292E6}" srcOrd="4" destOrd="0" presId="urn:microsoft.com/office/officeart/2005/8/layout/radial6"/>
    <dgm:cxn modelId="{3B2B7CAD-71B7-4286-84E8-44199F47CE2E}" type="presParOf" srcId="{10C11A37-39E3-4051-992B-0844167531A1}" destId="{607C9681-E5CA-48F6-8316-E7260F5992BB}" srcOrd="5" destOrd="0" presId="urn:microsoft.com/office/officeart/2005/8/layout/radial6"/>
    <dgm:cxn modelId="{5A404490-C86B-4EF2-8270-8B19B3C8CD74}" type="presParOf" srcId="{10C11A37-39E3-4051-992B-0844167531A1}" destId="{7AA91BD5-FE61-4A22-929C-A4F3C87012F5}" srcOrd="6" destOrd="0" presId="urn:microsoft.com/office/officeart/2005/8/layout/radial6"/>
    <dgm:cxn modelId="{F77024B5-CA85-454D-B465-E6D3E96AF8EC}" type="presParOf" srcId="{10C11A37-39E3-4051-992B-0844167531A1}" destId="{4FB19775-B2DF-4554-AFF2-D807108DC8C9}" srcOrd="7" destOrd="0" presId="urn:microsoft.com/office/officeart/2005/8/layout/radial6"/>
    <dgm:cxn modelId="{4EEE9DF3-8845-40AC-B607-7F2AEBF7C008}" type="presParOf" srcId="{10C11A37-39E3-4051-992B-0844167531A1}" destId="{5E6D0B2A-D173-4CF5-B89A-7C69FC07C85B}" srcOrd="8" destOrd="0" presId="urn:microsoft.com/office/officeart/2005/8/layout/radial6"/>
    <dgm:cxn modelId="{28678A39-3671-4A1A-B3BC-7354CC703FB8}" type="presParOf" srcId="{10C11A37-39E3-4051-992B-0844167531A1}" destId="{B8889733-C9BF-4364-9CB0-4CB42B289F8C}" srcOrd="9" destOrd="0" presId="urn:microsoft.com/office/officeart/2005/8/layout/radial6"/>
    <dgm:cxn modelId="{0083BC07-6FE5-40D2-84E6-246E2B2AEB45}" type="presParOf" srcId="{10C11A37-39E3-4051-992B-0844167531A1}" destId="{9C7140CB-0532-4C48-99C5-F6A9E14AE7B2}" srcOrd="10" destOrd="0" presId="urn:microsoft.com/office/officeart/2005/8/layout/radial6"/>
    <dgm:cxn modelId="{990F7B56-D04A-4C93-BAC3-38219273F7C1}" type="presParOf" srcId="{10C11A37-39E3-4051-992B-0844167531A1}" destId="{4768CC97-696F-491F-A884-9223ACC8D0A0}" srcOrd="11" destOrd="0" presId="urn:microsoft.com/office/officeart/2005/8/layout/radial6"/>
    <dgm:cxn modelId="{323430EA-1837-4A27-85BE-28E70CE9F165}" type="presParOf" srcId="{10C11A37-39E3-4051-992B-0844167531A1}" destId="{3D7CA8EF-CA7F-4420-BC66-7461EC36C014}" srcOrd="12" destOrd="0" presId="urn:microsoft.com/office/officeart/2005/8/layout/radial6"/>
    <dgm:cxn modelId="{684B5F4F-F3D4-4FE5-88F7-D1667FD60FA7}" type="presParOf" srcId="{10C11A37-39E3-4051-992B-0844167531A1}" destId="{ED8AA296-10A7-46E4-BF01-6F3A8F0FFB23}" srcOrd="13" destOrd="0" presId="urn:microsoft.com/office/officeart/2005/8/layout/radial6"/>
    <dgm:cxn modelId="{4D8A050F-DF60-4121-A4BC-3D878B2C33FD}" type="presParOf" srcId="{10C11A37-39E3-4051-992B-0844167531A1}" destId="{D5506409-B2F5-4FCA-A8D7-D58D8FFBDC13}" srcOrd="14" destOrd="0" presId="urn:microsoft.com/office/officeart/2005/8/layout/radial6"/>
    <dgm:cxn modelId="{1FD531D2-5F6B-4003-A3E0-A7A5FF53CB08}" type="presParOf" srcId="{10C11A37-39E3-4051-992B-0844167531A1}" destId="{20D58573-9305-4740-BAC0-2ECB22CAE3FE}" srcOrd="15" destOrd="0" presId="urn:microsoft.com/office/officeart/2005/8/layout/radial6"/>
    <dgm:cxn modelId="{51FCE246-4C49-4E52-BD43-D996D41E8122}" type="presParOf" srcId="{10C11A37-39E3-4051-992B-0844167531A1}" destId="{2896CB26-0B6C-46B5-8689-BEC1D627F562}" srcOrd="16" destOrd="0" presId="urn:microsoft.com/office/officeart/2005/8/layout/radial6"/>
    <dgm:cxn modelId="{7F4DAC99-D65B-42BC-83AC-493E19352573}" type="presParOf" srcId="{10C11A37-39E3-4051-992B-0844167531A1}" destId="{305148B5-E402-4C2C-B0BD-FAD94E28C82F}" srcOrd="17" destOrd="0" presId="urn:microsoft.com/office/officeart/2005/8/layout/radial6"/>
    <dgm:cxn modelId="{D5E2E892-B472-4BC3-BF16-4956431ECB27}" type="presParOf" srcId="{10C11A37-39E3-4051-992B-0844167531A1}" destId="{8CAEDFA4-8FAE-4FF4-AA59-6FAE13D44536}" srcOrd="18" destOrd="0" presId="urn:microsoft.com/office/officeart/2005/8/layout/radial6"/>
    <dgm:cxn modelId="{85AA72B5-1F3B-4D0E-A008-086A849B8EB1}" type="presParOf" srcId="{10C11A37-39E3-4051-992B-0844167531A1}" destId="{A4B7D126-C8AA-423D-AD75-E9EDF1B1F164}" srcOrd="19" destOrd="0" presId="urn:microsoft.com/office/officeart/2005/8/layout/radial6"/>
    <dgm:cxn modelId="{695DC0C3-E0EA-4E6B-892F-F8F85C5489C7}" type="presParOf" srcId="{10C11A37-39E3-4051-992B-0844167531A1}" destId="{FAFF90DC-35ED-438F-A412-AB2ABAA3DAE2}" srcOrd="20" destOrd="0" presId="urn:microsoft.com/office/officeart/2005/8/layout/radial6"/>
    <dgm:cxn modelId="{A29589E7-82B5-472D-AA90-9C39B346C197}" type="presParOf" srcId="{10C11A37-39E3-4051-992B-0844167531A1}" destId="{AA3B5D98-5DAB-4710-929F-3229F8DA8C60}" srcOrd="21" destOrd="0" presId="urn:microsoft.com/office/officeart/2005/8/layout/radial6"/>
    <dgm:cxn modelId="{C1D8B4B5-6B68-4F20-B055-FAE89309D71D}" type="presParOf" srcId="{10C11A37-39E3-4051-992B-0844167531A1}" destId="{5C38CF35-0BF4-49C7-B9E5-CFEF0042EEA7}" srcOrd="22" destOrd="0" presId="urn:microsoft.com/office/officeart/2005/8/layout/radial6"/>
    <dgm:cxn modelId="{F898CB61-6143-4D6B-ACA0-B1B2C656CEB8}" type="presParOf" srcId="{10C11A37-39E3-4051-992B-0844167531A1}" destId="{D3D49479-F0AE-4209-8737-FF8EA0CF6926}" srcOrd="23" destOrd="0" presId="urn:microsoft.com/office/officeart/2005/8/layout/radial6"/>
    <dgm:cxn modelId="{ABDF6A8A-7E60-4F1E-831B-82E7C1172923}" type="presParOf" srcId="{10C11A37-39E3-4051-992B-0844167531A1}" destId="{72A6D5FE-612E-4DFD-94FF-4CF6725DEEB7}" srcOrd="24" destOrd="0" presId="urn:microsoft.com/office/officeart/2005/8/layout/radial6"/>
    <dgm:cxn modelId="{F40560B6-18DB-4803-89C0-E2939248444A}" type="presParOf" srcId="{10C11A37-39E3-4051-992B-0844167531A1}" destId="{CA13A592-39E2-4F3F-B7AF-ECD00E151CDE}" srcOrd="25" destOrd="0" presId="urn:microsoft.com/office/officeart/2005/8/layout/radial6"/>
    <dgm:cxn modelId="{863384E4-1014-43EC-AE8E-F6618019F853}" type="presParOf" srcId="{10C11A37-39E3-4051-992B-0844167531A1}" destId="{EA7C73F6-C0E3-4E4B-9C88-CA515D8ACEDF}" srcOrd="26" destOrd="0" presId="urn:microsoft.com/office/officeart/2005/8/layout/radial6"/>
    <dgm:cxn modelId="{DCC52C49-AF40-4214-93F9-4E5304904FC7}" type="presParOf" srcId="{10C11A37-39E3-4051-992B-0844167531A1}" destId="{8EAAD91E-6F86-4488-8225-34A1DB852814}" srcOrd="27" destOrd="0" presId="urn:microsoft.com/office/officeart/2005/8/layout/radial6"/>
    <dgm:cxn modelId="{DBC5ABB7-B745-4B80-858A-A86E561D1CB1}" type="presParOf" srcId="{10C11A37-39E3-4051-992B-0844167531A1}" destId="{452205A4-9B11-4C17-9CC4-4CE252C9F085}" srcOrd="28" destOrd="0" presId="urn:microsoft.com/office/officeart/2005/8/layout/radial6"/>
    <dgm:cxn modelId="{9107D06C-4F57-4858-82CB-46C301578200}" type="presParOf" srcId="{10C11A37-39E3-4051-992B-0844167531A1}" destId="{E40EE787-C7D0-46E4-88D7-B61DF052D263}" srcOrd="29" destOrd="0" presId="urn:microsoft.com/office/officeart/2005/8/layout/radial6"/>
    <dgm:cxn modelId="{AD127F80-C6A3-4A6F-8C34-E156DF8BA786}" type="presParOf" srcId="{10C11A37-39E3-4051-992B-0844167531A1}" destId="{851B514C-D764-4DA9-85A1-5D81800B75AC}" srcOrd="30" destOrd="0" presId="urn:microsoft.com/office/officeart/2005/8/layout/radial6"/>
    <dgm:cxn modelId="{C6BD5B62-5FC3-4EEB-8AC1-DE9EC00083C6}" type="presParOf" srcId="{10C11A37-39E3-4051-992B-0844167531A1}" destId="{96A09564-9249-4BA5-B334-1F284E8C2B64}" srcOrd="31" destOrd="0" presId="urn:microsoft.com/office/officeart/2005/8/layout/radial6"/>
    <dgm:cxn modelId="{AE51A2E8-1F62-4EAF-9980-9D43EA51FC6F}" type="presParOf" srcId="{10C11A37-39E3-4051-992B-0844167531A1}" destId="{1957EF5E-95D1-4664-A32F-2EAE96E00A7A}" srcOrd="32" destOrd="0" presId="urn:microsoft.com/office/officeart/2005/8/layout/radial6"/>
    <dgm:cxn modelId="{0EA1D4C4-607F-45F2-99DD-6F1FD79DA289}" type="presParOf" srcId="{10C11A37-39E3-4051-992B-0844167531A1}" destId="{801BE16C-2A03-4AA1-9677-8BF08CD62308}" srcOrd="33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3962F3-EB1E-4443-999D-E056D7044B5D}">
      <dsp:nvSpPr>
        <dsp:cNvPr id="0" name=""/>
        <dsp:cNvSpPr/>
      </dsp:nvSpPr>
      <dsp:spPr>
        <a:xfrm>
          <a:off x="1199865" y="0"/>
          <a:ext cx="1260660" cy="1260852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BA5AD6-55B0-4530-8C2B-824112906F72}">
      <dsp:nvSpPr>
        <dsp:cNvPr id="0" name=""/>
        <dsp:cNvSpPr/>
      </dsp:nvSpPr>
      <dsp:spPr>
        <a:xfrm>
          <a:off x="1478512" y="455206"/>
          <a:ext cx="700524" cy="350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schemeClr val="tx2"/>
              </a:solidFill>
            </a:rPr>
            <a:t>bit</a:t>
          </a:r>
        </a:p>
      </dsp:txBody>
      <dsp:txXfrm>
        <a:off x="1478512" y="455206"/>
        <a:ext cx="700524" cy="350178"/>
      </dsp:txXfrm>
    </dsp:sp>
    <dsp:sp modelId="{62E92779-514E-4A97-806D-D365D60A92C0}">
      <dsp:nvSpPr>
        <dsp:cNvPr id="0" name=""/>
        <dsp:cNvSpPr/>
      </dsp:nvSpPr>
      <dsp:spPr>
        <a:xfrm>
          <a:off x="849721" y="724453"/>
          <a:ext cx="1260660" cy="1260852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ADC49C-38C2-48DC-B6A9-CD6AD5FD67CA}">
      <dsp:nvSpPr>
        <dsp:cNvPr id="0" name=""/>
        <dsp:cNvSpPr/>
      </dsp:nvSpPr>
      <dsp:spPr>
        <a:xfrm>
          <a:off x="1129789" y="1183849"/>
          <a:ext cx="700524" cy="350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schemeClr val="tx2"/>
              </a:solidFill>
            </a:rPr>
            <a:t>by</a:t>
          </a:r>
        </a:p>
      </dsp:txBody>
      <dsp:txXfrm>
        <a:off x="1129789" y="1183849"/>
        <a:ext cx="700524" cy="350178"/>
      </dsp:txXfrm>
    </dsp:sp>
    <dsp:sp modelId="{1FB7F760-56A0-476C-A501-188DB4EBE910}">
      <dsp:nvSpPr>
        <dsp:cNvPr id="0" name=""/>
        <dsp:cNvSpPr/>
      </dsp:nvSpPr>
      <dsp:spPr>
        <a:xfrm>
          <a:off x="1289591" y="1535600"/>
          <a:ext cx="1083102" cy="1083536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EEA8E5-0685-4D7D-8445-5B7D2449D9B5}">
      <dsp:nvSpPr>
        <dsp:cNvPr id="0" name=""/>
        <dsp:cNvSpPr/>
      </dsp:nvSpPr>
      <dsp:spPr>
        <a:xfrm>
          <a:off x="1480169" y="1913541"/>
          <a:ext cx="700524" cy="3501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solidFill>
                <a:schemeClr val="tx2"/>
              </a:solidFill>
            </a:rPr>
            <a:t>bit</a:t>
          </a:r>
        </a:p>
      </dsp:txBody>
      <dsp:txXfrm>
        <a:off x="1480169" y="1913541"/>
        <a:ext cx="700524" cy="350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1BE16C-2A03-4AA1-9677-8BF08CD62308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14236364"/>
            <a:gd name="adj2" fmla="val 16200000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1B514C-D764-4DA9-85A1-5D81800B75AC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12272727"/>
            <a:gd name="adj2" fmla="val 14236364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AD91E-6F86-4488-8225-34A1DB852814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10309091"/>
            <a:gd name="adj2" fmla="val 12272727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A6D5FE-612E-4DFD-94FF-4CF6725DEEB7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8345455"/>
            <a:gd name="adj2" fmla="val 10309091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3B5D98-5DAB-4710-929F-3229F8DA8C60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6381818"/>
            <a:gd name="adj2" fmla="val 8345455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AEDFA4-8FAE-4FF4-AA59-6FAE13D44536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4418182"/>
            <a:gd name="adj2" fmla="val 6381818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D58573-9305-4740-BAC0-2ECB22CAE3FE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2454545"/>
            <a:gd name="adj2" fmla="val 4418182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CA8EF-CA7F-4420-BC66-7461EC36C014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490909"/>
            <a:gd name="adj2" fmla="val 2454545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89733-C9BF-4364-9CB0-4CB42B289F8C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20127273"/>
            <a:gd name="adj2" fmla="val 490909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A91BD5-FE61-4A22-929C-A4F3C87012F5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18163636"/>
            <a:gd name="adj2" fmla="val 20127273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7D5E82-7339-44A6-BA8C-1F27FA86AEEA}">
      <dsp:nvSpPr>
        <dsp:cNvPr id="0" name=""/>
        <dsp:cNvSpPr/>
      </dsp:nvSpPr>
      <dsp:spPr>
        <a:xfrm>
          <a:off x="695581" y="117455"/>
          <a:ext cx="1458860" cy="1458860"/>
        </a:xfrm>
        <a:prstGeom prst="blockArc">
          <a:avLst>
            <a:gd name="adj1" fmla="val 16200000"/>
            <a:gd name="adj2" fmla="val 18163636"/>
            <a:gd name="adj3" fmla="val 249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DA5D7B-0D6A-437E-B8A5-326CAE657081}">
      <dsp:nvSpPr>
        <dsp:cNvPr id="0" name=""/>
        <dsp:cNvSpPr/>
      </dsp:nvSpPr>
      <dsp:spPr>
        <a:xfrm>
          <a:off x="1137341" y="559217"/>
          <a:ext cx="575340" cy="57533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GB" sz="500" kern="1200" dirty="0">
              <a:solidFill>
                <a:schemeClr val="accent1">
                  <a:lumMod val="50000"/>
                </a:schemeClr>
              </a:solidFill>
            </a:rPr>
          </a:br>
          <a:br>
            <a:rPr lang="en-GB" sz="500" kern="1200" dirty="0">
              <a:solidFill>
                <a:schemeClr val="accent1">
                  <a:lumMod val="50000"/>
                </a:schemeClr>
              </a:solidFill>
            </a:rPr>
          </a:br>
          <a:br>
            <a:rPr lang="en-GB" sz="500" kern="1200" dirty="0">
              <a:solidFill>
                <a:schemeClr val="accent1">
                  <a:lumMod val="50000"/>
                </a:schemeClr>
              </a:solidFill>
            </a:rPr>
          </a:br>
          <a:endParaRPr lang="en-GB" sz="500" b="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221598" y="643473"/>
        <a:ext cx="406826" cy="406824"/>
      </dsp:txXfrm>
    </dsp:sp>
    <dsp:sp modelId="{B7908008-8627-4672-A227-63FB93EDD07F}">
      <dsp:nvSpPr>
        <dsp:cNvPr id="0" name=""/>
        <dsp:cNvSpPr/>
      </dsp:nvSpPr>
      <dsp:spPr>
        <a:xfrm>
          <a:off x="1261601" y="-36872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>
              <a:solidFill>
                <a:schemeClr val="accent1">
                  <a:lumMod val="50000"/>
                </a:schemeClr>
              </a:solidFill>
            </a:rPr>
            <a:t>TGB</a:t>
          </a:r>
        </a:p>
      </dsp:txBody>
      <dsp:txXfrm>
        <a:off x="1309463" y="10990"/>
        <a:ext cx="231097" cy="231097"/>
      </dsp:txXfrm>
    </dsp:sp>
    <dsp:sp modelId="{1C0394BC-4745-4ADF-B581-CFF442B292E6}">
      <dsp:nvSpPr>
        <dsp:cNvPr id="0" name=""/>
        <dsp:cNvSpPr/>
      </dsp:nvSpPr>
      <dsp:spPr>
        <a:xfrm>
          <a:off x="1651050" y="77479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>
              <a:solidFill>
                <a:schemeClr val="accent1">
                  <a:lumMod val="50000"/>
                </a:schemeClr>
              </a:solidFill>
            </a:rPr>
            <a:t>ARC</a:t>
          </a:r>
        </a:p>
      </dsp:txBody>
      <dsp:txXfrm>
        <a:off x="1698912" y="125341"/>
        <a:ext cx="231097" cy="231097"/>
      </dsp:txXfrm>
    </dsp:sp>
    <dsp:sp modelId="{4FB19775-B2DF-4554-AFF2-D807108DC8C9}">
      <dsp:nvSpPr>
        <dsp:cNvPr id="0" name=""/>
        <dsp:cNvSpPr/>
      </dsp:nvSpPr>
      <dsp:spPr>
        <a:xfrm>
          <a:off x="1916852" y="384231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CERN</a:t>
          </a:r>
        </a:p>
      </dsp:txBody>
      <dsp:txXfrm>
        <a:off x="1964714" y="432093"/>
        <a:ext cx="231097" cy="231097"/>
      </dsp:txXfrm>
    </dsp:sp>
    <dsp:sp modelId="{9C7140CB-0532-4C48-99C5-F6A9E14AE7B2}">
      <dsp:nvSpPr>
        <dsp:cNvPr id="0" name=""/>
        <dsp:cNvSpPr/>
      </dsp:nvSpPr>
      <dsp:spPr>
        <a:xfrm>
          <a:off x="1974617" y="785991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>
              <a:solidFill>
                <a:schemeClr val="accent1">
                  <a:lumMod val="50000"/>
                </a:schemeClr>
              </a:solidFill>
            </a:rPr>
            <a:t>CNR-ISTI</a:t>
          </a:r>
        </a:p>
      </dsp:txBody>
      <dsp:txXfrm>
        <a:off x="2022479" y="833853"/>
        <a:ext cx="231097" cy="231097"/>
      </dsp:txXfrm>
    </dsp:sp>
    <dsp:sp modelId="{ED8AA296-10A7-46E4-BF01-6F3A8F0FFB23}">
      <dsp:nvSpPr>
        <dsp:cNvPr id="0" name=""/>
        <dsp:cNvSpPr/>
      </dsp:nvSpPr>
      <dsp:spPr>
        <a:xfrm>
          <a:off x="1806003" y="1155202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GEANT</a:t>
          </a:r>
        </a:p>
      </dsp:txBody>
      <dsp:txXfrm>
        <a:off x="1853865" y="1203064"/>
        <a:ext cx="231097" cy="231097"/>
      </dsp:txXfrm>
    </dsp:sp>
    <dsp:sp modelId="{2896CB26-0B6C-46B5-8689-BEC1D627F562}">
      <dsp:nvSpPr>
        <dsp:cNvPr id="0" name=""/>
        <dsp:cNvSpPr/>
      </dsp:nvSpPr>
      <dsp:spPr>
        <a:xfrm>
          <a:off x="1464546" y="1374643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CSC</a:t>
          </a:r>
        </a:p>
      </dsp:txBody>
      <dsp:txXfrm>
        <a:off x="1512408" y="1422505"/>
        <a:ext cx="231097" cy="231097"/>
      </dsp:txXfrm>
    </dsp:sp>
    <dsp:sp modelId="{A4B7D126-C8AA-423D-AD75-E9EDF1B1F164}">
      <dsp:nvSpPr>
        <dsp:cNvPr id="0" name=""/>
        <dsp:cNvSpPr/>
      </dsp:nvSpPr>
      <dsp:spPr>
        <a:xfrm>
          <a:off x="1058656" y="1374643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GO FAIR</a:t>
          </a:r>
        </a:p>
      </dsp:txBody>
      <dsp:txXfrm>
        <a:off x="1106518" y="1422505"/>
        <a:ext cx="231097" cy="231097"/>
      </dsp:txXfrm>
    </dsp:sp>
    <dsp:sp modelId="{5C38CF35-0BF4-49C7-B9E5-CFEF0042EEA7}">
      <dsp:nvSpPr>
        <dsp:cNvPr id="0" name=""/>
        <dsp:cNvSpPr/>
      </dsp:nvSpPr>
      <dsp:spPr>
        <a:xfrm>
          <a:off x="717198" y="1155202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Trust-IT</a:t>
          </a:r>
        </a:p>
      </dsp:txBody>
      <dsp:txXfrm>
        <a:off x="765060" y="1203064"/>
        <a:ext cx="231097" cy="231097"/>
      </dsp:txXfrm>
    </dsp:sp>
    <dsp:sp modelId="{CA13A592-39E2-4F3F-B7AF-ECD00E151CDE}">
      <dsp:nvSpPr>
        <dsp:cNvPr id="0" name=""/>
        <dsp:cNvSpPr/>
      </dsp:nvSpPr>
      <dsp:spPr>
        <a:xfrm>
          <a:off x="548585" y="785991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>
              <a:solidFill>
                <a:schemeClr val="accent1">
                  <a:lumMod val="50000"/>
                </a:schemeClr>
              </a:solidFill>
            </a:rPr>
            <a:t>KIT</a:t>
          </a:r>
        </a:p>
      </dsp:txBody>
      <dsp:txXfrm>
        <a:off x="596447" y="833853"/>
        <a:ext cx="231097" cy="231097"/>
      </dsp:txXfrm>
    </dsp:sp>
    <dsp:sp modelId="{452205A4-9B11-4C17-9CC4-4CE252C9F085}">
      <dsp:nvSpPr>
        <dsp:cNvPr id="0" name=""/>
        <dsp:cNvSpPr/>
      </dsp:nvSpPr>
      <dsp:spPr>
        <a:xfrm>
          <a:off x="606350" y="384231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TUWIEN</a:t>
          </a:r>
        </a:p>
      </dsp:txBody>
      <dsp:txXfrm>
        <a:off x="654212" y="432093"/>
        <a:ext cx="231097" cy="231097"/>
      </dsp:txXfrm>
    </dsp:sp>
    <dsp:sp modelId="{96A09564-9249-4BA5-B334-1F284E8C2B64}">
      <dsp:nvSpPr>
        <dsp:cNvPr id="0" name=""/>
        <dsp:cNvSpPr/>
      </dsp:nvSpPr>
      <dsp:spPr>
        <a:xfrm>
          <a:off x="872152" y="77479"/>
          <a:ext cx="326821" cy="32682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>
              <a:solidFill>
                <a:schemeClr val="accent1">
                  <a:lumMod val="50000"/>
                </a:schemeClr>
              </a:solidFill>
            </a:rPr>
            <a:t>UKRI</a:t>
          </a:r>
        </a:p>
      </dsp:txBody>
      <dsp:txXfrm>
        <a:off x="920014" y="125341"/>
        <a:ext cx="231097" cy="2310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605C8-60ED-AF4D-A147-014F4BAC0E3D}" type="datetimeFigureOut">
              <a:rPr lang="it-IT" smtClean="0"/>
              <a:t>19/06/20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it-IT"/>
              <a:t>Modifica gli stili del testo dello schema
Secondo livello
Terzo livello
Quarto livello
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11C5E-528C-C149-8865-4CA72B6C70F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681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4906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9523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99" name="Google Shape;39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46759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1441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73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2689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17033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3267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931567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73437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316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Still a question we are asking ourselves</a:t>
            </a:r>
            <a:r>
              <a:rPr lang="en-GB" baseline="0" dirty="0"/>
              <a:t> but some commonality of vision is sticking.</a:t>
            </a:r>
          </a:p>
          <a:p>
            <a:r>
              <a:rPr lang="en-GB" baseline="0" dirty="0"/>
              <a:t>I like this picture as it represents some of that for me: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Federation of services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Interconnecting / interoperable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User in the centre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Greenfield site? Open to ideas / creativity?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169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Still a question we are asking ourselves</a:t>
            </a:r>
            <a:r>
              <a:rPr lang="en-GB" baseline="0" dirty="0"/>
              <a:t> but some commonality of vision is sticking.</a:t>
            </a:r>
          </a:p>
          <a:p>
            <a:r>
              <a:rPr lang="en-GB" baseline="0" dirty="0"/>
              <a:t>I like this picture as it represents some of that for me: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Federation of services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Interconnecting / interoperable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User in the centre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Greenfield site? Open to ideas / creativity?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93638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891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0527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Still a question we are asking ourselves</a:t>
            </a:r>
            <a:r>
              <a:rPr lang="en-GB" baseline="0" dirty="0"/>
              <a:t> but some commonality of vision is sticking.</a:t>
            </a:r>
          </a:p>
          <a:p>
            <a:r>
              <a:rPr lang="en-GB" baseline="0" dirty="0"/>
              <a:t>I like this picture as it represents some of that for me: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Federation of services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Interconnecting / interoperable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User in the centre</a:t>
            </a:r>
          </a:p>
          <a:p>
            <a:pPr marL="171450" indent="-171450">
              <a:buFontTx/>
              <a:buChar char="-"/>
            </a:pPr>
            <a:r>
              <a:rPr lang="en-GB" baseline="0" dirty="0"/>
              <a:t>Greenfield site? Open to ideas / creativity?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3851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32348-82DB-7C40-B08D-826808ED5B8A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0992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b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it-IT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615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report 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it-IT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Prompting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 EOSC in </a:t>
            </a:r>
            <a:r>
              <a:rPr lang="it-IT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covers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number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crucial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elements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EOSC, from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defining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Minimum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Viable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Ecosystem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to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establishing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main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Rules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paying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attention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issues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possible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Business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Models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report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various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aspects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EOSC can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effectively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interlink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People, Data, Services and Training, Publications,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Projects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Organisations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set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detailed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practical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recommendations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for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engagement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steering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serve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valuable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input for the EOSC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report 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"</a:t>
            </a:r>
            <a:r>
              <a:rPr lang="it-IT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Turning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FAIR </a:t>
            </a:r>
            <a:r>
              <a:rPr lang="it-IT" sz="1200" b="1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it-IT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reality"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describes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broad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range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required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FAIR data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principles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offers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survey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analysis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needed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FAIR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set of concrete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recommendations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stakeholders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Europe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beyond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By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holistic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approach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the FAIR Data EG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provides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template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key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changes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culture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normalisation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certain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technologies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practices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Both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reports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been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following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wide and open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consultation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scientific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communities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2018.</a:t>
            </a:r>
          </a:p>
          <a:p>
            <a:endParaRPr lang="it-IT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first report of the Executive Board of the EOSC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presents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activities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contribute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implementation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the EOSC, with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timelines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period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2019-2020.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Whist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primarily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intended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use by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stakeholders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engaged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into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building EOSC, future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documents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developed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made public for use by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communities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which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 the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primary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of EOSC </a:t>
            </a:r>
            <a:r>
              <a:rPr lang="it-IT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capabilities</a:t>
            </a:r>
            <a:r>
              <a:rPr lang="it-IT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3980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When asked what kind of party the EOSC would be, one group suggested an open festival as EOSC is a 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7200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How do we build the EOSC? We tried to encapsulate some of the ethos we all spoke about at the teambuilding in Munich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F11C5E-528C-C149-8865-4CA72B6C70FD}" type="slidenum">
              <a:rPr lang="it-IT" smtClean="0"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0964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2" name="Google Shape;20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48874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mailto:info@eoscsecretariat.eu" TargetMode="External"/><Relationship Id="rId7" Type="http://schemas.openxmlformats.org/officeDocument/2006/relationships/hyperlink" Target="https://www.linkedin.com/in/eosc-secretariat-79316117a/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twitter.com/EoscSecretariat" TargetMode="External"/><Relationship Id="rId11" Type="http://schemas.openxmlformats.org/officeDocument/2006/relationships/image" Target="../media/image8.png"/><Relationship Id="rId5" Type="http://schemas.openxmlformats.org/officeDocument/2006/relationships/hyperlink" Target="http://www.eoscsecretariat.eu/" TargetMode="External"/><Relationship Id="rId10" Type="http://schemas.openxmlformats.org/officeDocument/2006/relationships/image" Target="../media/image7.png"/><Relationship Id="rId4" Type="http://schemas.openxmlformats.org/officeDocument/2006/relationships/hyperlink" Target="mailto:emma.lazzeri@isti.cnr.it" TargetMode="External"/><Relationship Id="rId9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3485072"/>
            <a:ext cx="7772400" cy="1562554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8495" y="5197925"/>
            <a:ext cx="6858000" cy="10303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 b="0" i="1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93FB0-B60E-FB47-9DEB-D5A0F12E28D1}" type="datetime1">
              <a:rPr lang="it-IT" smtClean="0"/>
              <a:t>19/06/20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679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8919" y="6636907"/>
            <a:ext cx="5572664" cy="331932"/>
          </a:xfrm>
        </p:spPr>
        <p:txBody>
          <a:bodyPr/>
          <a:lstStyle/>
          <a:p>
            <a:r>
              <a:rPr lang="it-IT" dirty="0"/>
              <a:t>EOSC-Life AGM, 3 March 2020, </a:t>
            </a:r>
            <a:r>
              <a:rPr lang="it-IT" dirty="0" err="1"/>
              <a:t>Brussels</a:t>
            </a:r>
            <a:r>
              <a:rPr lang="it-IT" dirty="0"/>
              <a:t>, </a:t>
            </a:r>
            <a:r>
              <a:rPr lang="it-IT" dirty="0" err="1"/>
              <a:t>Belgium</a:t>
            </a:r>
            <a:endParaRPr lang="it-IT" dirty="0"/>
          </a:p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403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911-A766-7745-B86E-13B18795938C}" type="datetime1">
              <a:rPr lang="it-IT" smtClean="0"/>
              <a:t>19/06/20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8581" y="6576001"/>
            <a:ext cx="5572664" cy="331932"/>
          </a:xfrm>
        </p:spPr>
        <p:txBody>
          <a:bodyPr/>
          <a:lstStyle/>
          <a:p>
            <a:r>
              <a:rPr lang="it-IT" dirty="0"/>
              <a:t>EOSC-Life AGM, 3 March 2020, </a:t>
            </a:r>
            <a:r>
              <a:rPr lang="it-IT" dirty="0" err="1"/>
              <a:t>Brussels</a:t>
            </a:r>
            <a:r>
              <a:rPr lang="it-IT" dirty="0"/>
              <a:t>, </a:t>
            </a:r>
            <a:r>
              <a:rPr lang="it-IT" dirty="0" err="1"/>
              <a:t>Belgium</a:t>
            </a:r>
            <a:endParaRPr lang="it-IT" dirty="0"/>
          </a:p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8068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7356F-5187-0D45-AF3E-D3E05E00CCCA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18581" y="6615805"/>
            <a:ext cx="5572664" cy="331932"/>
          </a:xfrm>
        </p:spPr>
        <p:txBody>
          <a:bodyPr/>
          <a:lstStyle/>
          <a:p>
            <a:r>
              <a:rPr lang="it-IT" dirty="0"/>
              <a:t>EOSC-Life AGM, 3 March 2020, </a:t>
            </a:r>
            <a:r>
              <a:rPr lang="it-IT" dirty="0" err="1"/>
              <a:t>Brussels</a:t>
            </a:r>
            <a:r>
              <a:rPr lang="it-IT" dirty="0"/>
              <a:t>, </a:t>
            </a:r>
            <a:r>
              <a:rPr lang="it-IT" dirty="0" err="1"/>
              <a:t>Belgium</a:t>
            </a:r>
            <a:endParaRPr lang="it-IT" dirty="0"/>
          </a:p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80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7682-66BF-5E49-B55D-0D85DA26D997}" type="datetime1">
              <a:rPr lang="it-IT" smtClean="0"/>
              <a:t>19/06/20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79762" y="6615805"/>
            <a:ext cx="5572664" cy="331932"/>
          </a:xfrm>
        </p:spPr>
        <p:txBody>
          <a:bodyPr/>
          <a:lstStyle/>
          <a:p>
            <a:r>
              <a:rPr lang="it-IT" dirty="0"/>
              <a:t>EOSC-Life AGM, 3 March 2020, </a:t>
            </a:r>
            <a:r>
              <a:rPr lang="it-IT" dirty="0" err="1"/>
              <a:t>Brussels</a:t>
            </a:r>
            <a:r>
              <a:rPr lang="it-IT" dirty="0"/>
              <a:t>, </a:t>
            </a:r>
            <a:r>
              <a:rPr lang="it-IT" dirty="0" err="1"/>
              <a:t>Belgium</a:t>
            </a:r>
            <a:endParaRPr lang="it-IT" dirty="0"/>
          </a:p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2734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508B-921C-7340-B0A8-021302D25B68}" type="datetime1">
              <a:rPr lang="it-IT" smtClean="0"/>
              <a:t>19/06/20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EOSC-Life AGM, 3 March 2020, Brussels, Belgium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3851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3" name="Rettangolo 90">
            <a:extLst>
              <a:ext uri="{FF2B5EF4-FFF2-40B4-BE49-F238E27FC236}">
                <a16:creationId xmlns:a16="http://schemas.microsoft.com/office/drawing/2014/main" id="{842EF27B-FDC3-4353-A184-05D9338BFB5F}"/>
              </a:ext>
            </a:extLst>
          </p:cNvPr>
          <p:cNvSpPr/>
          <p:nvPr userDrawn="1"/>
        </p:nvSpPr>
        <p:spPr>
          <a:xfrm>
            <a:off x="5433895" y="3627572"/>
            <a:ext cx="2876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FFC000"/>
                </a:solidFill>
              </a:rPr>
              <a:t>Get in touch with us!</a:t>
            </a:r>
          </a:p>
        </p:txBody>
      </p:sp>
      <p:sp>
        <p:nvSpPr>
          <p:cNvPr id="14" name="CasellaDiTesto 86">
            <a:extLst>
              <a:ext uri="{FF2B5EF4-FFF2-40B4-BE49-F238E27FC236}">
                <a16:creationId xmlns:a16="http://schemas.microsoft.com/office/drawing/2014/main" id="{BA64137E-614B-43E5-B3E0-A51CF68D178A}"/>
              </a:ext>
            </a:extLst>
          </p:cNvPr>
          <p:cNvSpPr txBox="1"/>
          <p:nvPr userDrawn="1"/>
        </p:nvSpPr>
        <p:spPr>
          <a:xfrm>
            <a:off x="6067531" y="4125699"/>
            <a:ext cx="2274918" cy="1977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info@eoscsecretariat.eu</a:t>
            </a:r>
            <a:endParaRPr lang="en-GB" sz="1600" b="1" dirty="0">
              <a:solidFill>
                <a:schemeClr val="bg1"/>
              </a:solidFill>
            </a:endParaRPr>
          </a:p>
          <a:p>
            <a:pPr marL="0" algn="l" defTabSz="914400" rtl="0" eaLnBrk="1" latinLnBrk="0" hangingPunct="1"/>
            <a:r>
              <a:rPr lang="en-GB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emma.lazzeri@isti.cnr.it</a:t>
            </a:r>
            <a:r>
              <a:rPr lang="en-GB" sz="16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en-GB" sz="1050" b="1" dirty="0">
              <a:solidFill>
                <a:schemeClr val="bg1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en-US" sz="1600" b="1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www.eoscsecretariat.eu</a:t>
            </a:r>
            <a:endParaRPr lang="en-US" sz="1600" b="1" dirty="0">
              <a:solidFill>
                <a:schemeClr val="bg1"/>
              </a:solidFill>
            </a:endParaRPr>
          </a:p>
          <a:p>
            <a:endParaRPr lang="en-GB" sz="1600" b="1" dirty="0">
              <a:solidFill>
                <a:schemeClr val="bg1"/>
              </a:solidFill>
            </a:endParaRPr>
          </a:p>
          <a:p>
            <a:r>
              <a:rPr lang="it-IT" sz="1600" b="1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it-IT" sz="1600" b="1" u="sng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EoscSecretariat</a:t>
            </a:r>
            <a:endParaRPr lang="en-GB" sz="1600" b="1" dirty="0">
              <a:solidFill>
                <a:schemeClr val="bg1"/>
              </a:solidFill>
            </a:endParaRPr>
          </a:p>
          <a:p>
            <a:endParaRPr lang="en-GB" sz="1600" b="1" dirty="0">
              <a:solidFill>
                <a:schemeClr val="bg1"/>
              </a:solidFill>
            </a:endParaRPr>
          </a:p>
          <a:p>
            <a:r>
              <a:rPr lang="en-US" sz="1600" b="1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EOSC Secretariat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5" name="Picture 4" descr="https://static.thenounproject.com/png/23267-200.png">
            <a:extLst>
              <a:ext uri="{FF2B5EF4-FFF2-40B4-BE49-F238E27FC236}">
                <a16:creationId xmlns:a16="http://schemas.microsoft.com/office/drawing/2014/main" id="{9383A472-56F9-4B05-B862-628852F2A3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749" y="5279964"/>
            <a:ext cx="284150" cy="2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static.thenounproject.com/png/2051022-200.png">
            <a:extLst>
              <a:ext uri="{FF2B5EF4-FFF2-40B4-BE49-F238E27FC236}">
                <a16:creationId xmlns:a16="http://schemas.microsoft.com/office/drawing/2014/main" id="{B8696221-AA74-402B-AC6D-99920AC0879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749" y="5708763"/>
            <a:ext cx="284150" cy="2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s://static.thenounproject.com/png/1939503-200.png">
            <a:extLst>
              <a:ext uri="{FF2B5EF4-FFF2-40B4-BE49-F238E27FC236}">
                <a16:creationId xmlns:a16="http://schemas.microsoft.com/office/drawing/2014/main" id="{BDC95504-F8F3-48B2-86A3-1EEC0953EA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595" y="4778943"/>
            <a:ext cx="284150" cy="2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static.thenounproject.com/png/1456848-200.png">
            <a:extLst>
              <a:ext uri="{FF2B5EF4-FFF2-40B4-BE49-F238E27FC236}">
                <a16:creationId xmlns:a16="http://schemas.microsoft.com/office/drawing/2014/main" id="{E0B8A3AB-1082-4C96-81D7-EA23CCBF598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1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342" y="4277569"/>
            <a:ext cx="284150" cy="28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ttangolo 90">
            <a:extLst>
              <a:ext uri="{FF2B5EF4-FFF2-40B4-BE49-F238E27FC236}">
                <a16:creationId xmlns:a16="http://schemas.microsoft.com/office/drawing/2014/main" id="{7708FDA9-DA85-4CEC-BAC0-92FB33C77F06}"/>
              </a:ext>
            </a:extLst>
          </p:cNvPr>
          <p:cNvSpPr/>
          <p:nvPr userDrawn="1"/>
        </p:nvSpPr>
        <p:spPr>
          <a:xfrm>
            <a:off x="3190766" y="2461276"/>
            <a:ext cx="28767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you!</a:t>
            </a:r>
          </a:p>
        </p:txBody>
      </p:sp>
      <p:sp>
        <p:nvSpPr>
          <p:cNvPr id="21" name="Content Placeholder 5">
            <a:extLst>
              <a:ext uri="{FF2B5EF4-FFF2-40B4-BE49-F238E27FC236}">
                <a16:creationId xmlns:a16="http://schemas.microsoft.com/office/drawing/2014/main" id="{E4B12164-80DA-4ECD-B06A-57376C0D3B7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11915" y="3707254"/>
            <a:ext cx="3695700" cy="2427287"/>
          </a:xfrm>
        </p:spPr>
        <p:txBody>
          <a:bodyPr/>
          <a:lstStyle>
            <a:lvl1pPr marL="2286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858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2pPr>
            <a:lvl3pPr marL="11430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3pPr>
            <a:lvl4pPr marL="16002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Clr>
                <a:schemeClr val="bg1"/>
              </a:buClr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8131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68FCEB1-E739-1449-ADEA-FADA0D16FD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57150" y="7712"/>
            <a:ext cx="9201150" cy="60882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E5EB0A-E89F-49EC-B24C-F0ED321B7B2C}"/>
              </a:ext>
            </a:extLst>
          </p:cNvPr>
          <p:cNvSpPr/>
          <p:nvPr userDrawn="1"/>
        </p:nvSpPr>
        <p:spPr>
          <a:xfrm>
            <a:off x="0" y="6042439"/>
            <a:ext cx="9144000" cy="861933"/>
          </a:xfrm>
          <a:prstGeom prst="rect">
            <a:avLst/>
          </a:prstGeom>
          <a:solidFill>
            <a:srgbClr val="2B49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135AFB5-8F6D-4A2A-B1BD-455B6D0AB6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97149" y="6210948"/>
            <a:ext cx="1114052" cy="562792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938E33-DFEF-42BC-8CDE-09AFF15960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59141" y="3752851"/>
            <a:ext cx="3326304" cy="1481217"/>
          </a:xfrm>
          <a:prstGeom prst="flowChartTerminator">
            <a:avLst/>
          </a:prstGeom>
          <a:solidFill>
            <a:srgbClr val="75BADA"/>
          </a:solidFill>
        </p:spPr>
        <p:txBody>
          <a:bodyPr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A3D5C5A-9CFD-4BED-96A0-F6F8EA94CE83}"/>
              </a:ext>
            </a:extLst>
          </p:cNvPr>
          <p:cNvGrpSpPr/>
          <p:nvPr userDrawn="1"/>
        </p:nvGrpSpPr>
        <p:grpSpPr>
          <a:xfrm>
            <a:off x="359040" y="6145635"/>
            <a:ext cx="2096213" cy="1453696"/>
            <a:chOff x="-762995" y="3748964"/>
            <a:chExt cx="10840433" cy="5638275"/>
          </a:xfrm>
          <a:solidFill>
            <a:srgbClr val="75BADA">
              <a:alpha val="20000"/>
            </a:srgbClr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F3C3BA-846C-4A39-9067-95565C74A871}"/>
                </a:ext>
              </a:extLst>
            </p:cNvPr>
            <p:cNvSpPr/>
            <p:nvPr/>
          </p:nvSpPr>
          <p:spPr>
            <a:xfrm>
              <a:off x="1434533" y="6002592"/>
              <a:ext cx="1274529" cy="13015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" name="Rounded Rectangle 32">
              <a:extLst>
                <a:ext uri="{FF2B5EF4-FFF2-40B4-BE49-F238E27FC236}">
                  <a16:creationId xmlns:a16="http://schemas.microsoft.com/office/drawing/2014/main" id="{E4C57FA8-101D-4816-B298-DC6375DE22FF}"/>
                </a:ext>
              </a:extLst>
            </p:cNvPr>
            <p:cNvSpPr/>
            <p:nvPr/>
          </p:nvSpPr>
          <p:spPr>
            <a:xfrm>
              <a:off x="3687087" y="6008854"/>
              <a:ext cx="5713256" cy="13151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" name="Rounded Rectangle 33">
              <a:extLst>
                <a:ext uri="{FF2B5EF4-FFF2-40B4-BE49-F238E27FC236}">
                  <a16:creationId xmlns:a16="http://schemas.microsoft.com/office/drawing/2014/main" id="{CA209A17-A708-4BA1-B6CA-BD68E404929F}"/>
                </a:ext>
              </a:extLst>
            </p:cNvPr>
            <p:cNvSpPr/>
            <p:nvPr/>
          </p:nvSpPr>
          <p:spPr>
            <a:xfrm>
              <a:off x="160003" y="3748964"/>
              <a:ext cx="3674115" cy="13151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ounded Rectangle 34">
              <a:extLst>
                <a:ext uri="{FF2B5EF4-FFF2-40B4-BE49-F238E27FC236}">
                  <a16:creationId xmlns:a16="http://schemas.microsoft.com/office/drawing/2014/main" id="{6813F5D5-FBC2-410D-B5F7-9F46D34B3201}"/>
                </a:ext>
              </a:extLst>
            </p:cNvPr>
            <p:cNvSpPr/>
            <p:nvPr/>
          </p:nvSpPr>
          <p:spPr>
            <a:xfrm>
              <a:off x="4463753" y="3798083"/>
              <a:ext cx="3674115" cy="13151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CBA336E-1BA9-4AFA-97A6-648EEC1D4EEA}"/>
                </a:ext>
              </a:extLst>
            </p:cNvPr>
            <p:cNvSpPr/>
            <p:nvPr/>
          </p:nvSpPr>
          <p:spPr>
            <a:xfrm>
              <a:off x="8802909" y="3806941"/>
              <a:ext cx="1274529" cy="13015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ounded Rectangle 36">
              <a:extLst>
                <a:ext uri="{FF2B5EF4-FFF2-40B4-BE49-F238E27FC236}">
                  <a16:creationId xmlns:a16="http://schemas.microsoft.com/office/drawing/2014/main" id="{54769817-3496-435F-9937-01481DB095E8}"/>
                </a:ext>
              </a:extLst>
            </p:cNvPr>
            <p:cNvSpPr/>
            <p:nvPr/>
          </p:nvSpPr>
          <p:spPr>
            <a:xfrm>
              <a:off x="976500" y="8072119"/>
              <a:ext cx="5713256" cy="1315120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C8A7322-EEC7-4DCD-800A-20180A718041}"/>
                </a:ext>
              </a:extLst>
            </p:cNvPr>
            <p:cNvSpPr/>
            <p:nvPr/>
          </p:nvSpPr>
          <p:spPr>
            <a:xfrm>
              <a:off x="-762995" y="6002591"/>
              <a:ext cx="1274529" cy="130156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90075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Right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400051" y="594123"/>
            <a:ext cx="3676340" cy="1924226"/>
          </a:xfrm>
          <a:prstGeom prst="rect">
            <a:avLst/>
          </a:prstGeom>
        </p:spPr>
        <p:txBody>
          <a:bodyPr wrap="square" lIns="0" tIns="0" rIns="0" bIns="0" anchor="b" anchorCtr="0">
            <a:norm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3713" b="1" i="0" spc="-254" baseline="0">
                <a:solidFill>
                  <a:srgbClr val="2D3293"/>
                </a:solidFill>
                <a:latin typeface="Open Sans Semibold" charset="0"/>
                <a:ea typeface="Open Sans Semibold" charset="0"/>
                <a:cs typeface="Open Sans Semibold" charset="0"/>
              </a:defRPr>
            </a:lvl1pPr>
            <a:lvl2pPr marL="250025" indent="0">
              <a:buNone/>
              <a:defRPr/>
            </a:lvl2pPr>
            <a:lvl5pPr marL="1000100" indent="0" algn="ctr">
              <a:buFontTx/>
              <a:buNone/>
              <a:defRPr sz="2925" b="1" i="0" spc="-29" baseline="0">
                <a:solidFill>
                  <a:srgbClr val="2D3293"/>
                </a:solidFill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</a:t>
            </a:r>
            <a:r>
              <a:rPr lang="en-US" dirty="0" err="1"/>
              <a:t>DolorSit</a:t>
            </a:r>
            <a:r>
              <a:rPr lang="en-US" dirty="0"/>
              <a:t> </a:t>
            </a:r>
            <a:r>
              <a:rPr lang="en-US" dirty="0" err="1"/>
              <a:t>Amet</a:t>
            </a:r>
            <a:r>
              <a:rPr lang="en-US" dirty="0"/>
              <a:t>.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5" hasCustomPrompt="1"/>
          </p:nvPr>
        </p:nvSpPr>
        <p:spPr>
          <a:xfrm>
            <a:off x="407194" y="2518348"/>
            <a:ext cx="3446215" cy="3044252"/>
          </a:xfrm>
          <a:prstGeom prst="rect">
            <a:avLst/>
          </a:prstGeom>
        </p:spPr>
        <p:txBody>
          <a:bodyPr lIns="0" tIns="180000" rIns="0" bIns="180000" numCol="1" spcCol="720000" anchor="t" anchorCtr="0">
            <a:normAutofit/>
          </a:bodyPr>
          <a:lstStyle>
            <a:lvl1pPr marL="0" indent="0" algn="l">
              <a:buNone/>
              <a:defRPr sz="1800" b="0" i="0" spc="-84" baseline="0">
                <a:solidFill>
                  <a:schemeClr val="tx2"/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25002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2pPr>
            <a:lvl3pPr marL="50005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3pPr>
            <a:lvl4pPr marL="750075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4pPr>
            <a:lvl5pPr marL="1000100" indent="0">
              <a:buNone/>
              <a:defRPr sz="1350" b="0" i="0">
                <a:latin typeface="Open Sans" charset="0"/>
                <a:ea typeface="Open Sans" charset="0"/>
                <a:cs typeface="Open Sans" charset="0"/>
              </a:defRPr>
            </a:lvl5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consectetuer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ligula </a:t>
            </a:r>
            <a:r>
              <a:rPr lang="en-US" dirty="0" err="1"/>
              <a:t>eget</a:t>
            </a:r>
            <a:r>
              <a:rPr lang="en-US" dirty="0"/>
              <a:t> dolor. 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 flipV="1">
            <a:off x="7593573" y="-100129"/>
            <a:ext cx="1450298" cy="1650557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xfrm>
            <a:off x="4572000" y="594123"/>
            <a:ext cx="4572000" cy="55538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4795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520245"/>
            <a:ext cx="10880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51A438D2-340B-4F4A-B1E1-E3C43F4C2309}" type="datetime1">
              <a:rPr lang="it-IT" smtClean="0"/>
              <a:t>19/06/20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8581" y="6545467"/>
            <a:ext cx="5572664" cy="3319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5532" y="6528871"/>
            <a:ext cx="6998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4550832-AB1C-E34D-AA8B-C3967D9ADC8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3513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baseline="0">
          <a:solidFill>
            <a:srgbClr val="2A4A8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Tx/>
        <a:buBlip>
          <a:blip r:embed="rId12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2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Tx/>
        <a:buBlip>
          <a:blip r:embed="rId12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ec.europa.eu/info/research-and-innovation/strategy/european-research-infrastructures/eric_en" TargetMode="Externa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eanspallationsource.se/" TargetMode="External"/><Relationship Id="rId2" Type="http://schemas.openxmlformats.org/officeDocument/2006/relationships/hyperlink" Target="https://www.epos-ip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hare-project.org/" TargetMode="External"/><Relationship Id="rId4" Type="http://schemas.openxmlformats.org/officeDocument/2006/relationships/hyperlink" Target="https://www.elixir-europe.org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roadmap2018.esfri.eu/media/1050/roadmap18-part2.pdf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oadmap2018.esfri.eu/media/1050/roadmap18-part2.pdf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www.esfri.eu/sites/default/files/White_paper_ESFRI-final.pdf" TargetMode="Externa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unsplash.com/photos/P2POGRtGpr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photos/NSuufgf-BM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13" Type="http://schemas.openxmlformats.org/officeDocument/2006/relationships/image" Target="../media/image34.jpe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12" Type="http://schemas.openxmlformats.org/officeDocument/2006/relationships/image" Target="../media/image33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sv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5" Type="http://schemas.openxmlformats.org/officeDocument/2006/relationships/image" Target="../media/image3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priorities/digital-single-market_en" TargetMode="External"/><Relationship Id="rId7" Type="http://schemas.openxmlformats.org/officeDocument/2006/relationships/hyperlink" Target="https://ec.europa.eu/research/openscience/index.cfm?pg=open-science-cloud-hle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uropa.eu/rapid/press-release_SPEECH-15-5938_fr.htm" TargetMode="External"/><Relationship Id="rId5" Type="http://schemas.openxmlformats.org/officeDocument/2006/relationships/hyperlink" Target="https://www.parlementairemonitor.nl/9353000/1/j9vvij5epmj1ey0/vjuzm3zfnmzh?ctx=vivx6fystwz8&amp;start_tab0=20" TargetMode="External"/><Relationship Id="rId4" Type="http://schemas.openxmlformats.org/officeDocument/2006/relationships/hyperlink" Target="http://ec.europa.eu/research/conferences/2015/era-of-innovation/index.cfm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data.consilium.europa.eu/doc/document/ST-9526-2016-INIT/en/pdf" TargetMode="External"/><Relationship Id="rId7" Type="http://schemas.openxmlformats.org/officeDocument/2006/relationships/hyperlink" Target="http://cor.europa.eu/en/activities/opinions/pages/opinion-factsheet.aspx?OpinionNumber=CDR%202880/2016" TargetMode="External"/><Relationship Id="rId2" Type="http://schemas.openxmlformats.org/officeDocument/2006/relationships/hyperlink" Target="http://www.europarl.europa.eu/sides/getDoc.do?pubRef=-//EP//TEXT+TA+P8-TA-2017-0052+0+DOC+XML+V0//EN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esc.europa.eu/en/our-work/opinions-information-reports/opinions/european-cloud-initiative-building-competitive-data-and-knowledge-economy-europe" TargetMode="External"/><Relationship Id="rId5" Type="http://schemas.openxmlformats.org/officeDocument/2006/relationships/hyperlink" Target="https://ec.europa.eu/research/openscience/pdf/eosc_declaration.pdf" TargetMode="External"/><Relationship Id="rId4" Type="http://schemas.openxmlformats.org/officeDocument/2006/relationships/hyperlink" Target="https://ec.europa.eu/research/index.cfm?eventcode=44D86060-FBA1-1BD1-9355822B162BB0EE&amp;pg=even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openscience/pdf/swd_2018_83_f1_staff_working_paper_en.pdf#view=fit&amp;pagemode=none" TargetMode="External"/><Relationship Id="rId2" Type="http://schemas.openxmlformats.org/officeDocument/2006/relationships/hyperlink" Target="https://ec.europa.eu/newsroom/dae/document.cfm?doc_id=15266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c.europa.eu/research/openscience/pdf/eosc_strategic_implementation_roadmap_large.pdf#view=fit&amp;pagemode=none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publications/prompting-eosc-practice_en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.europa.eu/info/publications/european-open-science-cloud-eosc-strategic-implementation-plan_en" TargetMode="External"/><Relationship Id="rId4" Type="http://schemas.openxmlformats.org/officeDocument/2006/relationships/hyperlink" Target="https://ec.europa.eu/info/publications/turning-fair-reality_en" TargetMode="Externa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sv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mw-rda.esc.rzg.mpg.de/index.php" TargetMode="External"/><Relationship Id="rId2" Type="http://schemas.openxmlformats.org/officeDocument/2006/relationships/hyperlink" Target="https://ec.europa.eu/info/research-and-innovation/strategy/european-research-infrastructures_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aka.fi/en/research-and-science-policy/research-infrastructures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oscsecretariat.eu/eosc-governance/eosc-governance-board" TargetMode="External"/><Relationship Id="rId2" Type="http://schemas.openxmlformats.org/officeDocument/2006/relationships/hyperlink" Target="https://www.eoscsecretariat.eu/eosc-governance/eosc-executive-board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oscsecretariat.eu/eosc-governance/eosc-stakeholder-forum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oscsecretariat.eu/eosc-governance/eosc-executive-board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hyperlink" Target="https://op.europa.eu/en/publication-detail/-/publication/78ae5276-ae8e-11e9-9d01-01aa75ed71a1/language-en" TargetMode="External"/><Relationship Id="rId7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hyperlink" Target="https://op.europa.eu/en/publication-detail/-/publication/3c379ccc-ee2c-11e9-a32c-01aa75ed71a1/language-en/format-PDF/source-106858146" TargetMode="Externa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unsplash.com/s/photos/support?utm_source=unsplash&amp;utm_medium=referral&amp;utm_content=creditCopyText" TargetMode="External"/><Relationship Id="rId4" Type="http://schemas.openxmlformats.org/officeDocument/2006/relationships/hyperlink" Target="https://unsplash.com/@finleydesign?utm_source=unsplash&amp;utm_medium=referral&amp;utm_content=creditCopyText" TargetMode="Externa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7.pn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6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eoscsecretariat.eu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hyperlink" Target="https://www.eoscsecretariat.eu/news-opinion/how-can-i-get-involved-eosc-working-groups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oscsecretariat.eu/eosc-liaison-platform/post/launch-initial-persistent-identifier-policy-eos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oscsecretariat.eu/news-opinion/cooperation-opportunities-hpc-eosc" TargetMode="External"/><Relationship Id="rId5" Type="http://schemas.openxmlformats.org/officeDocument/2006/relationships/hyperlink" Target="https://www.eoscsecretariat.eu/draft-eosc-rules-participation-rop-feedback-survey" TargetMode="External"/><Relationship Id="rId4" Type="http://schemas.openxmlformats.org/officeDocument/2006/relationships/hyperlink" Target="https://www.eoscsecretariat.eu/eosc-liaison-platform/post/interim-recommendations-fair-metrics-and-service-certification-apply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oscsecretariat.eu/eosc-liaison-platform" TargetMode="External"/><Relationship Id="rId4" Type="http://schemas.openxmlformats.org/officeDocument/2006/relationships/image" Target="../media/image69.png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hyperlink" Target="https://www.eoscsecretariat.eu/researcher-engagement-and-use-cases" TargetMode="External"/><Relationship Id="rId7" Type="http://schemas.openxmlformats.org/officeDocument/2006/relationships/hyperlink" Target="https://www.eoscsecretariat.eu/eosc-glossar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11" Type="http://schemas.openxmlformats.org/officeDocument/2006/relationships/hyperlink" Target="https://www.eoscsecretariat.eu/eosc-interest-groups" TargetMode="External"/><Relationship Id="rId5" Type="http://schemas.openxmlformats.org/officeDocument/2006/relationships/hyperlink" Target="https://www.eoscsecretariat.eu/service-research-product-catalogues" TargetMode="External"/><Relationship Id="rId10" Type="http://schemas.openxmlformats.org/officeDocument/2006/relationships/image" Target="../media/image73.png"/><Relationship Id="rId4" Type="http://schemas.openxmlformats.org/officeDocument/2006/relationships/image" Target="../media/image70.png"/><Relationship Id="rId9" Type="http://schemas.openxmlformats.org/officeDocument/2006/relationships/hyperlink" Target="https://www.eoscsecretariat.eu/eosc-federating-core" TargetMode="Externa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74.png"/><Relationship Id="rId7" Type="http://schemas.openxmlformats.org/officeDocument/2006/relationships/hyperlink" Target="https://www.eoscsecretariat.eu/funding-opportunities/open-call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oscsecretariat.eu/study-suggestion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youtu.be/Wf3evSw7P0M" TargetMode="External"/><Relationship Id="rId9" Type="http://schemas.openxmlformats.org/officeDocument/2006/relationships/image" Target="../media/image75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13" Type="http://schemas.openxmlformats.org/officeDocument/2006/relationships/image" Target="../media/image83.jpg"/><Relationship Id="rId3" Type="http://schemas.openxmlformats.org/officeDocument/2006/relationships/notesSlide" Target="../notesSlides/notesSlide19.xml"/><Relationship Id="rId7" Type="http://schemas.openxmlformats.org/officeDocument/2006/relationships/hyperlink" Target="https://zenodo.org/communities/eoscsecretariat/" TargetMode="External"/><Relationship Id="rId12" Type="http://schemas.openxmlformats.org/officeDocument/2006/relationships/image" Target="../media/image8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6.jpg"/><Relationship Id="rId1" Type="http://schemas.openxmlformats.org/officeDocument/2006/relationships/video" Target="https://www.youtube.com/embed/3HgnIe1Xu8I?feature=oembed" TargetMode="External"/><Relationship Id="rId6" Type="http://schemas.openxmlformats.org/officeDocument/2006/relationships/image" Target="../media/image2.png"/><Relationship Id="rId11" Type="http://schemas.openxmlformats.org/officeDocument/2006/relationships/image" Target="../media/image81.png"/><Relationship Id="rId5" Type="http://schemas.openxmlformats.org/officeDocument/2006/relationships/image" Target="../media/image77.png"/><Relationship Id="rId15" Type="http://schemas.openxmlformats.org/officeDocument/2006/relationships/image" Target="../media/image85.jpg"/><Relationship Id="rId10" Type="http://schemas.openxmlformats.org/officeDocument/2006/relationships/image" Target="../media/image80.png"/><Relationship Id="rId4" Type="http://schemas.openxmlformats.org/officeDocument/2006/relationships/image" Target="../media/image76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hyperlink" Target="https://www.eosc-hub.eu/events/eosc-hub-week-2020-goes-virtua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oscsecretariat.eu/eosc-interest-groups" TargetMode="External"/><Relationship Id="rId2" Type="http://schemas.openxmlformats.org/officeDocument/2006/relationships/hyperlink" Target="https://www.eoscsecretariat.eu/eosc-projects-list" TargetMode="Externa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@beatriz_perez?utm_source=unsplash&amp;utm_medium=referral&amp;utm_content=creditCopyText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9.jpg"/><Relationship Id="rId4" Type="http://schemas.openxmlformats.org/officeDocument/2006/relationships/hyperlink" Target="https://unsplash.com/s/photos/office-documents?utm_source=unsplash&amp;utm_medium=referral&amp;utm_content=creditCopyText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openscience/index.cfm?pg=open-science-cloud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2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hyperlink" Target="https://www.eoscsecretariat.eu/about/communications-kit" TargetMode="Externa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hyperlink" Target="https://zenodo.org/communities/eoscsecretariat" TargetMode="Externa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hyperlink" Target="https://www.youtube.com/watch?v=3HgnIe1Xu8I" TargetMode="Externa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jpeg"/><Relationship Id="rId18" Type="http://schemas.openxmlformats.org/officeDocument/2006/relationships/image" Target="../media/image10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98.png"/><Relationship Id="rId17" Type="http://schemas.openxmlformats.org/officeDocument/2006/relationships/image" Target="../media/image103.jpeg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02.jpe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97.pn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101.png"/><Relationship Id="rId10" Type="http://schemas.openxmlformats.org/officeDocument/2006/relationships/image" Target="../media/image96.png"/><Relationship Id="rId19" Type="http://schemas.openxmlformats.org/officeDocument/2006/relationships/image" Target="../media/image105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95.jpeg"/><Relationship Id="rId14" Type="http://schemas.openxmlformats.org/officeDocument/2006/relationships/image" Target="../media/image10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esame.org.jo/" TargetMode="External"/><Relationship Id="rId2" Type="http://schemas.openxmlformats.org/officeDocument/2006/relationships/hyperlink" Target="https://attract-eu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eas.europa.eu/headquarters/headquarters-homepage/13042/eu-celac-relations_e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ec.europa.eu/info/sites/info/files/research_and_innovation/2016_charterforaccessto-ri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0BB393-F5C9-B04C-A706-C335524C76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Infrastructures</a:t>
            </a:r>
            <a:r>
              <a:rPr lang="it-IT" dirty="0"/>
              <a:t> in Europe</a:t>
            </a:r>
          </a:p>
        </p:txBody>
      </p:sp>
      <p:sp>
        <p:nvSpPr>
          <p:cNvPr id="7" name="Sottotitolo 2">
            <a:extLst>
              <a:ext uri="{FF2B5EF4-FFF2-40B4-BE49-F238E27FC236}">
                <a16:creationId xmlns:a16="http://schemas.microsoft.com/office/drawing/2014/main" id="{887D6292-CAA2-BC42-BBDE-73CBC5CB6A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4" y="5197925"/>
            <a:ext cx="7702262" cy="1189623"/>
          </a:xfrm>
        </p:spPr>
        <p:txBody>
          <a:bodyPr>
            <a:normAutofit/>
          </a:bodyPr>
          <a:lstStyle/>
          <a:p>
            <a:r>
              <a:rPr lang="en-GB" sz="2400" dirty="0"/>
              <a:t>Emma </a:t>
            </a:r>
            <a:r>
              <a:rPr lang="en-GB" sz="2400" dirty="0" err="1"/>
              <a:t>Lazzeri</a:t>
            </a:r>
            <a:endParaRPr lang="en-GB" sz="2400" dirty="0"/>
          </a:p>
          <a:p>
            <a:r>
              <a:rPr lang="en-GB" dirty="0" err="1"/>
              <a:t>Consiglio</a:t>
            </a:r>
            <a:r>
              <a:rPr lang="en-GB" dirty="0"/>
              <a:t> Nazionale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Ricerche</a:t>
            </a:r>
            <a:r>
              <a:rPr lang="en-GB" dirty="0"/>
              <a:t> – CNR – Italy </a:t>
            </a:r>
            <a:br>
              <a:rPr lang="en-GB" dirty="0"/>
            </a:br>
            <a:r>
              <a:rPr lang="en-GB" dirty="0" err="1"/>
              <a:t>EOSCSecretariat.eu</a:t>
            </a:r>
            <a:r>
              <a:rPr lang="en-GB" dirty="0"/>
              <a:t> Supporting EOSC Governance and its stakeholders</a:t>
            </a:r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63258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E28BC2A-01B5-C544-BB36-B5FF8A551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Infrastrucure</a:t>
            </a:r>
            <a:r>
              <a:rPr lang="it-IT" dirty="0"/>
              <a:t> </a:t>
            </a:r>
            <a:r>
              <a:rPr lang="it-IT" dirty="0" err="1"/>
              <a:t>Consortium</a:t>
            </a:r>
            <a:r>
              <a:rPr lang="it-IT" dirty="0"/>
              <a:t> - ERIC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7FF69BB8-6D84-E847-889D-C9851413D8C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it-IT" dirty="0"/>
              <a:t>La CE ha messo a disposizione una forma legale specifica per facilitare la costituzione e l’operabilità di una Infrastruttura di Ricerca con interesse a livello Europeo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45528C-0AAA-5F43-BDFB-BDB22CFEB3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0051" y="5704811"/>
            <a:ext cx="5703866" cy="70881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it-IT" sz="1800" b="1" dirty="0" err="1"/>
              <a:t>European</a:t>
            </a:r>
            <a:r>
              <a:rPr lang="it-IT" sz="1800" b="1" dirty="0"/>
              <a:t> </a:t>
            </a:r>
            <a:r>
              <a:rPr lang="it-IT" sz="1800" b="1" dirty="0" err="1"/>
              <a:t>Research</a:t>
            </a:r>
            <a:r>
              <a:rPr lang="it-IT" sz="1800" b="1" dirty="0"/>
              <a:t> </a:t>
            </a:r>
            <a:r>
              <a:rPr lang="it-IT" sz="1800" b="1" dirty="0" err="1"/>
              <a:t>Infrastructure</a:t>
            </a:r>
            <a:r>
              <a:rPr lang="it-IT" sz="1800" b="1" dirty="0"/>
              <a:t> </a:t>
            </a:r>
            <a:br>
              <a:rPr lang="it-IT" sz="1800" b="1" dirty="0"/>
            </a:br>
            <a:r>
              <a:rPr lang="it-IT" sz="1800" b="1" dirty="0" err="1"/>
              <a:t>Consortium</a:t>
            </a:r>
            <a:r>
              <a:rPr lang="it-IT" sz="1800" b="1" dirty="0"/>
              <a:t> (ERIC)</a:t>
            </a:r>
          </a:p>
          <a:p>
            <a:pPr algn="l"/>
            <a:r>
              <a:rPr lang="it-IT" dirty="0">
                <a:hlinkClick r:id="rId2"/>
              </a:rPr>
              <a:t>https://ec.europa.eu/info/research-and-innovation/strategy/european-research-infrastructures/eric_en</a:t>
            </a:r>
            <a:r>
              <a:rPr lang="it-IT" dirty="0"/>
              <a:t> 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D29BE-4320-A847-BEC5-180F88316D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58858" y="6413621"/>
            <a:ext cx="285750" cy="282178"/>
          </a:xfrm>
        </p:spPr>
        <p:txBody>
          <a:bodyPr/>
          <a:lstStyle/>
          <a:p>
            <a:fld id="{94550832-AB1C-E34D-AA8B-C3967D9ADC84}" type="slidenum">
              <a:rPr lang="it-IT" smtClean="0"/>
              <a:t>10</a:t>
            </a:fld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3557B1-4571-C149-8928-BBA2667BE38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19863"/>
            <a:ext cx="1087438" cy="365125"/>
          </a:xfrm>
        </p:spPr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F56E4CF-8AC0-C743-BCC6-7DFA0CA60B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796" y="444379"/>
            <a:ext cx="4064010" cy="5740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40365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D27F4B23-17FB-874B-B03D-4CCE0938D8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Finanziamenti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151F5663-F6A0-CA47-98B8-21A7FB5C553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/>
          </a:bodyPr>
          <a:lstStyle/>
          <a:p>
            <a:r>
              <a:rPr lang="it-IT" dirty="0"/>
              <a:t>Le opportunità di finanziamento per le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Infrastructures</a:t>
            </a:r>
            <a:r>
              <a:rPr lang="it-IT" dirty="0"/>
              <a:t> includono i fondi Europei: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sz="1700" dirty="0" err="1"/>
              <a:t>Horizon</a:t>
            </a:r>
            <a:r>
              <a:rPr lang="it-IT" sz="1700" dirty="0"/>
              <a:t> 2020, </a:t>
            </a:r>
            <a:r>
              <a:rPr lang="it-IT" sz="1700" dirty="0" err="1"/>
              <a:t>inlcuso</a:t>
            </a:r>
            <a:r>
              <a:rPr lang="it-IT" sz="1700" dirty="0"/>
              <a:t> lo schema di finanziamento </a:t>
            </a:r>
            <a:r>
              <a:rPr lang="it-IT" sz="1700" dirty="0" err="1"/>
              <a:t>InnovFin</a:t>
            </a:r>
            <a:r>
              <a:rPr lang="it-IT" sz="1700" dirty="0"/>
              <a:t> 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sz="1700" dirty="0" err="1"/>
              <a:t>European</a:t>
            </a:r>
            <a:r>
              <a:rPr lang="it-IT" sz="1700" dirty="0"/>
              <a:t> </a:t>
            </a:r>
            <a:r>
              <a:rPr lang="it-IT" sz="1700" dirty="0" err="1"/>
              <a:t>Structural</a:t>
            </a:r>
            <a:r>
              <a:rPr lang="it-IT" sz="1700" dirty="0"/>
              <a:t> and </a:t>
            </a:r>
            <a:r>
              <a:rPr lang="it-IT" sz="1700" dirty="0" err="1"/>
              <a:t>Investment</a:t>
            </a:r>
            <a:r>
              <a:rPr lang="it-IT" sz="1700" dirty="0"/>
              <a:t> Funds (ESI Funds)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sz="1700" dirty="0" err="1"/>
              <a:t>European</a:t>
            </a:r>
            <a:r>
              <a:rPr lang="it-IT" sz="1700" dirty="0"/>
              <a:t> Fund for </a:t>
            </a:r>
            <a:r>
              <a:rPr lang="it-IT" sz="1700" dirty="0" err="1"/>
              <a:t>strategic</a:t>
            </a:r>
            <a:r>
              <a:rPr lang="it-IT" sz="1700" dirty="0"/>
              <a:t> Investments (EFSI)</a:t>
            </a:r>
          </a:p>
        </p:txBody>
      </p:sp>
      <p:pic>
        <p:nvPicPr>
          <p:cNvPr id="11" name="Segnaposto immagine 10">
            <a:extLst>
              <a:ext uri="{FF2B5EF4-FFF2-40B4-BE49-F238E27FC236}">
                <a16:creationId xmlns:a16="http://schemas.microsoft.com/office/drawing/2014/main" id="{0C84209C-72F1-AD40-AC7C-3DE98D38FDB8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/>
          <a:srcRect l="383" r="821"/>
          <a:stretch/>
        </p:blipFill>
        <p:spPr>
          <a:xfrm>
            <a:off x="4180114" y="1175484"/>
            <a:ext cx="4773882" cy="4972502"/>
          </a:xfr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DCC27BA-49D9-5C4D-9632-0898092F995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58858" y="6413621"/>
            <a:ext cx="285750" cy="282178"/>
          </a:xfrm>
        </p:spPr>
        <p:txBody>
          <a:bodyPr/>
          <a:lstStyle/>
          <a:p>
            <a:fld id="{94550832-AB1C-E34D-AA8B-C3967D9ADC84}" type="slidenum">
              <a:rPr lang="it-IT" smtClean="0"/>
              <a:t>11</a:t>
            </a:fld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CD74353-4BA1-8341-9C24-9AD9E9D8BD8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19863"/>
            <a:ext cx="1087438" cy="365125"/>
          </a:xfrm>
        </p:spPr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07006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20285B-5CED-984D-9942-06D822BAD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Alcuni esempi virtuosi di progetti </a:t>
            </a:r>
            <a:r>
              <a:rPr lang="it-IT" dirty="0" err="1"/>
              <a:t>RIs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3495771-EC22-C84E-A193-E1D91A2DA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u="sng" dirty="0">
                <a:hlinkClick r:id="rId2"/>
              </a:rPr>
              <a:t>EPOS</a:t>
            </a:r>
            <a:r>
              <a:rPr lang="it-IT" dirty="0"/>
              <a:t>: </a:t>
            </a:r>
            <a:r>
              <a:rPr lang="it-IT" dirty="0" err="1"/>
              <a:t>Viable</a:t>
            </a:r>
            <a:r>
              <a:rPr lang="it-IT" dirty="0"/>
              <a:t> </a:t>
            </a:r>
            <a:r>
              <a:rPr lang="it-IT" dirty="0" err="1"/>
              <a:t>solutions</a:t>
            </a:r>
            <a:r>
              <a:rPr lang="it-IT" dirty="0"/>
              <a:t> to tackle </a:t>
            </a:r>
            <a:r>
              <a:rPr lang="it-IT" dirty="0" err="1"/>
              <a:t>solid</a:t>
            </a:r>
            <a:r>
              <a:rPr lang="it-IT" dirty="0"/>
              <a:t> Earth </a:t>
            </a:r>
            <a:r>
              <a:rPr lang="it-IT" dirty="0" err="1"/>
              <a:t>grand</a:t>
            </a:r>
            <a:r>
              <a:rPr lang="it-IT" dirty="0"/>
              <a:t> </a:t>
            </a:r>
            <a:r>
              <a:rPr lang="it-IT" dirty="0" err="1"/>
              <a:t>challenges</a:t>
            </a:r>
            <a:endParaRPr lang="it-IT" dirty="0"/>
          </a:p>
          <a:p>
            <a:r>
              <a:rPr lang="it-IT" u="sng" dirty="0">
                <a:hlinkClick r:id="rId3"/>
              </a:rPr>
              <a:t>ESS: </a:t>
            </a:r>
            <a:r>
              <a:rPr lang="it-IT" dirty="0"/>
              <a:t> The </a:t>
            </a:r>
            <a:r>
              <a:rPr lang="it-IT" dirty="0" err="1"/>
              <a:t>world’s</a:t>
            </a:r>
            <a:r>
              <a:rPr lang="it-IT" dirty="0"/>
              <a:t> </a:t>
            </a:r>
            <a:r>
              <a:rPr lang="it-IT" dirty="0" err="1"/>
              <a:t>next</a:t>
            </a:r>
            <a:r>
              <a:rPr lang="it-IT" dirty="0"/>
              <a:t>-generation </a:t>
            </a:r>
            <a:r>
              <a:rPr lang="it-IT" dirty="0" err="1"/>
              <a:t>neutron</a:t>
            </a:r>
            <a:r>
              <a:rPr lang="it-IT" dirty="0"/>
              <a:t> science </a:t>
            </a:r>
            <a:r>
              <a:rPr lang="it-IT" dirty="0" err="1"/>
              <a:t>facility</a:t>
            </a:r>
            <a:endParaRPr lang="it-IT" dirty="0"/>
          </a:p>
          <a:p>
            <a:r>
              <a:rPr lang="it-IT" u="sng" dirty="0">
                <a:hlinkClick r:id="rId4"/>
              </a:rPr>
              <a:t>ELIXIR</a:t>
            </a:r>
            <a:r>
              <a:rPr lang="it-IT" dirty="0"/>
              <a:t>: A </a:t>
            </a:r>
            <a:r>
              <a:rPr lang="it-IT" dirty="0" err="1"/>
              <a:t>distributed</a:t>
            </a:r>
            <a:r>
              <a:rPr lang="it-IT" dirty="0"/>
              <a:t> </a:t>
            </a:r>
            <a:r>
              <a:rPr lang="it-IT" dirty="0" err="1"/>
              <a:t>infrastructure</a:t>
            </a:r>
            <a:r>
              <a:rPr lang="it-IT" dirty="0"/>
              <a:t> for Life science information</a:t>
            </a:r>
          </a:p>
          <a:p>
            <a:r>
              <a:rPr lang="it-IT" u="sng" dirty="0">
                <a:hlinkClick r:id="rId5"/>
              </a:rPr>
              <a:t>SHARE</a:t>
            </a:r>
            <a:r>
              <a:rPr lang="it-IT" dirty="0"/>
              <a:t>: A </a:t>
            </a:r>
            <a:r>
              <a:rPr lang="it-IT" dirty="0" err="1"/>
              <a:t>survey</a:t>
            </a:r>
            <a:r>
              <a:rPr lang="it-IT" dirty="0"/>
              <a:t> on </a:t>
            </a:r>
            <a:r>
              <a:rPr lang="it-IT" dirty="0" err="1"/>
              <a:t>Health</a:t>
            </a:r>
            <a:r>
              <a:rPr lang="it-IT" dirty="0"/>
              <a:t>, </a:t>
            </a:r>
            <a:r>
              <a:rPr lang="it-IT" dirty="0" err="1"/>
              <a:t>ageing</a:t>
            </a:r>
            <a:r>
              <a:rPr lang="it-IT" dirty="0"/>
              <a:t> and </a:t>
            </a:r>
            <a:r>
              <a:rPr lang="it-IT" dirty="0" err="1"/>
              <a:t>retirement</a:t>
            </a:r>
            <a:r>
              <a:rPr lang="it-IT" dirty="0"/>
              <a:t> in Europe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5DB669-4B48-5649-910C-5F8539E34A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E6B263D-35DB-DD43-AF50-481ABF7CE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57503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9705AE8A-DCD3-4C40-864B-799368A8F83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377" r="1155" b="11250"/>
          <a:stretch/>
        </p:blipFill>
        <p:spPr>
          <a:xfrm>
            <a:off x="-1405" y="863034"/>
            <a:ext cx="9145406" cy="49672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0" y="6390033"/>
            <a:ext cx="47603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Photo: cover image of the ESFRI White </a:t>
            </a:r>
            <a:r>
              <a:rPr lang="it-IT" sz="1050" dirty="0" err="1">
                <a:solidFill>
                  <a:schemeClr val="bg1"/>
                </a:solidFill>
              </a:rPr>
              <a:t>Paper</a:t>
            </a:r>
            <a:r>
              <a:rPr lang="it-IT" sz="1050" dirty="0">
                <a:solidFill>
                  <a:schemeClr val="bg1"/>
                </a:solidFill>
              </a:rPr>
              <a:t> 2020, by 123RF - </a:t>
            </a:r>
            <a:r>
              <a:rPr lang="it-IT" sz="1050" dirty="0" err="1">
                <a:solidFill>
                  <a:schemeClr val="bg1"/>
                </a:solidFill>
              </a:rPr>
              <a:t>Kran</a:t>
            </a:r>
            <a:r>
              <a:rPr lang="it-IT" sz="1050" dirty="0">
                <a:solidFill>
                  <a:schemeClr val="bg1"/>
                </a:solidFill>
              </a:rPr>
              <a:t> </a:t>
            </a:r>
            <a:r>
              <a:rPr lang="it-IT" sz="1050" dirty="0" err="1">
                <a:solidFill>
                  <a:schemeClr val="bg1"/>
                </a:solidFill>
              </a:rPr>
              <a:t>Kanthawong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-751127" y="3752851"/>
            <a:ext cx="3326304" cy="1481217"/>
          </a:xfrm>
        </p:spPr>
        <p:txBody>
          <a:bodyPr/>
          <a:lstStyle/>
          <a:p>
            <a:endParaRPr lang="en-GB" sz="675" dirty="0"/>
          </a:p>
          <a:p>
            <a:pPr algn="r"/>
            <a:r>
              <a:rPr lang="en-GB" sz="2400" dirty="0"/>
              <a:t>ESFRI</a:t>
            </a:r>
          </a:p>
        </p:txBody>
      </p:sp>
    </p:spTree>
    <p:extLst>
      <p:ext uri="{BB962C8B-B14F-4D97-AF65-F5344CB8AC3E}">
        <p14:creationId xmlns:p14="http://schemas.microsoft.com/office/powerpoint/2010/main" val="2208610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9F32D5-94EC-1146-BDBE-41956B2F1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Strategy</a:t>
            </a:r>
            <a:r>
              <a:rPr lang="it-IT" dirty="0"/>
              <a:t> Forum on </a:t>
            </a:r>
            <a:r>
              <a:rPr lang="it-IT" dirty="0" err="1"/>
              <a:t>Ris</a:t>
            </a:r>
            <a:r>
              <a:rPr lang="it-IT" dirty="0"/>
              <a:t> - ESFRI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70CABB6-6FF9-594F-9EE2-B800134C4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Costituito nel 2002 con l’obiettivo di sviluppare un approccio a livello europeo per le ERA (</a:t>
            </a:r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Research</a:t>
            </a:r>
            <a:r>
              <a:rPr lang="it-IT" dirty="0"/>
              <a:t> Area)</a:t>
            </a:r>
          </a:p>
          <a:p>
            <a:r>
              <a:rPr lang="it-IT" dirty="0"/>
              <a:t>Composto da delegati nazionali, nominati dai ministeri della ricerca europei e dei paesi associati con </a:t>
            </a:r>
            <a:r>
              <a:rPr lang="it-IT" dirty="0" err="1"/>
              <a:t>Horizon</a:t>
            </a:r>
            <a:r>
              <a:rPr lang="it-IT" dirty="0"/>
              <a:t> 2020 e da una rappresentanza della CE.</a:t>
            </a:r>
          </a:p>
          <a:p>
            <a:r>
              <a:rPr lang="it-IT" dirty="0"/>
              <a:t>Dal 2002 ha trasformato il panorama delle RI europee coprendo tutti i campi della ricerca scientifica, con oltre 50 RI a livello europeo, per un investimento complessivo di circa 20 milioni di euro.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6A115A8-2152-8C44-8EC7-9C574EF09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107772-7851-5C4E-A57F-1B50BE894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14</a:t>
            </a:fld>
            <a:endParaRPr lang="it-IT"/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F1E993C9-EAA1-154B-B37E-B3392B0B326B}"/>
              </a:ext>
            </a:extLst>
          </p:cNvPr>
          <p:cNvSpPr txBox="1"/>
          <p:nvPr/>
        </p:nvSpPr>
        <p:spPr>
          <a:xfrm>
            <a:off x="2438400" y="6559366"/>
            <a:ext cx="47603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ESFRI White </a:t>
            </a:r>
            <a:r>
              <a:rPr lang="it-IT" sz="1050" dirty="0" err="1">
                <a:solidFill>
                  <a:schemeClr val="bg1"/>
                </a:solidFill>
              </a:rPr>
              <a:t>Paper</a:t>
            </a:r>
            <a:r>
              <a:rPr lang="it-IT" sz="1050" dirty="0">
                <a:solidFill>
                  <a:schemeClr val="bg1"/>
                </a:solidFill>
              </a:rPr>
              <a:t> 2020, MAKING SCIENCE HAPPEN, March 2020</a:t>
            </a:r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1769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0F76E73-46C3-CA45-BE33-086A57C20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mandato di ESFRI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2D1BA70-2CFD-1643-AD31-A3ABAB27F1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Definizione della </a:t>
            </a:r>
            <a:r>
              <a:rPr lang="it-IT" dirty="0" err="1"/>
              <a:t>Roadmap</a:t>
            </a:r>
            <a:r>
              <a:rPr lang="it-IT" dirty="0"/>
              <a:t> europea per le RI a lungo termine (10-20 anni)</a:t>
            </a:r>
          </a:p>
          <a:p>
            <a:r>
              <a:rPr lang="it-IT" dirty="0"/>
              <a:t>Sostenere un approccio coerente e improntato alla strategia per l'elaborazione delle politiche sulle infrastrutture di ricerca in Europa</a:t>
            </a:r>
          </a:p>
          <a:p>
            <a:r>
              <a:rPr lang="it-IT" dirty="0"/>
              <a:t>Agevolare iniziative multilaterali che consentano un migliore utilizzo e sviluppo delle infrastrutture di ricerca: ESFRI come incubatore di nuove iniziative</a:t>
            </a:r>
          </a:p>
          <a:p>
            <a:r>
              <a:rPr lang="it-IT" dirty="0"/>
              <a:t>Garantire il seguito dell'attuazione dei progetti ESFRI già in corso dopo una valutazione globale, nonché la definizione delle priorità dei progetti infrastrutturali elencati nella </a:t>
            </a:r>
            <a:r>
              <a:rPr lang="it-IT" dirty="0" err="1"/>
              <a:t>roadmap</a:t>
            </a:r>
            <a:r>
              <a:rPr lang="it-IT" dirty="0"/>
              <a:t> ESFRI</a:t>
            </a:r>
          </a:p>
          <a:p>
            <a:r>
              <a:rPr lang="it-IT" dirty="0"/>
              <a:t>Implementare la priorità 2 di ERA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C9BE4F-8DA8-744C-8372-CD7DAAA39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823DDB3-65E6-C144-9A9A-D15FD56C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15</a:t>
            </a:fld>
            <a:endParaRPr lang="it-IT"/>
          </a:p>
        </p:txBody>
      </p:sp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142ED289-B37A-9244-ABF4-1018446890A1}"/>
              </a:ext>
            </a:extLst>
          </p:cNvPr>
          <p:cNvSpPr txBox="1">
            <a:spLocks/>
          </p:cNvSpPr>
          <p:nvPr/>
        </p:nvSpPr>
        <p:spPr>
          <a:xfrm>
            <a:off x="400051" y="5704811"/>
            <a:ext cx="5703866" cy="7088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788" b="0" i="0" kern="120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800" b="1" dirty="0" err="1"/>
              <a:t>Roadmap</a:t>
            </a:r>
            <a:r>
              <a:rPr lang="it-IT" sz="1800" b="1" dirty="0"/>
              <a:t> 2018 – </a:t>
            </a:r>
            <a:r>
              <a:rPr lang="it-IT" sz="1800" b="1" dirty="0" err="1"/>
              <a:t>Landscape</a:t>
            </a:r>
            <a:r>
              <a:rPr lang="it-IT" sz="1800" b="1" dirty="0"/>
              <a:t> Analysis</a:t>
            </a:r>
          </a:p>
          <a:p>
            <a:pPr algn="l"/>
            <a:r>
              <a:rPr lang="it-IT" dirty="0">
                <a:hlinkClick r:id="rId2"/>
              </a:rPr>
              <a:t>http://roadmap2018.esfri.eu/media/1050/roadmap18-part2.pdf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19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D9A7BCC-08CF-A84B-8A33-FB9F0DA621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Mappatura delle </a:t>
            </a:r>
            <a:r>
              <a:rPr lang="it-IT" dirty="0" err="1"/>
              <a:t>RIs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6455C1-C008-6647-B758-8E71C9D02E4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it-IT" dirty="0"/>
              <a:t>La </a:t>
            </a:r>
            <a:r>
              <a:rPr lang="it-IT" dirty="0" err="1"/>
              <a:t>Roadmap</a:t>
            </a:r>
            <a:r>
              <a:rPr lang="it-IT" dirty="0"/>
              <a:t> ESFRI si basa su una esaustiva analisi del panorama europeo delle RI, per il monitoraggio e la mappatura delle infrastrutture di ricerca che contribuisce all’implementazione della ERA</a:t>
            </a:r>
          </a:p>
        </p:txBody>
      </p:sp>
      <p:pic>
        <p:nvPicPr>
          <p:cNvPr id="8" name="Segnaposto immagine 7">
            <a:extLst>
              <a:ext uri="{FF2B5EF4-FFF2-40B4-BE49-F238E27FC236}">
                <a16:creationId xmlns:a16="http://schemas.microsoft.com/office/drawing/2014/main" id="{20F9058C-C38A-A344-94B3-591416E10D12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2"/>
          <a:srcRect t="6905" b="6905"/>
          <a:stretch>
            <a:fillRect/>
          </a:stretch>
        </p:blipFill>
        <p:spPr/>
      </p:pic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40F7E39E-9258-3841-8A70-91372F9F4AAA}"/>
              </a:ext>
            </a:extLst>
          </p:cNvPr>
          <p:cNvSpPr txBox="1">
            <a:spLocks/>
          </p:cNvSpPr>
          <p:nvPr/>
        </p:nvSpPr>
        <p:spPr>
          <a:xfrm>
            <a:off x="400051" y="5704811"/>
            <a:ext cx="5703866" cy="7088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788" b="0" i="0" kern="120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800" b="1" dirty="0" err="1"/>
              <a:t>Roadmap</a:t>
            </a:r>
            <a:r>
              <a:rPr lang="it-IT" sz="1800" b="1" dirty="0"/>
              <a:t> 2018 – </a:t>
            </a:r>
            <a:r>
              <a:rPr lang="it-IT" sz="1800" b="1" dirty="0" err="1"/>
              <a:t>Landscape</a:t>
            </a:r>
            <a:r>
              <a:rPr lang="it-IT" sz="1800" b="1" dirty="0"/>
              <a:t> Analysis</a:t>
            </a:r>
          </a:p>
          <a:p>
            <a:pPr algn="l"/>
            <a:r>
              <a:rPr lang="it-IT" dirty="0">
                <a:hlinkClick r:id="rId3"/>
              </a:rPr>
              <a:t>http://roadmap2018.esfri.eu/media/1050/roadmap18-part2.pdf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0725212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FE97B7-4DDA-434F-9B16-91FFE9C52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Aree di interesse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E0D5DC7-706D-EE4A-AB4C-C43C6A499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065510B-51BD-3F40-82EA-216116744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17</a:t>
            </a:fld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1E69E8F9-A56A-5944-90BE-50DF0E4911A6}"/>
              </a:ext>
            </a:extLst>
          </p:cNvPr>
          <p:cNvSpPr>
            <a:spLocks noChangeAspect="1"/>
          </p:cNvSpPr>
          <p:nvPr/>
        </p:nvSpPr>
        <p:spPr>
          <a:xfrm>
            <a:off x="283824" y="3390058"/>
            <a:ext cx="3024000" cy="3024000"/>
          </a:xfrm>
          <a:prstGeom prst="ellipse">
            <a:avLst/>
          </a:prstGeom>
          <a:solidFill>
            <a:srgbClr val="E2E02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ENERGY</a:t>
            </a:r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74AEB61F-C077-5242-9DAB-C5C43A3F80B3}"/>
              </a:ext>
            </a:extLst>
          </p:cNvPr>
          <p:cNvSpPr>
            <a:spLocks noChangeAspect="1"/>
          </p:cNvSpPr>
          <p:nvPr/>
        </p:nvSpPr>
        <p:spPr>
          <a:xfrm>
            <a:off x="1795824" y="1439715"/>
            <a:ext cx="3024000" cy="3024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ENVIRONMENT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B67B72FB-9ED4-9142-8977-FD48CD03D310}"/>
              </a:ext>
            </a:extLst>
          </p:cNvPr>
          <p:cNvSpPr>
            <a:spLocks noChangeAspect="1"/>
          </p:cNvSpPr>
          <p:nvPr/>
        </p:nvSpPr>
        <p:spPr>
          <a:xfrm>
            <a:off x="3160052" y="3387698"/>
            <a:ext cx="3024000" cy="30240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PHYSICAL SCIENCES &amp; ENGINEERING</a:t>
            </a:r>
          </a:p>
        </p:txBody>
      </p:sp>
      <p:sp>
        <p:nvSpPr>
          <p:cNvPr id="13" name="Ovale 12">
            <a:extLst>
              <a:ext uri="{FF2B5EF4-FFF2-40B4-BE49-F238E27FC236}">
                <a16:creationId xmlns:a16="http://schemas.microsoft.com/office/drawing/2014/main" id="{FA53DE78-CF6A-7442-A7D6-504A388A70F1}"/>
              </a:ext>
            </a:extLst>
          </p:cNvPr>
          <p:cNvSpPr>
            <a:spLocks noChangeAspect="1"/>
          </p:cNvSpPr>
          <p:nvPr/>
        </p:nvSpPr>
        <p:spPr>
          <a:xfrm>
            <a:off x="4416406" y="1439715"/>
            <a:ext cx="3024000" cy="3024000"/>
          </a:xfrm>
          <a:prstGeom prst="ellipse">
            <a:avLst/>
          </a:prstGeom>
          <a:solidFill>
            <a:srgbClr val="DA3B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SOCIAL &amp; CULTURAL INNOVATION</a:t>
            </a:r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6A5F942D-96CF-7345-821B-A3E1A3795F81}"/>
              </a:ext>
            </a:extLst>
          </p:cNvPr>
          <p:cNvSpPr>
            <a:spLocks noChangeAspect="1"/>
          </p:cNvSpPr>
          <p:nvPr/>
        </p:nvSpPr>
        <p:spPr>
          <a:xfrm>
            <a:off x="5823507" y="3400532"/>
            <a:ext cx="3024000" cy="3024000"/>
          </a:xfrm>
          <a:prstGeom prst="ellipse">
            <a:avLst/>
          </a:prstGeom>
          <a:solidFill>
            <a:srgbClr val="8A6AA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/>
              <a:t>HEALTH &amp; FOOD</a:t>
            </a:r>
          </a:p>
        </p:txBody>
      </p:sp>
    </p:spTree>
    <p:extLst>
      <p:ext uri="{BB962C8B-B14F-4D97-AF65-F5344CB8AC3E}">
        <p14:creationId xmlns:p14="http://schemas.microsoft.com/office/powerpoint/2010/main" val="37948816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>
            <a:extLst>
              <a:ext uri="{FF2B5EF4-FFF2-40B4-BE49-F238E27FC236}">
                <a16:creationId xmlns:a16="http://schemas.microsoft.com/office/drawing/2014/main" id="{2D9A7BCC-08CF-A84B-8A33-FB9F0DA6214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err="1"/>
              <a:t>Excellence</a:t>
            </a:r>
            <a:endParaRPr lang="it-IT" dirty="0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B6455C1-C008-6647-B758-8E71C9D02E4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it-IT" dirty="0"/>
              <a:t>«For </a:t>
            </a:r>
            <a:r>
              <a:rPr lang="it-IT" dirty="0" err="1"/>
              <a:t>RIs</a:t>
            </a:r>
            <a:r>
              <a:rPr lang="it-IT" dirty="0"/>
              <a:t> to </a:t>
            </a:r>
            <a:r>
              <a:rPr lang="it-IT" dirty="0" err="1"/>
              <a:t>remain</a:t>
            </a:r>
            <a:r>
              <a:rPr lang="it-IT" dirty="0"/>
              <a:t> </a:t>
            </a:r>
            <a:r>
              <a:rPr lang="it-IT" dirty="0" err="1"/>
              <a:t>relevant</a:t>
            </a:r>
            <a:r>
              <a:rPr lang="it-IT" dirty="0"/>
              <a:t> </a:t>
            </a:r>
            <a:r>
              <a:rPr lang="it-IT" dirty="0" err="1"/>
              <a:t>throughout</a:t>
            </a:r>
            <a:r>
              <a:rPr lang="it-IT" dirty="0"/>
              <a:t> the </a:t>
            </a:r>
            <a:r>
              <a:rPr lang="it-IT" dirty="0" err="1"/>
              <a:t>entire</a:t>
            </a:r>
            <a:r>
              <a:rPr lang="it-IT" dirty="0"/>
              <a:t> RI </a:t>
            </a:r>
            <a:r>
              <a:rPr lang="it-IT" dirty="0" err="1"/>
              <a:t>lifecycle</a:t>
            </a:r>
            <a:r>
              <a:rPr lang="it-IT" dirty="0"/>
              <a:t>, </a:t>
            </a:r>
            <a:r>
              <a:rPr lang="it-IT" dirty="0" err="1"/>
              <a:t>scientific</a:t>
            </a:r>
            <a:r>
              <a:rPr lang="it-IT" dirty="0"/>
              <a:t> </a:t>
            </a:r>
            <a:r>
              <a:rPr lang="it-IT" dirty="0" err="1"/>
              <a:t>excellence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the </a:t>
            </a:r>
            <a:r>
              <a:rPr lang="it-IT" dirty="0" err="1"/>
              <a:t>condition</a:t>
            </a:r>
            <a:r>
              <a:rPr lang="it-IT" dirty="0"/>
              <a:t> sine qua non, </a:t>
            </a:r>
            <a:r>
              <a:rPr lang="it-IT" dirty="0" err="1"/>
              <a:t>which</a:t>
            </a:r>
            <a:r>
              <a:rPr lang="it-IT" dirty="0"/>
              <a:t> </a:t>
            </a:r>
            <a:r>
              <a:rPr lang="it-IT" dirty="0" err="1"/>
              <a:t>becomes</a:t>
            </a:r>
            <a:r>
              <a:rPr lang="it-IT" dirty="0"/>
              <a:t>, </a:t>
            </a:r>
            <a:r>
              <a:rPr lang="it-IT" dirty="0" err="1"/>
              <a:t>together</a:t>
            </a:r>
            <a:r>
              <a:rPr lang="it-IT" dirty="0"/>
              <a:t> with </a:t>
            </a:r>
            <a:r>
              <a:rPr lang="it-IT" dirty="0" err="1"/>
              <a:t>adequate</a:t>
            </a:r>
            <a:r>
              <a:rPr lang="it-IT" dirty="0"/>
              <a:t> human </a:t>
            </a:r>
            <a:r>
              <a:rPr lang="it-IT" dirty="0" err="1"/>
              <a:t>resources</a:t>
            </a:r>
            <a:r>
              <a:rPr lang="it-IT" dirty="0"/>
              <a:t>, </a:t>
            </a:r>
            <a:r>
              <a:rPr lang="it-IT" dirty="0" err="1"/>
              <a:t>crucial</a:t>
            </a:r>
            <a:r>
              <a:rPr lang="it-IT" dirty="0"/>
              <a:t> </a:t>
            </a:r>
            <a:r>
              <a:rPr lang="it-IT" dirty="0" err="1"/>
              <a:t>when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comes</a:t>
            </a:r>
            <a:r>
              <a:rPr lang="it-IT" dirty="0"/>
              <a:t> to long-</a:t>
            </a:r>
            <a:r>
              <a:rPr lang="it-IT" dirty="0" err="1"/>
              <a:t>term</a:t>
            </a:r>
            <a:r>
              <a:rPr lang="it-IT" dirty="0"/>
              <a:t> </a:t>
            </a:r>
            <a:r>
              <a:rPr lang="it-IT" dirty="0" err="1"/>
              <a:t>persistence</a:t>
            </a:r>
            <a:r>
              <a:rPr lang="it-IT" dirty="0"/>
              <a:t> in the </a:t>
            </a:r>
            <a:r>
              <a:rPr lang="it-IT" dirty="0" err="1"/>
              <a:t>operational</a:t>
            </a:r>
            <a:r>
              <a:rPr lang="it-IT" dirty="0"/>
              <a:t> </a:t>
            </a:r>
            <a:r>
              <a:rPr lang="it-IT" dirty="0" err="1"/>
              <a:t>phase</a:t>
            </a:r>
            <a:r>
              <a:rPr lang="it-IT" dirty="0"/>
              <a:t>.»</a:t>
            </a:r>
          </a:p>
        </p:txBody>
      </p:sp>
      <p:sp>
        <p:nvSpPr>
          <p:cNvPr id="9" name="Segnaposto piè di pagina 4">
            <a:extLst>
              <a:ext uri="{FF2B5EF4-FFF2-40B4-BE49-F238E27FC236}">
                <a16:creationId xmlns:a16="http://schemas.microsoft.com/office/drawing/2014/main" id="{40F7E39E-9258-3841-8A70-91372F9F4AAA}"/>
              </a:ext>
            </a:extLst>
          </p:cNvPr>
          <p:cNvSpPr txBox="1">
            <a:spLocks/>
          </p:cNvSpPr>
          <p:nvPr/>
        </p:nvSpPr>
        <p:spPr>
          <a:xfrm>
            <a:off x="400051" y="5704811"/>
            <a:ext cx="5703866" cy="7088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it-IT"/>
            </a:defPPr>
            <a:lvl1pPr marL="0" algn="r" defTabSz="914400" rtl="0" eaLnBrk="1" latinLnBrk="0" hangingPunct="1">
              <a:defRPr sz="788" b="0" i="0" kern="1200" spc="0">
                <a:solidFill>
                  <a:schemeClr val="bg2">
                    <a:lumMod val="50000"/>
                  </a:schemeClr>
                </a:solidFill>
                <a:latin typeface="Open Sans Light" charset="0"/>
                <a:ea typeface="Open Sans Light" charset="0"/>
                <a:cs typeface="Open Sans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sz="1800" b="1" dirty="0"/>
              <a:t>ESFRI </a:t>
            </a:r>
            <a:r>
              <a:rPr lang="it-IT" sz="1800" b="1" dirty="0" err="1"/>
              <a:t>white</a:t>
            </a:r>
            <a:r>
              <a:rPr lang="it-IT" sz="1800" b="1" dirty="0"/>
              <a:t> </a:t>
            </a:r>
            <a:r>
              <a:rPr lang="it-IT" sz="1800" b="1" dirty="0" err="1"/>
              <a:t>paper</a:t>
            </a:r>
            <a:r>
              <a:rPr lang="it-IT" sz="1800" b="1" dirty="0"/>
              <a:t> - 2020</a:t>
            </a:r>
          </a:p>
          <a:p>
            <a:pPr algn="l"/>
            <a:r>
              <a:rPr lang="it-IT" dirty="0">
                <a:hlinkClick r:id="rId2"/>
              </a:rPr>
              <a:t>https://www.esfri.eu/sites/default/files/White_paper_ESFRI-final.pdf</a:t>
            </a:r>
            <a:r>
              <a:rPr lang="it-IT" dirty="0"/>
              <a:t> </a:t>
            </a:r>
          </a:p>
        </p:txBody>
      </p:sp>
      <p:pic>
        <p:nvPicPr>
          <p:cNvPr id="11" name="Segnaposto immagine 10">
            <a:extLst>
              <a:ext uri="{FF2B5EF4-FFF2-40B4-BE49-F238E27FC236}">
                <a16:creationId xmlns:a16="http://schemas.microsoft.com/office/drawing/2014/main" id="{22A6349C-C1FE-BC46-942E-97218B2823D3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/>
          <a:srcRect l="986" t="6963" b="6963"/>
          <a:stretch/>
        </p:blipFill>
        <p:spPr>
          <a:xfrm>
            <a:off x="4617076" y="594123"/>
            <a:ext cx="4526924" cy="5553863"/>
          </a:xfrm>
        </p:spPr>
      </p:pic>
    </p:spTree>
    <p:extLst>
      <p:ext uri="{BB962C8B-B14F-4D97-AF65-F5344CB8AC3E}">
        <p14:creationId xmlns:p14="http://schemas.microsoft.com/office/powerpoint/2010/main" val="259950368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E27AACA-0B3A-E942-B72C-5B67C39EB5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64" b="3563"/>
          <a:stretch/>
        </p:blipFill>
        <p:spPr>
          <a:xfrm>
            <a:off x="0" y="863034"/>
            <a:ext cx="9144000" cy="49672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38400" y="6390033"/>
            <a:ext cx="47603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Photo by Pierre </a:t>
            </a:r>
            <a:r>
              <a:rPr lang="it-IT" sz="1050" dirty="0" err="1">
                <a:solidFill>
                  <a:schemeClr val="bg1"/>
                </a:solidFill>
              </a:rPr>
              <a:t>Bamin</a:t>
            </a:r>
            <a:r>
              <a:rPr lang="it-IT" sz="1050" dirty="0">
                <a:solidFill>
                  <a:schemeClr val="bg1"/>
                </a:solidFill>
              </a:rPr>
              <a:t> on </a:t>
            </a:r>
            <a:r>
              <a:rPr lang="it-IT" sz="1050" dirty="0" err="1">
                <a:solidFill>
                  <a:schemeClr val="bg1"/>
                </a:solidFill>
              </a:rPr>
              <a:t>Unsplash</a:t>
            </a:r>
            <a:r>
              <a:rPr lang="it-IT" sz="1050" dirty="0">
                <a:solidFill>
                  <a:schemeClr val="bg1"/>
                </a:solidFill>
              </a:rPr>
              <a:t> - </a:t>
            </a:r>
            <a:r>
              <a:rPr lang="it-IT" sz="1050" dirty="0">
                <a:hlinkClick r:id="rId4"/>
              </a:rPr>
              <a:t>https://unsplash.com/photos/P2POGRtGprA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-751127" y="3752851"/>
            <a:ext cx="3326304" cy="1481217"/>
          </a:xfrm>
        </p:spPr>
        <p:txBody>
          <a:bodyPr/>
          <a:lstStyle/>
          <a:p>
            <a:endParaRPr lang="en-GB" sz="675" dirty="0"/>
          </a:p>
          <a:p>
            <a:pPr algn="r"/>
            <a:r>
              <a:rPr lang="en-GB" sz="2400" dirty="0"/>
              <a:t>Cluster Projects</a:t>
            </a:r>
          </a:p>
        </p:txBody>
      </p:sp>
    </p:spTree>
    <p:extLst>
      <p:ext uri="{BB962C8B-B14F-4D97-AF65-F5344CB8AC3E}">
        <p14:creationId xmlns:p14="http://schemas.microsoft.com/office/powerpoint/2010/main" val="7278645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51314" y="6390033"/>
            <a:ext cx="479192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Photo by Jared Murray on </a:t>
            </a:r>
            <a:r>
              <a:rPr lang="en-GB" sz="1050" dirty="0" err="1">
                <a:solidFill>
                  <a:schemeClr val="bg1"/>
                </a:solidFill>
              </a:rPr>
              <a:t>Unsplash</a:t>
            </a:r>
            <a:r>
              <a:rPr lang="en-GB" sz="1050" dirty="0">
                <a:solidFill>
                  <a:schemeClr val="bg1"/>
                </a:solidFill>
              </a:rPr>
              <a:t> - </a:t>
            </a:r>
            <a:r>
              <a:rPr lang="en-GB" sz="1050" dirty="0">
                <a:solidFill>
                  <a:schemeClr val="bg1"/>
                </a:solidFill>
                <a:hlinkClick r:id="rId3"/>
              </a:rPr>
              <a:t>https://unsplash.com/photos/NSuufgf-BME</a:t>
            </a:r>
            <a:r>
              <a:rPr lang="en-GB" sz="1050" dirty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5" name="Segnaposto immagine 4">
            <a:extLst>
              <a:ext uri="{FF2B5EF4-FFF2-40B4-BE49-F238E27FC236}">
                <a16:creationId xmlns:a16="http://schemas.microsoft.com/office/drawing/2014/main" id="{37BA76FF-4571-1346-AC51-7F9C01E87FFA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4"/>
          <a:srcRect t="33542" b="26366"/>
          <a:stretch/>
        </p:blipFill>
        <p:spPr>
          <a:xfrm>
            <a:off x="-57150" y="1159099"/>
            <a:ext cx="9201150" cy="4610636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675" dirty="0"/>
          </a:p>
          <a:p>
            <a:r>
              <a:rPr lang="en-GB" sz="2400" dirty="0"/>
              <a:t>Le Research Infrastructures</a:t>
            </a:r>
          </a:p>
        </p:txBody>
      </p:sp>
    </p:spTree>
    <p:extLst>
      <p:ext uri="{BB962C8B-B14F-4D97-AF65-F5344CB8AC3E}">
        <p14:creationId xmlns:p14="http://schemas.microsoft.com/office/powerpoint/2010/main" val="23367687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F0511D-4528-6F4A-9995-43BCDFA1C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Cluster </a:t>
            </a:r>
            <a:r>
              <a:rPr lang="it-IT" dirty="0" err="1"/>
              <a:t>Projects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2CDDFCA-2D46-4941-B80B-BE35165DA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Lanciati nel 2019 per fare da ponte tra ESFRI e EOSC</a:t>
            </a:r>
          </a:p>
          <a:p>
            <a:r>
              <a:rPr lang="it-IT" dirty="0"/>
              <a:t>Hanno lo scopo di raccogliere e coordinare le RI in un dominio specifico  </a:t>
            </a:r>
          </a:p>
          <a:p>
            <a:r>
              <a:rPr lang="it-IT" dirty="0"/>
              <a:t>Rappresentano le comunità di ricerca e le loro infrastrutture, che includono, servizi, dati e altri risultati (data/service providers e </a:t>
            </a:r>
            <a:r>
              <a:rPr lang="it-IT" dirty="0" err="1"/>
              <a:t>users</a:t>
            </a:r>
            <a:r>
              <a:rPr lang="it-IT" dirty="0"/>
              <a:t>)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A7DB67C-47F3-BB4D-A3F1-88A9BE426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F209345-B760-9F4E-A538-3C85BEECBF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20</a:t>
            </a:fld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8708D2F-8467-F244-AC2B-0D2066DEC9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2519"/>
          <a:stretch/>
        </p:blipFill>
        <p:spPr>
          <a:xfrm>
            <a:off x="0" y="4890898"/>
            <a:ext cx="5194300" cy="143080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4068380-C20E-D54C-B64E-55D63A9C33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368" r="15289" b="57800"/>
          <a:stretch/>
        </p:blipFill>
        <p:spPr>
          <a:xfrm>
            <a:off x="5308262" y="4909125"/>
            <a:ext cx="3601970" cy="105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388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8658319-6ED6-0B44-8029-6556C776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508B-921C-7340-B0A8-021302D25B68}" type="datetime1">
              <a:rPr lang="it-IT" smtClean="0"/>
              <a:t>19/06/20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427A70-80F9-BB49-B7BE-8A1F6D01F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21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31AA151-3C04-B84E-944C-7C462A2E3D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7620"/>
          <a:stretch/>
        </p:blipFill>
        <p:spPr>
          <a:xfrm>
            <a:off x="0" y="1343596"/>
            <a:ext cx="9144000" cy="3614772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0AB231ED-DE71-EC48-8042-3109BE7430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943" b="592"/>
          <a:stretch/>
        </p:blipFill>
        <p:spPr>
          <a:xfrm>
            <a:off x="0" y="4945484"/>
            <a:ext cx="9144000" cy="51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525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6B215AFA-FD11-5A45-9941-8C47D2275997}"/>
              </a:ext>
            </a:extLst>
          </p:cNvPr>
          <p:cNvSpPr/>
          <p:nvPr/>
        </p:nvSpPr>
        <p:spPr>
          <a:xfrm>
            <a:off x="6527154" y="861533"/>
            <a:ext cx="2616293" cy="1916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A2A6706-F708-C14F-94A0-6CC7C133DE8D}"/>
              </a:ext>
            </a:extLst>
          </p:cNvPr>
          <p:cNvSpPr/>
          <p:nvPr/>
        </p:nvSpPr>
        <p:spPr>
          <a:xfrm>
            <a:off x="7110463" y="5233096"/>
            <a:ext cx="2033537" cy="7676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75DB674-FA77-434B-956A-A02D68F6CADA}"/>
              </a:ext>
            </a:extLst>
          </p:cNvPr>
          <p:cNvGrpSpPr/>
          <p:nvPr/>
        </p:nvGrpSpPr>
        <p:grpSpPr>
          <a:xfrm>
            <a:off x="14686" y="913096"/>
            <a:ext cx="9144000" cy="4990019"/>
            <a:chOff x="19581" y="82929"/>
            <a:chExt cx="12192000" cy="6653358"/>
          </a:xfrm>
        </p:grpSpPr>
        <p:sp>
          <p:nvSpPr>
            <p:cNvPr id="27" name="Content Placeholder 2">
              <a:extLst>
                <a:ext uri="{FF2B5EF4-FFF2-40B4-BE49-F238E27FC236}">
                  <a16:creationId xmlns:a16="http://schemas.microsoft.com/office/drawing/2014/main" id="{1851EE75-C837-394B-9C63-4F84D94E679F}"/>
                </a:ext>
              </a:extLst>
            </p:cNvPr>
            <p:cNvSpPr txBox="1">
              <a:spLocks/>
            </p:cNvSpPr>
            <p:nvPr/>
          </p:nvSpPr>
          <p:spPr>
            <a:xfrm>
              <a:off x="3467979" y="3017124"/>
              <a:ext cx="3360493" cy="645072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1350" b="1" dirty="0">
                  <a:solidFill>
                    <a:schemeClr val="accent2"/>
                  </a:solidFill>
                </a:rPr>
                <a:t>Duration: </a:t>
              </a:r>
              <a:r>
                <a:rPr lang="en-GB" sz="1350" b="1" dirty="0"/>
                <a:t>40 months </a:t>
              </a:r>
              <a:br>
                <a:rPr lang="en-GB" sz="1350" b="1" dirty="0"/>
              </a:br>
              <a:r>
                <a:rPr lang="en-GB" sz="1050" dirty="0"/>
                <a:t>(January 2019 – 30 April 2022)</a:t>
              </a:r>
              <a:endParaRPr lang="en-GB" sz="1350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5426A71-73C7-354E-BCC0-2B9FF1A988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1020" y="2808092"/>
              <a:ext cx="6355" cy="107086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Content Placeholder 2">
              <a:extLst>
                <a:ext uri="{FF2B5EF4-FFF2-40B4-BE49-F238E27FC236}">
                  <a16:creationId xmlns:a16="http://schemas.microsoft.com/office/drawing/2014/main" id="{2FA866C3-B719-C644-81DB-0DB4228D6F19}"/>
                </a:ext>
              </a:extLst>
            </p:cNvPr>
            <p:cNvSpPr txBox="1">
              <a:spLocks/>
            </p:cNvSpPr>
            <p:nvPr/>
          </p:nvSpPr>
          <p:spPr>
            <a:xfrm>
              <a:off x="1047483" y="2029150"/>
              <a:ext cx="3090557" cy="1374094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350" b="1" dirty="0">
                  <a:solidFill>
                    <a:schemeClr val="accent2"/>
                  </a:solidFill>
                </a:rPr>
                <a:t>Partners:</a:t>
              </a:r>
              <a:r>
                <a:rPr lang="en-GB" sz="1350" dirty="0">
                  <a:solidFill>
                    <a:schemeClr val="accent2"/>
                  </a:solidFill>
                </a:rPr>
                <a:t> </a:t>
              </a:r>
              <a:r>
                <a:rPr lang="en-GB" sz="1350" b="1" dirty="0"/>
                <a:t>47 </a:t>
              </a:r>
              <a:br>
                <a:rPr lang="en-GB" sz="1350" dirty="0"/>
              </a:br>
              <a:r>
                <a:rPr lang="en-GB" sz="1050" dirty="0"/>
                <a:t>(20 beneficiaries + 27 LTPs)</a:t>
              </a:r>
            </a:p>
            <a:p>
              <a:pPr marL="0" indent="0">
                <a:buNone/>
              </a:pPr>
              <a:r>
                <a:rPr lang="en-GB" sz="900" b="1" dirty="0"/>
                <a:t>SSH ESFRI Landmarks and Projects </a:t>
              </a:r>
              <a:br>
                <a:rPr lang="en-GB" sz="900" b="1" dirty="0"/>
              </a:br>
              <a:r>
                <a:rPr lang="en-GB" sz="900" dirty="0"/>
                <a:t>&amp; international SSH data infrastructures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3D5CC2D-2480-7C43-8C05-51853680ED44}"/>
                </a:ext>
              </a:extLst>
            </p:cNvPr>
            <p:cNvCxnSpPr>
              <a:cxnSpLocks/>
            </p:cNvCxnSpPr>
            <p:nvPr/>
          </p:nvCxnSpPr>
          <p:spPr>
            <a:xfrm>
              <a:off x="8933664" y="2308072"/>
              <a:ext cx="0" cy="157088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C8E9C41-EC75-B74B-9FB5-8D6BA74E8CF4}"/>
                </a:ext>
              </a:extLst>
            </p:cNvPr>
            <p:cNvCxnSpPr>
              <a:cxnSpLocks/>
            </p:cNvCxnSpPr>
            <p:nvPr/>
          </p:nvCxnSpPr>
          <p:spPr>
            <a:xfrm>
              <a:off x="5106966" y="3575825"/>
              <a:ext cx="0" cy="3031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Content Placeholder 2">
              <a:extLst>
                <a:ext uri="{FF2B5EF4-FFF2-40B4-BE49-F238E27FC236}">
                  <a16:creationId xmlns:a16="http://schemas.microsoft.com/office/drawing/2014/main" id="{5F413121-A64C-D54E-9777-338131EF1A39}"/>
                </a:ext>
              </a:extLst>
            </p:cNvPr>
            <p:cNvSpPr txBox="1">
              <a:spLocks/>
            </p:cNvSpPr>
            <p:nvPr/>
          </p:nvSpPr>
          <p:spPr>
            <a:xfrm>
              <a:off x="5892234" y="2200601"/>
              <a:ext cx="2109894" cy="645072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1350" b="1" dirty="0">
                  <a:solidFill>
                    <a:schemeClr val="accent2"/>
                  </a:solidFill>
                </a:rPr>
                <a:t>Project budget: </a:t>
              </a:r>
              <a:br>
                <a:rPr lang="en-GB" sz="1350" dirty="0">
                  <a:solidFill>
                    <a:schemeClr val="accent2"/>
                  </a:solidFill>
                </a:rPr>
              </a:br>
              <a:r>
                <a:rPr lang="nb-NO" sz="1200" b="1" dirty="0"/>
                <a:t>€ </a:t>
              </a:r>
              <a:r>
                <a:rPr lang="en-GB" sz="1200" b="1" dirty="0"/>
                <a:t>14,455,594.08</a:t>
              </a:r>
              <a:endParaRPr lang="nb-NO" sz="1200" b="1" dirty="0"/>
            </a:p>
          </p:txBody>
        </p:sp>
        <p:sp>
          <p:nvSpPr>
            <p:cNvPr id="42" name="Content Placeholder 2">
              <a:extLst>
                <a:ext uri="{FF2B5EF4-FFF2-40B4-BE49-F238E27FC236}">
                  <a16:creationId xmlns:a16="http://schemas.microsoft.com/office/drawing/2014/main" id="{F7FD95E0-AAB5-9A4F-BC73-EA5EE0BF71A3}"/>
                </a:ext>
              </a:extLst>
            </p:cNvPr>
            <p:cNvSpPr txBox="1">
              <a:spLocks/>
            </p:cNvSpPr>
            <p:nvPr/>
          </p:nvSpPr>
          <p:spPr>
            <a:xfrm>
              <a:off x="8002128" y="1364128"/>
              <a:ext cx="3967843" cy="1039199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300"/>
                </a:spcBef>
                <a:buNone/>
              </a:pPr>
              <a:r>
                <a:rPr lang="en-GB" sz="1350" b="1" dirty="0">
                  <a:solidFill>
                    <a:schemeClr val="accent2"/>
                  </a:solidFill>
                </a:rPr>
                <a:t>Type of action &amp; funding:</a:t>
              </a:r>
            </a:p>
            <a:p>
              <a:pPr marL="0" indent="0">
                <a:spcBef>
                  <a:spcPts val="300"/>
                </a:spcBef>
                <a:buNone/>
              </a:pPr>
              <a:r>
                <a:rPr lang="nb-NO" sz="1200" b="1" dirty="0"/>
                <a:t>Research and </a:t>
              </a:r>
              <a:r>
                <a:rPr lang="nb-NO" sz="1200" b="1" dirty="0" err="1"/>
                <a:t>Innovation</a:t>
              </a:r>
              <a:r>
                <a:rPr lang="nb-NO" sz="1200" b="1" dirty="0"/>
                <a:t> action</a:t>
              </a:r>
            </a:p>
            <a:p>
              <a:pPr marL="0" indent="0">
                <a:spcBef>
                  <a:spcPts val="300"/>
                </a:spcBef>
                <a:buNone/>
              </a:pPr>
              <a:r>
                <a:rPr lang="nb-NO" sz="1050" dirty="0"/>
                <a:t>(INFRAEOSC-04-2018) </a:t>
              </a:r>
              <a:endParaRPr lang="nb-NO" sz="1350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E608ABAB-BED3-6E46-966D-192F9490558F}"/>
                </a:ext>
              </a:extLst>
            </p:cNvPr>
            <p:cNvSpPr/>
            <p:nvPr/>
          </p:nvSpPr>
          <p:spPr>
            <a:xfrm>
              <a:off x="19581" y="4143323"/>
              <a:ext cx="12192000" cy="89408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FEDF75B-6FEE-FD4D-8268-FD603AA75605}"/>
                </a:ext>
              </a:extLst>
            </p:cNvPr>
            <p:cNvSpPr/>
            <p:nvPr/>
          </p:nvSpPr>
          <p:spPr>
            <a:xfrm>
              <a:off x="736881" y="3958944"/>
              <a:ext cx="1169043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422D0359-E7E2-7848-9E75-1A435A3B3E95}"/>
                </a:ext>
              </a:extLst>
            </p:cNvPr>
            <p:cNvSpPr/>
            <p:nvPr/>
          </p:nvSpPr>
          <p:spPr>
            <a:xfrm>
              <a:off x="2623223" y="3958944"/>
              <a:ext cx="1169043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802AEE63-32CC-7547-A22F-B40AEADB3C82}"/>
                </a:ext>
              </a:extLst>
            </p:cNvPr>
            <p:cNvSpPr/>
            <p:nvPr/>
          </p:nvSpPr>
          <p:spPr>
            <a:xfrm>
              <a:off x="6428511" y="3958944"/>
              <a:ext cx="1169043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FD83775-DBE3-4C4C-9B68-C65E110FD709}"/>
                </a:ext>
              </a:extLst>
            </p:cNvPr>
            <p:cNvSpPr/>
            <p:nvPr/>
          </p:nvSpPr>
          <p:spPr>
            <a:xfrm>
              <a:off x="4525867" y="3964727"/>
              <a:ext cx="1169043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48E86483-1DEE-3D4E-B551-F4714F9ADADD}"/>
                </a:ext>
              </a:extLst>
            </p:cNvPr>
            <p:cNvSpPr/>
            <p:nvPr/>
          </p:nvSpPr>
          <p:spPr>
            <a:xfrm>
              <a:off x="8331155" y="3958944"/>
              <a:ext cx="1169043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D4BB46A-374E-294F-97EA-F3B3E75C00B2}"/>
                </a:ext>
              </a:extLst>
            </p:cNvPr>
            <p:cNvSpPr/>
            <p:nvPr/>
          </p:nvSpPr>
          <p:spPr>
            <a:xfrm>
              <a:off x="10233799" y="3958944"/>
              <a:ext cx="1244719" cy="1169043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0">
                  <a:schemeClr val="accent2">
                    <a:lumMod val="45000"/>
                    <a:lumOff val="55000"/>
                  </a:schemeClr>
                </a:gs>
                <a:gs pos="0">
                  <a:schemeClr val="tx1"/>
                </a:gs>
                <a:gs pos="100000">
                  <a:schemeClr val="bg1"/>
                </a:gs>
                <a:gs pos="79000">
                  <a:schemeClr val="accent1"/>
                </a:gs>
                <a:gs pos="99000">
                  <a:schemeClr val="accent1"/>
                </a:gs>
              </a:gsLst>
              <a:lin ang="2700000" scaled="1"/>
              <a:tileRect/>
            </a:gradFill>
            <a:ln w="130175" cap="rnd" cmpd="sng">
              <a:gradFill flip="none" rotWithShape="1">
                <a:gsLst>
                  <a:gs pos="0">
                    <a:schemeClr val="accent2">
                      <a:lumMod val="5000"/>
                      <a:lumOff val="95000"/>
                    </a:schemeClr>
                  </a:gs>
                  <a:gs pos="0">
                    <a:schemeClr val="accent2">
                      <a:lumMod val="45000"/>
                      <a:lumOff val="55000"/>
                    </a:schemeClr>
                  </a:gs>
                  <a:gs pos="30000">
                    <a:schemeClr val="accent2">
                      <a:lumMod val="30000"/>
                      <a:lumOff val="70000"/>
                    </a:schemeClr>
                  </a:gs>
                  <a:gs pos="0">
                    <a:schemeClr val="bg1"/>
                  </a:gs>
                  <a:gs pos="100000">
                    <a:schemeClr val="accent2"/>
                  </a:gs>
                  <a:gs pos="35000">
                    <a:schemeClr val="accent2">
                      <a:lumMod val="30000"/>
                      <a:lumOff val="70000"/>
                    </a:schemeClr>
                  </a:gs>
                </a:gsLst>
                <a:lin ang="3600000" scaled="0"/>
                <a:tileRect/>
              </a:gradFill>
              <a:prstDash val="solid"/>
              <a:miter lim="800000"/>
            </a:ln>
            <a:effectLst>
              <a:outerShdw blurRad="508000" dist="190500" dir="4980000" sx="93000" sy="93000" algn="ctr" rotWithShape="0">
                <a:srgbClr val="000000">
                  <a:alpha val="88000"/>
                </a:srgbClr>
              </a:outerShdw>
              <a:softEdge rad="0"/>
            </a:effectLst>
            <a:scene3d>
              <a:camera prst="orthographicFront"/>
              <a:lightRig rig="threePt" dir="t"/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schemeClr val="accent2"/>
                </a:solidFill>
              </a:endParaRPr>
            </a:p>
          </p:txBody>
        </p:sp>
        <p:pic>
          <p:nvPicPr>
            <p:cNvPr id="12" name="Graphic 11" descr="Document">
              <a:extLst>
                <a:ext uri="{FF2B5EF4-FFF2-40B4-BE49-F238E27FC236}">
                  <a16:creationId xmlns:a16="http://schemas.microsoft.com/office/drawing/2014/main" id="{12C6A5DE-AD57-D245-8DFC-444B36EF98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534256" y="4159811"/>
              <a:ext cx="786725" cy="782972"/>
            </a:xfrm>
            <a:prstGeom prst="rect">
              <a:avLst/>
            </a:prstGeom>
          </p:spPr>
        </p:pic>
        <p:pic>
          <p:nvPicPr>
            <p:cNvPr id="14" name="Graphic 13" descr="Children">
              <a:extLst>
                <a:ext uri="{FF2B5EF4-FFF2-40B4-BE49-F238E27FC236}">
                  <a16:creationId xmlns:a16="http://schemas.microsoft.com/office/drawing/2014/main" id="{CB6C7268-F04F-3C4B-AFA2-213AB6FC975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766846" y="4112369"/>
              <a:ext cx="914400" cy="914400"/>
            </a:xfrm>
            <a:prstGeom prst="rect">
              <a:avLst/>
            </a:prstGeom>
          </p:spPr>
        </p:pic>
        <p:pic>
          <p:nvPicPr>
            <p:cNvPr id="24" name="Graphic 23" descr="World">
              <a:extLst>
                <a:ext uri="{FF2B5EF4-FFF2-40B4-BE49-F238E27FC236}">
                  <a16:creationId xmlns:a16="http://schemas.microsoft.com/office/drawing/2014/main" id="{A69467E7-A6E3-4A4A-9238-F08397986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98958" y="4089996"/>
              <a:ext cx="914400" cy="914400"/>
            </a:xfrm>
            <a:prstGeom prst="rect">
              <a:avLst/>
            </a:prstGeom>
          </p:spPr>
        </p:pic>
        <p:pic>
          <p:nvPicPr>
            <p:cNvPr id="26" name="Graphic 25" descr="Alarm Clock">
              <a:extLst>
                <a:ext uri="{FF2B5EF4-FFF2-40B4-BE49-F238E27FC236}">
                  <a16:creationId xmlns:a16="http://schemas.microsoft.com/office/drawing/2014/main" id="{675BF25D-2CA7-EE48-A3E0-785CC4280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666445" y="4098481"/>
              <a:ext cx="914400" cy="914400"/>
            </a:xfrm>
            <a:prstGeom prst="rect">
              <a:avLst/>
            </a:prstGeom>
          </p:spPr>
        </p:pic>
        <p:pic>
          <p:nvPicPr>
            <p:cNvPr id="44" name="Graphic 43" descr="Checklist">
              <a:extLst>
                <a:ext uri="{FF2B5EF4-FFF2-40B4-BE49-F238E27FC236}">
                  <a16:creationId xmlns:a16="http://schemas.microsoft.com/office/drawing/2014/main" id="{F45B25A4-754E-1847-A825-95AAD41046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934300" y="4168579"/>
              <a:ext cx="774204" cy="774204"/>
            </a:xfrm>
            <a:prstGeom prst="rect">
              <a:avLst/>
            </a:prstGeom>
          </p:spPr>
        </p:pic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F9AF625-3358-5D4C-9F2A-48C6E63EAD15}"/>
                </a:ext>
              </a:extLst>
            </p:cNvPr>
            <p:cNvCxnSpPr>
              <a:cxnSpLocks/>
            </p:cNvCxnSpPr>
            <p:nvPr/>
          </p:nvCxnSpPr>
          <p:spPr>
            <a:xfrm>
              <a:off x="3207744" y="3167668"/>
              <a:ext cx="0" cy="72331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A1EDA30-4985-E247-A306-3C0BAD954AD3}"/>
                </a:ext>
              </a:extLst>
            </p:cNvPr>
            <p:cNvCxnSpPr>
              <a:cxnSpLocks/>
            </p:cNvCxnSpPr>
            <p:nvPr/>
          </p:nvCxnSpPr>
          <p:spPr>
            <a:xfrm>
              <a:off x="10874146" y="3285534"/>
              <a:ext cx="0" cy="56079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Content Placeholder 2">
              <a:extLst>
                <a:ext uri="{FF2B5EF4-FFF2-40B4-BE49-F238E27FC236}">
                  <a16:creationId xmlns:a16="http://schemas.microsoft.com/office/drawing/2014/main" id="{BE6C2E53-4656-6641-92FE-207B82CE4311}"/>
                </a:ext>
              </a:extLst>
            </p:cNvPr>
            <p:cNvSpPr txBox="1">
              <a:spLocks/>
            </p:cNvSpPr>
            <p:nvPr/>
          </p:nvSpPr>
          <p:spPr>
            <a:xfrm>
              <a:off x="9537429" y="2717815"/>
              <a:ext cx="2579006" cy="645072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GB" sz="1350" b="1" dirty="0">
                  <a:solidFill>
                    <a:schemeClr val="accent2"/>
                  </a:solidFill>
                </a:rPr>
                <a:t>Project website: </a:t>
              </a:r>
              <a:r>
                <a:rPr lang="en-US" sz="1200" b="1" dirty="0"/>
                <a:t>www.SSHOpenCloud.eu</a:t>
              </a:r>
              <a:endParaRPr lang="en-GB" sz="1350" b="1" dirty="0"/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CB3DE8B6-3696-0A48-A541-A1BE39EAF47F}"/>
                </a:ext>
              </a:extLst>
            </p:cNvPr>
            <p:cNvCxnSpPr>
              <a:cxnSpLocks/>
            </p:cNvCxnSpPr>
            <p:nvPr/>
          </p:nvCxnSpPr>
          <p:spPr>
            <a:xfrm>
              <a:off x="1321402" y="5189740"/>
              <a:ext cx="0" cy="2020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ontent Placeholder 2">
              <a:extLst>
                <a:ext uri="{FF2B5EF4-FFF2-40B4-BE49-F238E27FC236}">
                  <a16:creationId xmlns:a16="http://schemas.microsoft.com/office/drawing/2014/main" id="{C3737AFF-BB3B-2F42-AF84-8A77DFD5AACD}"/>
                </a:ext>
              </a:extLst>
            </p:cNvPr>
            <p:cNvSpPr txBox="1">
              <a:spLocks/>
            </p:cNvSpPr>
            <p:nvPr/>
          </p:nvSpPr>
          <p:spPr>
            <a:xfrm>
              <a:off x="679462" y="5436013"/>
              <a:ext cx="11033902" cy="1300274"/>
            </a:xfrm>
            <a:prstGeom prst="rect">
              <a:avLst/>
            </a:prstGeom>
          </p:spPr>
          <p:txBody>
            <a:bodyPr/>
            <a:lstStyle>
              <a:lvl1pPr marL="228594" indent="-228594" algn="l" defTabSz="914377" rtl="0" eaLnBrk="1" latinLnBrk="0" hangingPunct="1">
                <a:lnSpc>
                  <a:spcPct val="90000"/>
                </a:lnSpc>
                <a:spcBef>
                  <a:spcPts val="1000"/>
                </a:spcBef>
                <a:buFontTx/>
                <a:buBlip>
                  <a:blip r:embed="rId2"/>
                </a:buBlip>
                <a:defRPr sz="2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78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4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2971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20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160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2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349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Tx/>
                <a:buBlip>
                  <a:blip r:embed="rId2"/>
                </a:buBlip>
                <a:defRPr sz="1800" kern="1200">
                  <a:solidFill>
                    <a:schemeClr val="accent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537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726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8914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103" indent="-22859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1200" dirty="0">
                  <a:solidFill>
                    <a:schemeClr val="accent2"/>
                  </a:solidFill>
                </a:rPr>
                <a:t>Objectives:</a:t>
              </a:r>
            </a:p>
            <a:p>
              <a:pPr marL="117446">
                <a:lnSpc>
                  <a:spcPct val="100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GB" sz="900" dirty="0"/>
                <a:t>creating the social sciences and humanities </a:t>
              </a:r>
              <a:r>
                <a:rPr lang="en-GB" sz="900" b="1" dirty="0"/>
                <a:t>(SSH) </a:t>
              </a:r>
              <a:r>
                <a:rPr lang="en-GB" sz="900" dirty="0"/>
                <a:t>part of European Open Science Cloud </a:t>
              </a:r>
              <a:r>
                <a:rPr lang="en-GB" sz="900" b="1" dirty="0"/>
                <a:t>(EOSC) </a:t>
              </a:r>
            </a:p>
            <a:p>
              <a:pPr marL="117446">
                <a:lnSpc>
                  <a:spcPct val="100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nb-NO" sz="900" dirty="0"/>
                <a:t>maximising </a:t>
              </a:r>
              <a:r>
                <a:rPr lang="nb-NO" sz="900" b="1" dirty="0"/>
                <a:t>re-</a:t>
              </a:r>
              <a:r>
                <a:rPr lang="nb-NO" sz="900" b="1" dirty="0" err="1"/>
                <a:t>use</a:t>
              </a:r>
              <a:r>
                <a:rPr lang="nb-NO" sz="900" dirty="0"/>
                <a:t> </a:t>
              </a:r>
              <a:r>
                <a:rPr lang="nb-NO" sz="900" dirty="0" err="1"/>
                <a:t>through</a:t>
              </a:r>
              <a:r>
                <a:rPr lang="nb-NO" sz="900" dirty="0"/>
                <a:t> </a:t>
              </a:r>
              <a:r>
                <a:rPr lang="nb-NO" sz="900" b="1" dirty="0"/>
                <a:t>Open Science </a:t>
              </a:r>
              <a:r>
                <a:rPr lang="nb-NO" sz="900" dirty="0"/>
                <a:t>and</a:t>
              </a:r>
              <a:r>
                <a:rPr lang="nb-NO" sz="900" b="1" dirty="0"/>
                <a:t> FAIR </a:t>
              </a:r>
              <a:r>
                <a:rPr lang="nb-NO" sz="900" dirty="0" err="1"/>
                <a:t>principles</a:t>
              </a:r>
              <a:r>
                <a:rPr lang="nb-NO" sz="900" dirty="0"/>
                <a:t> </a:t>
              </a:r>
              <a:r>
                <a:rPr lang="nb-NO" sz="900" dirty="0">
                  <a:solidFill>
                    <a:schemeClr val="accent2"/>
                  </a:solidFill>
                </a:rPr>
                <a:t>(standards, </a:t>
              </a:r>
              <a:r>
                <a:rPr lang="nb-NO" sz="900" dirty="0" err="1">
                  <a:solidFill>
                    <a:schemeClr val="accent2"/>
                  </a:solidFill>
                </a:rPr>
                <a:t>common</a:t>
              </a:r>
              <a:r>
                <a:rPr lang="nb-NO" sz="900" dirty="0">
                  <a:solidFill>
                    <a:schemeClr val="accent2"/>
                  </a:solidFill>
                </a:rPr>
                <a:t> </a:t>
              </a:r>
              <a:r>
                <a:rPr lang="nb-NO" sz="900" dirty="0" err="1">
                  <a:solidFill>
                    <a:schemeClr val="accent2"/>
                  </a:solidFill>
                </a:rPr>
                <a:t>catalogue</a:t>
              </a:r>
              <a:r>
                <a:rPr lang="nb-NO" sz="900" dirty="0">
                  <a:solidFill>
                    <a:schemeClr val="accent2"/>
                  </a:solidFill>
                </a:rPr>
                <a:t>, </a:t>
              </a:r>
              <a:r>
                <a:rPr lang="nb-NO" sz="900" dirty="0" err="1">
                  <a:solidFill>
                    <a:schemeClr val="accent2"/>
                  </a:solidFill>
                </a:rPr>
                <a:t>access</a:t>
              </a:r>
              <a:r>
                <a:rPr lang="nb-NO" sz="900" dirty="0">
                  <a:solidFill>
                    <a:schemeClr val="accent2"/>
                  </a:solidFill>
                </a:rPr>
                <a:t> </a:t>
              </a:r>
              <a:r>
                <a:rPr lang="nb-NO" sz="900" dirty="0" err="1">
                  <a:solidFill>
                    <a:schemeClr val="accent2"/>
                  </a:solidFill>
                </a:rPr>
                <a:t>control</a:t>
              </a:r>
              <a:r>
                <a:rPr lang="nb-NO" sz="900" dirty="0">
                  <a:solidFill>
                    <a:schemeClr val="accent2"/>
                  </a:solidFill>
                </a:rPr>
                <a:t>, </a:t>
              </a:r>
              <a:r>
                <a:rPr lang="nb-NO" sz="900" dirty="0" err="1">
                  <a:solidFill>
                    <a:schemeClr val="accent2"/>
                  </a:solidFill>
                </a:rPr>
                <a:t>semantic</a:t>
              </a:r>
              <a:r>
                <a:rPr lang="nb-NO" sz="900" dirty="0">
                  <a:solidFill>
                    <a:schemeClr val="accent2"/>
                  </a:solidFill>
                </a:rPr>
                <a:t> </a:t>
              </a:r>
              <a:r>
                <a:rPr lang="nb-NO" sz="900" dirty="0" err="1">
                  <a:solidFill>
                    <a:schemeClr val="accent2"/>
                  </a:solidFill>
                </a:rPr>
                <a:t>techniques</a:t>
              </a:r>
              <a:r>
                <a:rPr lang="nb-NO" sz="900" dirty="0">
                  <a:solidFill>
                    <a:schemeClr val="accent2"/>
                  </a:solidFill>
                </a:rPr>
                <a:t>, training)</a:t>
              </a:r>
            </a:p>
            <a:p>
              <a:pPr marL="117446">
                <a:lnSpc>
                  <a:spcPct val="100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GB" sz="900" dirty="0"/>
                <a:t>interconnecting existing and new infrastructures </a:t>
              </a:r>
              <a:r>
                <a:rPr lang="en-GB" sz="900" dirty="0">
                  <a:solidFill>
                    <a:schemeClr val="accent2"/>
                  </a:solidFill>
                </a:rPr>
                <a:t>(clustered cloud infrastructure)</a:t>
              </a:r>
            </a:p>
            <a:p>
              <a:pPr marL="117446">
                <a:lnSpc>
                  <a:spcPct val="100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en-GB" sz="900" dirty="0"/>
                <a:t>establishing appropriate </a:t>
              </a:r>
              <a:r>
                <a:rPr lang="en-GB" sz="900" b="1" dirty="0"/>
                <a:t>governance model </a:t>
              </a:r>
              <a:r>
                <a:rPr lang="en-GB" sz="900" dirty="0"/>
                <a:t>for SSH-EOSC</a:t>
              </a:r>
              <a:endParaRPr lang="en-GB" sz="1200" dirty="0"/>
            </a:p>
            <a:p>
              <a:pPr marL="0" indent="0">
                <a:buNone/>
              </a:pPr>
              <a:endParaRPr lang="en-GB" sz="1350" dirty="0">
                <a:solidFill>
                  <a:schemeClr val="accent2"/>
                </a:solidFill>
              </a:endParaRPr>
            </a:p>
          </p:txBody>
        </p:sp>
        <p:pic>
          <p:nvPicPr>
            <p:cNvPr id="1026" name="Picture 2" descr="https://lh6.googleusercontent.com/UzoYP7YtcqfaVaIJjrlJpuJKziRugeMOCcHcdw1m--SdP1IvtR7IGgQDO4eSQdvkhW6YjH0UQPN0IcvXD5fxtQJWU2hh-JyMht03X_KIVZDS2bCw1n1uVQBS9_nGGeVVJm0VnL3j">
              <a:extLst>
                <a:ext uri="{FF2B5EF4-FFF2-40B4-BE49-F238E27FC236}">
                  <a16:creationId xmlns:a16="http://schemas.microsoft.com/office/drawing/2014/main" id="{6360201E-E79A-CD4B-AD78-85429CE0B7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037" y="82929"/>
              <a:ext cx="4360836" cy="1812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1" name="Rectangle 1030">
              <a:extLst>
                <a:ext uri="{FF2B5EF4-FFF2-40B4-BE49-F238E27FC236}">
                  <a16:creationId xmlns:a16="http://schemas.microsoft.com/office/drawing/2014/main" id="{A33E1260-0DA3-A548-966F-F39CABCE2EED}"/>
                </a:ext>
              </a:extLst>
            </p:cNvPr>
            <p:cNvSpPr/>
            <p:nvPr/>
          </p:nvSpPr>
          <p:spPr>
            <a:xfrm>
              <a:off x="365073" y="422398"/>
              <a:ext cx="1072345" cy="430887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GB" sz="1500" b="1" dirty="0">
                  <a:solidFill>
                    <a:schemeClr val="accent2"/>
                  </a:solidFill>
                </a:rPr>
                <a:t>Project:</a:t>
              </a:r>
            </a:p>
          </p:txBody>
        </p:sp>
        <p:pic>
          <p:nvPicPr>
            <p:cNvPr id="1041" name="Picture 1040">
              <a:extLst>
                <a:ext uri="{FF2B5EF4-FFF2-40B4-BE49-F238E27FC236}">
                  <a16:creationId xmlns:a16="http://schemas.microsoft.com/office/drawing/2014/main" id="{476A8543-C539-E948-A714-76B17A8C3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2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949929" y="380453"/>
              <a:ext cx="3175000" cy="901700"/>
            </a:xfrm>
            <a:prstGeom prst="rect">
              <a:avLst/>
            </a:prstGeom>
          </p:spPr>
        </p:pic>
        <p:pic>
          <p:nvPicPr>
            <p:cNvPr id="1051" name="Picture 1050">
              <a:extLst>
                <a:ext uri="{FF2B5EF4-FFF2-40B4-BE49-F238E27FC236}">
                  <a16:creationId xmlns:a16="http://schemas.microsoft.com/office/drawing/2014/main" id="{18E63075-BD01-754E-9AD0-347D03C36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biLevel thresh="5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aturation sat="198000"/>
                      </a14:imgEffect>
                      <a14:imgEffect>
                        <a14:brightnessContrast contrast="-1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608851" y="4152362"/>
              <a:ext cx="857047" cy="85704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9271786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8658319-6ED6-0B44-8029-6556C7765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508B-921C-7340-B0A8-021302D25B68}" type="datetime1">
              <a:rPr lang="it-IT" smtClean="0"/>
              <a:t>19/06/20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427A70-80F9-BB49-B7BE-8A1F6D01F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23</a:t>
            </a:fld>
            <a:endParaRPr lang="it-IT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43D7E34-D48C-7A45-8586-D165F2A70E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7638"/>
          <a:stretch/>
        </p:blipFill>
        <p:spPr>
          <a:xfrm>
            <a:off x="0" y="408310"/>
            <a:ext cx="5975797" cy="611193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968AFE7C-8472-E047-B161-1DD9B5147A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4978" b="60015"/>
          <a:stretch/>
        </p:blipFill>
        <p:spPr>
          <a:xfrm>
            <a:off x="2856964" y="1555717"/>
            <a:ext cx="5975797" cy="1367787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628883A-F5F0-EF4B-9481-BEA4C97C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350" y="4533933"/>
            <a:ext cx="1651000" cy="153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727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421988BF-0A75-8745-AA60-E434D354759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1"/>
          <a:stretch/>
        </p:blipFill>
        <p:spPr>
          <a:xfrm>
            <a:off x="0" y="557098"/>
            <a:ext cx="9144000" cy="6461970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9F87634-642B-0D4F-B2B1-5B26DD466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609"/>
          <a:stretch/>
        </p:blipFill>
        <p:spPr>
          <a:xfrm>
            <a:off x="2018581" y="3090929"/>
            <a:ext cx="3973311" cy="293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5377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5C43630F-FC9A-5049-AC46-B28E42529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508B-921C-7340-B0A8-021302D25B68}" type="datetime1">
              <a:rPr lang="it-IT" smtClean="0"/>
              <a:t>19/06/20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965D418-4428-FC41-9780-47315A348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25</a:t>
            </a:fld>
            <a:endParaRPr lang="it-IT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70417A6-C8ED-8144-9428-7A7B2E4380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59"/>
          <a:stretch/>
        </p:blipFill>
        <p:spPr>
          <a:xfrm>
            <a:off x="54292" y="1091484"/>
            <a:ext cx="9035416" cy="5051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1344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4C24A4-FE60-FD48-8A3E-5DA8FC5D16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3654" y="3485072"/>
            <a:ext cx="8435546" cy="1562554"/>
          </a:xfrm>
        </p:spPr>
        <p:txBody>
          <a:bodyPr>
            <a:normAutofit/>
          </a:bodyPr>
          <a:lstStyle/>
          <a:p>
            <a:r>
              <a:rPr lang="it-IT" b="1" dirty="0" err="1"/>
              <a:t>European</a:t>
            </a:r>
            <a:r>
              <a:rPr lang="it-IT" b="1" dirty="0"/>
              <a:t> Open Science </a:t>
            </a:r>
            <a:r>
              <a:rPr lang="it-IT" b="1" dirty="0" err="1"/>
              <a:t>Cloud</a:t>
            </a: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95E88AD8-276A-D542-989A-02742CDF1B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6364" y="5197925"/>
            <a:ext cx="7702262" cy="1189623"/>
          </a:xfrm>
        </p:spPr>
        <p:txBody>
          <a:bodyPr>
            <a:normAutofit/>
          </a:bodyPr>
          <a:lstStyle/>
          <a:p>
            <a:r>
              <a:rPr lang="en-GB" sz="2400" dirty="0"/>
              <a:t>Emma </a:t>
            </a:r>
            <a:r>
              <a:rPr lang="en-GB" sz="2400" dirty="0" err="1"/>
              <a:t>Lazzeri</a:t>
            </a:r>
            <a:endParaRPr lang="en-GB" sz="2400" dirty="0"/>
          </a:p>
          <a:p>
            <a:r>
              <a:rPr lang="en-GB" dirty="0" err="1"/>
              <a:t>Consiglio</a:t>
            </a:r>
            <a:r>
              <a:rPr lang="en-GB" dirty="0"/>
              <a:t> Nazionale </a:t>
            </a:r>
            <a:r>
              <a:rPr lang="en-GB" dirty="0" err="1"/>
              <a:t>delle</a:t>
            </a:r>
            <a:r>
              <a:rPr lang="en-GB" dirty="0"/>
              <a:t> </a:t>
            </a:r>
            <a:r>
              <a:rPr lang="en-GB" dirty="0" err="1"/>
              <a:t>Ricerche</a:t>
            </a:r>
            <a:r>
              <a:rPr lang="en-GB" dirty="0"/>
              <a:t> – CNR – Italy </a:t>
            </a:r>
            <a:br>
              <a:rPr lang="en-GB" dirty="0"/>
            </a:br>
            <a:r>
              <a:rPr lang="en-GB" dirty="0" err="1"/>
              <a:t>EOSCSecretariat.eu</a:t>
            </a:r>
            <a:r>
              <a:rPr lang="en-GB" dirty="0"/>
              <a:t> Supporting EOSC Governance and its stakeholders</a:t>
            </a:r>
            <a:endParaRPr lang="it-IT" dirty="0"/>
          </a:p>
          <a:p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6C0C330-1EBA-904A-9298-A09FA08097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08" y="6343679"/>
            <a:ext cx="1109532" cy="38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272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17" b="16917"/>
          <a:stretch>
            <a:fillRect/>
          </a:stretch>
        </p:blipFill>
        <p:spPr>
          <a:xfrm>
            <a:off x="0" y="863034"/>
            <a:ext cx="9201150" cy="4566217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675" dirty="0"/>
          </a:p>
          <a:p>
            <a:r>
              <a:rPr lang="en-GB" sz="2400" dirty="0" err="1"/>
              <a:t>Cos’è</a:t>
            </a:r>
            <a:r>
              <a:rPr lang="en-GB" sz="2400" dirty="0"/>
              <a:t> EOSC?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1314" y="6390033"/>
            <a:ext cx="4147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1"/>
                </a:solidFill>
              </a:rPr>
              <a:t>Image: Martin </a:t>
            </a:r>
            <a:r>
              <a:rPr lang="en-GB" sz="1050" dirty="0" err="1">
                <a:solidFill>
                  <a:schemeClr val="bg1"/>
                </a:solidFill>
              </a:rPr>
              <a:t>Reisch</a:t>
            </a:r>
            <a:r>
              <a:rPr lang="en-GB" sz="1050" dirty="0">
                <a:solidFill>
                  <a:schemeClr val="bg1"/>
                </a:solidFill>
              </a:rPr>
              <a:t> https://unsplash.com/photos/6DivtP_WRYs</a:t>
            </a:r>
          </a:p>
        </p:txBody>
      </p:sp>
    </p:spTree>
    <p:extLst>
      <p:ext uri="{BB962C8B-B14F-4D97-AF65-F5344CB8AC3E}">
        <p14:creationId xmlns:p14="http://schemas.microsoft.com/office/powerpoint/2010/main" val="41157828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7EC0F5E-7665-4641-9006-812E67A1C0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667249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6 Maggio 2015</a:t>
            </a:r>
            <a:r>
              <a:rPr lang="it-IT" dirty="0"/>
              <a:t>: L’Europa adotta la </a:t>
            </a:r>
            <a:r>
              <a:rPr lang="it-IT" dirty="0">
                <a:hlinkClick r:id="rId3"/>
              </a:rPr>
              <a:t>Digital Single Markets strategy</a:t>
            </a:r>
            <a:r>
              <a:rPr lang="it-IT" dirty="0"/>
              <a:t>, la Commissione annuncia la volontà di creare un </a:t>
            </a:r>
            <a:r>
              <a:rPr lang="it-IT" dirty="0" err="1"/>
              <a:t>cloud</a:t>
            </a:r>
            <a:r>
              <a:rPr lang="it-IT" dirty="0"/>
              <a:t> per i dati della ricerca – il ‘</a:t>
            </a:r>
            <a:r>
              <a:rPr lang="it-IT" dirty="0" err="1"/>
              <a:t>research</a:t>
            </a:r>
            <a:r>
              <a:rPr lang="it-IT" dirty="0"/>
              <a:t> open science </a:t>
            </a:r>
            <a:r>
              <a:rPr lang="it-IT" dirty="0" err="1"/>
              <a:t>cloud</a:t>
            </a:r>
            <a:r>
              <a:rPr lang="it-IT" dirty="0"/>
              <a:t>’.</a:t>
            </a:r>
          </a:p>
          <a:p>
            <a:r>
              <a:rPr lang="it-IT" b="1" dirty="0"/>
              <a:t>Giugno 2015</a:t>
            </a:r>
            <a:r>
              <a:rPr lang="it-IT" dirty="0"/>
              <a:t>: Durante la </a:t>
            </a:r>
            <a:r>
              <a:rPr lang="it-IT" dirty="0">
                <a:hlinkClick r:id="rId4"/>
              </a:rPr>
              <a:t>ERA of Innovation Conference</a:t>
            </a:r>
            <a:r>
              <a:rPr lang="it-IT" dirty="0"/>
              <a:t>, il commissario  Carlos </a:t>
            </a:r>
            <a:r>
              <a:rPr lang="it-IT" dirty="0" err="1"/>
              <a:t>Moedas</a:t>
            </a:r>
            <a:r>
              <a:rPr lang="it-IT" dirty="0"/>
              <a:t> ha fatto cenno per la prima volta all’iniziativa. In un </a:t>
            </a:r>
            <a:r>
              <a:rPr lang="it-IT" dirty="0">
                <a:hlinkClick r:id="rId5"/>
              </a:rPr>
              <a:t>blogpost</a:t>
            </a:r>
            <a:r>
              <a:rPr lang="it-IT" dirty="0"/>
              <a:t> congiunto </a:t>
            </a:r>
            <a:r>
              <a:rPr lang="it-IT" dirty="0" err="1"/>
              <a:t>Oettinger</a:t>
            </a:r>
            <a:r>
              <a:rPr lang="it-IT" dirty="0"/>
              <a:t> e </a:t>
            </a:r>
            <a:r>
              <a:rPr lang="it-IT" dirty="0" err="1"/>
              <a:t>Moedas</a:t>
            </a:r>
            <a:r>
              <a:rPr lang="it-IT" dirty="0"/>
              <a:t> affermano: EOSC «combinerà le infrastrutture di dati esistenti e future per offrire accesso sicuro e senza soluzione di continuità ai ricercatori europei per conservare, gestire e elaborare dati provenienti da sorgenti diverse» </a:t>
            </a:r>
          </a:p>
          <a:p>
            <a:r>
              <a:rPr lang="it-IT" b="1" dirty="0"/>
              <a:t>27 Ottobre 2015</a:t>
            </a:r>
            <a:r>
              <a:rPr lang="it-IT" dirty="0"/>
              <a:t>: Nel suo discorso alla </a:t>
            </a:r>
            <a:r>
              <a:rPr lang="it-IT" dirty="0">
                <a:hlinkClick r:id="rId6"/>
              </a:rPr>
              <a:t>Franco-German Conference on Digital </a:t>
            </a:r>
            <a:r>
              <a:rPr lang="it-IT" dirty="0"/>
              <a:t>il presidente </a:t>
            </a:r>
            <a:r>
              <a:rPr lang="it-IT" dirty="0" err="1"/>
              <a:t>Juncker</a:t>
            </a:r>
            <a:r>
              <a:rPr lang="it-IT" dirty="0"/>
              <a:t> afferma: «La nostra ambizione e quella di fornire all’Europa capacita tecniche potenti in termini di infrastruttura, elaborazione, analisi e conservazione dei dati. Solo i dati che verranno elaborati in modo efficiente e sicuro creeranno benessere per la nostra società.»</a:t>
            </a:r>
          </a:p>
          <a:p>
            <a:r>
              <a:rPr lang="it-IT" b="1" dirty="0"/>
              <a:t>Settembre 2015</a:t>
            </a:r>
            <a:r>
              <a:rPr lang="it-IT" dirty="0"/>
              <a:t>: La Commissione nomina un </a:t>
            </a:r>
            <a:r>
              <a:rPr lang="it-IT" dirty="0">
                <a:hlinkClick r:id="rId7"/>
              </a:rPr>
              <a:t>High Level Expert Group on the European Open Science Cloud</a:t>
            </a:r>
            <a:r>
              <a:rPr lang="it-IT" dirty="0"/>
              <a:t> per offrire supporto su aspetti legati ai servizi alla ricerca da includere in EOSC e sulla possibile struttura della </a:t>
            </a:r>
            <a:r>
              <a:rPr lang="it-IT" dirty="0" err="1"/>
              <a:t>governance</a:t>
            </a:r>
            <a:r>
              <a:rPr lang="it-IT" dirty="0"/>
              <a:t>. </a:t>
            </a:r>
          </a:p>
        </p:txBody>
      </p:sp>
      <p:sp>
        <p:nvSpPr>
          <p:cNvPr id="8" name="Titolo 7">
            <a:extLst>
              <a:ext uri="{FF2B5EF4-FFF2-40B4-BE49-F238E27FC236}">
                <a16:creationId xmlns:a16="http://schemas.microsoft.com/office/drawing/2014/main" id="{FA9E22A6-F177-6C4B-809F-CE6459336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Facciamo un passo indietro…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08426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6F6C56-C365-2B4C-A629-460A3713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</a:t>
            </a:r>
            <a:r>
              <a:rPr lang="it-IT" dirty="0" err="1"/>
              <a:t>gets</a:t>
            </a:r>
            <a:r>
              <a:rPr lang="it-IT" dirty="0"/>
              <a:t> </a:t>
            </a:r>
            <a:r>
              <a:rPr lang="it-IT" dirty="0" err="1"/>
              <a:t>supported</a:t>
            </a:r>
            <a:r>
              <a:rPr lang="it-IT" dirty="0"/>
              <a:t>...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EDB060-F39C-7B48-A5A1-3FAB8FC0A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b="1" dirty="0"/>
              <a:t>Gennaio 2017</a:t>
            </a:r>
            <a:r>
              <a:rPr lang="it-IT" dirty="0"/>
              <a:t> </a:t>
            </a:r>
            <a:r>
              <a:rPr lang="it-IT" dirty="0">
                <a:hlinkClick r:id="rId2"/>
              </a:rPr>
              <a:t>European Parliament Resolution</a:t>
            </a:r>
            <a:r>
              <a:rPr lang="it-IT" dirty="0"/>
              <a:t> sulla </a:t>
            </a:r>
            <a:r>
              <a:rPr lang="it-IT" dirty="0" err="1"/>
              <a:t>European</a:t>
            </a:r>
            <a:r>
              <a:rPr lang="it-IT" dirty="0"/>
              <a:t> </a:t>
            </a:r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Initiative</a:t>
            </a:r>
            <a:endParaRPr lang="it-IT" dirty="0"/>
          </a:p>
          <a:p>
            <a:r>
              <a:rPr lang="it-IT" b="1" dirty="0"/>
              <a:t>Maggio 2016</a:t>
            </a:r>
            <a:r>
              <a:rPr lang="it-IT" dirty="0"/>
              <a:t> </a:t>
            </a:r>
            <a:r>
              <a:rPr lang="it-IT" dirty="0">
                <a:hlinkClick r:id="rId3"/>
              </a:rPr>
              <a:t>Council Conclusions (May 2016)</a:t>
            </a:r>
            <a:r>
              <a:rPr lang="it-IT" dirty="0"/>
              <a:t> EOSC viene pienamente supportato dal Consiglio Europeo</a:t>
            </a:r>
            <a:endParaRPr lang="it-IT" b="1" dirty="0"/>
          </a:p>
          <a:p>
            <a:r>
              <a:rPr lang="it-IT" b="1" dirty="0"/>
              <a:t>12 Giugno 2017</a:t>
            </a:r>
            <a:r>
              <a:rPr lang="it-IT" dirty="0"/>
              <a:t>:</a:t>
            </a:r>
            <a:r>
              <a:rPr lang="it-IT" b="1" dirty="0"/>
              <a:t> </a:t>
            </a:r>
            <a:r>
              <a:rPr lang="it-IT" dirty="0" err="1"/>
              <a:t>Brussels</a:t>
            </a:r>
            <a:r>
              <a:rPr lang="it-IT" dirty="0"/>
              <a:t>, </a:t>
            </a:r>
            <a:r>
              <a:rPr lang="it-IT" dirty="0" err="1"/>
              <a:t>Belgium</a:t>
            </a:r>
            <a:r>
              <a:rPr lang="it-IT" dirty="0"/>
              <a:t>: </a:t>
            </a:r>
            <a:r>
              <a:rPr lang="it-IT" i="1" dirty="0">
                <a:hlinkClick r:id="rId4"/>
              </a:rPr>
              <a:t>EOSC Summit</a:t>
            </a:r>
            <a:r>
              <a:rPr lang="it-IT" dirty="0"/>
              <a:t> and </a:t>
            </a:r>
            <a:r>
              <a:rPr lang="it-IT" i="1" dirty="0">
                <a:hlinkClick r:id="rId5"/>
              </a:rPr>
              <a:t>Declaration</a:t>
            </a:r>
            <a:r>
              <a:rPr lang="it-IT" dirty="0"/>
              <a:t>, EOSC riceve il supporto della comunità scientifica europea. </a:t>
            </a:r>
          </a:p>
          <a:p>
            <a:r>
              <a:rPr lang="it-IT" dirty="0"/>
              <a:t>Riceve anche opinioni favorevoli dal </a:t>
            </a:r>
            <a:r>
              <a:rPr lang="it-IT" dirty="0">
                <a:hlinkClick r:id="rId6"/>
              </a:rPr>
              <a:t>Economic and Social Committee (September 2016)</a:t>
            </a:r>
            <a:r>
              <a:rPr lang="it-IT" dirty="0"/>
              <a:t> e dal </a:t>
            </a:r>
            <a:r>
              <a:rPr lang="it-IT" dirty="0">
                <a:hlinkClick r:id="rId7"/>
              </a:rPr>
              <a:t>Committee of the Regions (October 2016)</a:t>
            </a:r>
            <a:r>
              <a:rPr lang="it-IT" dirty="0"/>
              <a:t>.</a:t>
            </a:r>
          </a:p>
          <a:p>
            <a:endParaRPr lang="it-IT" dirty="0"/>
          </a:p>
          <a:p>
            <a:endParaRPr lang="it-IT" dirty="0"/>
          </a:p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993660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C441FD-D151-F540-8B15-435C54AE0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Che cos’è una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</a:t>
            </a:r>
            <a:r>
              <a:rPr lang="it-IT" dirty="0"/>
              <a:t>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888C85-1A8B-5E49-8F72-FC1975E18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Le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Infrastructures</a:t>
            </a:r>
            <a:r>
              <a:rPr lang="it-IT" dirty="0"/>
              <a:t> sono (infra)strutture che forniscono risorse e servizi alle comunità per portare avanti la ricerca e favorire l'innovazione</a:t>
            </a:r>
            <a:r>
              <a:rPr lang="it-IT" dirty="0">
                <a:solidFill>
                  <a:srgbClr val="FF0000"/>
                </a:solidFill>
              </a:rPr>
              <a:t>*</a:t>
            </a:r>
            <a:r>
              <a:rPr lang="it-IT" dirty="0"/>
              <a:t>.</a:t>
            </a:r>
          </a:p>
          <a:p>
            <a:r>
              <a:rPr lang="it-IT" dirty="0"/>
              <a:t>Il loro ruolo non si limita alle attività di ricerca, ma possono essere utilizzate oltre il campo specifico della ricerca, ad es. per l'istruzione/formazione o i servizi pubblici e possono essere collocate in un sito singolo, distribuite o virtuali.</a:t>
            </a:r>
          </a:p>
          <a:p>
            <a:r>
              <a:rPr lang="it-IT" dirty="0"/>
              <a:t>Le </a:t>
            </a:r>
            <a:r>
              <a:rPr lang="it-IT" dirty="0" err="1"/>
              <a:t>RIs</a:t>
            </a:r>
            <a:r>
              <a:rPr lang="it-IT" dirty="0"/>
              <a:t> possono essere costituite da:</a:t>
            </a:r>
          </a:p>
          <a:p>
            <a:pPr lvl="1"/>
            <a:r>
              <a:rPr lang="it-IT" dirty="0"/>
              <a:t>attrezzature scientifiche o set di strumenti</a:t>
            </a:r>
          </a:p>
          <a:p>
            <a:pPr lvl="1"/>
            <a:r>
              <a:rPr lang="it-IT" dirty="0"/>
              <a:t>raccolte, archivi o dati scientifici</a:t>
            </a:r>
          </a:p>
          <a:p>
            <a:pPr lvl="1"/>
            <a:r>
              <a:rPr lang="it-IT" dirty="0"/>
              <a:t>sistemi informatici e reti di comunicazione</a:t>
            </a:r>
          </a:p>
          <a:p>
            <a:pPr lvl="1"/>
            <a:r>
              <a:rPr lang="it-IT" dirty="0"/>
              <a:t>qualsiasi altra infrastruttura di ricerca e innovazione di natura unica aperta a utenti esterni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712D67-F8C2-7C4A-B38D-25AD4B8B3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F627E4-CD1E-8A4D-ABA1-3CEC399F5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00157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6F6C56-C365-2B4C-A629-460A3713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Dalla visione all’azione…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EDB060-F39C-7B48-A5A1-3FAB8FC0A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t-IT" b="1" dirty="0"/>
              <a:t>30 Novembre 2015</a:t>
            </a:r>
            <a:r>
              <a:rPr lang="it-IT" dirty="0"/>
              <a:t>: Stakeholder Workshop on the </a:t>
            </a:r>
            <a:r>
              <a:rPr lang="it-IT" dirty="0" err="1"/>
              <a:t>European</a:t>
            </a:r>
            <a:r>
              <a:rPr lang="it-IT" dirty="0"/>
              <a:t> Open Science </a:t>
            </a:r>
            <a:r>
              <a:rPr lang="it-IT" dirty="0" err="1"/>
              <a:t>Cloud</a:t>
            </a:r>
            <a:r>
              <a:rPr lang="it-IT" dirty="0"/>
              <a:t>, </a:t>
            </a:r>
            <a:r>
              <a:rPr lang="it-IT" dirty="0" err="1"/>
              <a:t>Brussels</a:t>
            </a:r>
            <a:r>
              <a:rPr lang="it-IT" dirty="0"/>
              <a:t>.</a:t>
            </a:r>
          </a:p>
          <a:p>
            <a:r>
              <a:rPr lang="it-IT" b="1" dirty="0"/>
              <a:t>29 Giugno 2016</a:t>
            </a:r>
            <a:r>
              <a:rPr lang="it-IT" dirty="0"/>
              <a:t>: Workshop - </a:t>
            </a:r>
            <a:r>
              <a:rPr lang="it-IT" dirty="0" err="1"/>
              <a:t>Governance</a:t>
            </a:r>
            <a:r>
              <a:rPr lang="it-IT" dirty="0"/>
              <a:t> and funding of the EOSC, </a:t>
            </a:r>
            <a:r>
              <a:rPr lang="it-IT" dirty="0" err="1"/>
              <a:t>Brussels</a:t>
            </a:r>
            <a:r>
              <a:rPr lang="it-IT" dirty="0"/>
              <a:t>.</a:t>
            </a:r>
          </a:p>
          <a:p>
            <a:r>
              <a:rPr lang="it-IT" b="1" dirty="0"/>
              <a:t>Aprile 2016</a:t>
            </a:r>
            <a:r>
              <a:rPr lang="it-IT" dirty="0"/>
              <a:t>: pubblicazione della </a:t>
            </a:r>
            <a:r>
              <a:rPr lang="it-IT" dirty="0">
                <a:hlinkClick r:id="rId2"/>
              </a:rPr>
              <a:t>Communication: European Cloud initiative</a:t>
            </a:r>
            <a:r>
              <a:rPr lang="it-IT" dirty="0"/>
              <a:t> (COM(2016)178), e inizio di un processo di consultazione pubblico esteso e decisivo. </a:t>
            </a:r>
          </a:p>
          <a:p>
            <a:r>
              <a:rPr lang="it-IT" b="1" dirty="0"/>
              <a:t>14 Marzo 2018</a:t>
            </a:r>
            <a:r>
              <a:rPr lang="it-IT" dirty="0"/>
              <a:t>: La Commissione Europea adotta la </a:t>
            </a:r>
            <a:r>
              <a:rPr lang="it-IT" dirty="0">
                <a:hlinkClick r:id="rId3" tooltip="Document opens in new window"/>
              </a:rPr>
              <a:t>Implementation Roadmap for the European Science Cloud</a:t>
            </a:r>
            <a:r>
              <a:rPr lang="it-IT" dirty="0"/>
              <a:t> (Staff </a:t>
            </a:r>
            <a:r>
              <a:rPr lang="it-IT" dirty="0" err="1"/>
              <a:t>Working</a:t>
            </a:r>
            <a:r>
              <a:rPr lang="it-IT" dirty="0"/>
              <a:t> </a:t>
            </a:r>
            <a:r>
              <a:rPr lang="it-IT" dirty="0" err="1"/>
              <a:t>Document</a:t>
            </a:r>
            <a:r>
              <a:rPr lang="it-IT" dirty="0"/>
              <a:t> SWD(2018) 83), 6 linee di azione per l’implementazione di EOSC (architettura, dati, servizi, accesso e interfacce, </a:t>
            </a:r>
            <a:r>
              <a:rPr lang="it-IT" dirty="0" err="1"/>
              <a:t>rergole</a:t>
            </a:r>
            <a:r>
              <a:rPr lang="it-IT" dirty="0"/>
              <a:t> e </a:t>
            </a:r>
            <a:r>
              <a:rPr lang="it-IT" dirty="0" err="1"/>
              <a:t>governance</a:t>
            </a:r>
            <a:r>
              <a:rPr lang="it-IT" dirty="0"/>
              <a:t>)</a:t>
            </a:r>
          </a:p>
          <a:p>
            <a:r>
              <a:rPr lang="it-IT" b="1" dirty="0"/>
              <a:t>24 Maggio 2018</a:t>
            </a:r>
            <a:r>
              <a:rPr lang="it-IT" dirty="0"/>
              <a:t>: </a:t>
            </a:r>
            <a:r>
              <a:rPr lang="it-IT" dirty="0">
                <a:hlinkClick r:id="rId4"/>
              </a:rPr>
              <a:t>EOSC strategic implementation roadmap</a:t>
            </a:r>
            <a:r>
              <a:rPr lang="it-IT" dirty="0"/>
              <a:t>, una presentazione dettagliata he introduce, illustra e aggiorna sugli ultimi sviluppi dell’informazione presentata nello Staff </a:t>
            </a:r>
            <a:r>
              <a:rPr lang="it-IT" dirty="0" err="1"/>
              <a:t>Working</a:t>
            </a:r>
            <a:r>
              <a:rPr lang="it-IT" dirty="0"/>
              <a:t> </a:t>
            </a:r>
            <a:r>
              <a:rPr lang="it-IT" dirty="0" err="1"/>
              <a:t>Document</a:t>
            </a:r>
            <a:r>
              <a:rPr lang="it-IT" dirty="0"/>
              <a:t> SWD(2018) 83 pubblicato il 14.3.2018.</a:t>
            </a:r>
          </a:p>
        </p:txBody>
      </p:sp>
    </p:spTree>
    <p:extLst>
      <p:ext uri="{BB962C8B-B14F-4D97-AF65-F5344CB8AC3E}">
        <p14:creationId xmlns:p14="http://schemas.microsoft.com/office/powerpoint/2010/main" val="3289610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6F6C56-C365-2B4C-A629-460A37137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affronta gli aspetti pratici…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EDB060-F39C-7B48-A5A1-3FAB8FC0A8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b="1" dirty="0"/>
              <a:t>20 Novembre 2018</a:t>
            </a:r>
            <a:r>
              <a:rPr lang="it-IT" dirty="0"/>
              <a:t>: viene pubblicato il Report del 2nd High Level Expert Group della Commissione Europea su EOSC (EOSC 2nd HLEG)</a:t>
            </a:r>
            <a:r>
              <a:rPr lang="it-IT" dirty="0">
                <a:hlinkClick r:id="rId3"/>
              </a:rPr>
              <a:t> Prompting an EOSC in practice</a:t>
            </a:r>
            <a:endParaRPr lang="it-IT" dirty="0"/>
          </a:p>
          <a:p>
            <a:r>
              <a:rPr lang="it-IT" b="1" dirty="0"/>
              <a:t>20 Novembre 2018</a:t>
            </a:r>
            <a:r>
              <a:rPr lang="it-IT" dirty="0"/>
              <a:t>:  viene pubblicato il Report del FAIR Data Expert Group (FAIR Data EG) della Commissione Europea </a:t>
            </a:r>
            <a:r>
              <a:rPr lang="it-IT" dirty="0">
                <a:hlinkClick r:id="rId4"/>
              </a:rPr>
              <a:t>Turning FAIR into reality</a:t>
            </a:r>
            <a:endParaRPr lang="it-IT" dirty="0"/>
          </a:p>
          <a:p>
            <a:r>
              <a:rPr lang="it-IT" b="1" dirty="0"/>
              <a:t>25 </a:t>
            </a:r>
            <a:r>
              <a:rPr lang="it-IT" b="1" dirty="0" err="1"/>
              <a:t>LLuglio</a:t>
            </a:r>
            <a:r>
              <a:rPr lang="it-IT" b="1" dirty="0"/>
              <a:t> 2019</a:t>
            </a:r>
            <a:r>
              <a:rPr lang="it-IT" dirty="0"/>
              <a:t>: Pubblicato il primo report della EOSC Executive Board: </a:t>
            </a:r>
            <a:r>
              <a:rPr lang="it-IT" u="sng" dirty="0">
                <a:hlinkClick r:id="rId5"/>
              </a:rPr>
              <a:t>EOSC strategic implementation plan</a:t>
            </a:r>
            <a:endParaRPr lang="it-IT" dirty="0"/>
          </a:p>
          <a:p>
            <a:endParaRPr lang="it-IT" dirty="0"/>
          </a:p>
          <a:p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5408227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>
            <a:extLst>
              <a:ext uri="{FF2B5EF4-FFF2-40B4-BE49-F238E27FC236}">
                <a16:creationId xmlns:a16="http://schemas.microsoft.com/office/drawing/2014/main" id="{FA9E22A6-F177-6C4B-809F-CE6459336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/>
              <a:t>23 Novembre 2018: La Commissione Europea lancia lo </a:t>
            </a:r>
            <a:r>
              <a:rPr lang="it-IT" b="1" dirty="0" err="1"/>
              <a:t>European</a:t>
            </a:r>
            <a:r>
              <a:rPr lang="it-IT" b="1" dirty="0"/>
              <a:t> Open Science </a:t>
            </a:r>
            <a:r>
              <a:rPr lang="it-IT" b="1" dirty="0" err="1"/>
              <a:t>Cloud</a:t>
            </a:r>
            <a:endParaRPr lang="it-IT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F5C13A4-425B-D44F-8E7F-1CABE919B0F0}"/>
              </a:ext>
            </a:extLst>
          </p:cNvPr>
          <p:cNvSpPr/>
          <p:nvPr/>
        </p:nvSpPr>
        <p:spPr>
          <a:xfrm>
            <a:off x="313492" y="4566930"/>
            <a:ext cx="851701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«With the Open Science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priority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,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we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set out to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change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the way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European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science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works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. And the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launch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of the first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Cloud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portal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today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is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a major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milestone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on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that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journey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. The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Cloud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will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give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Europe a global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edge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in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reaping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the full benefits of data-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driven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science.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Thanks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to the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commitment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of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scientists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, the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industry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and the EU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member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states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we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have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seen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an idea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become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reality in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less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than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three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 </a:t>
            </a:r>
            <a:r>
              <a:rPr lang="it-IT" sz="1600" i="1" dirty="0" err="1">
                <a:solidFill>
                  <a:srgbClr val="404040"/>
                </a:solidFill>
                <a:latin typeface="Arial" panose="020B0604020202020204" pitchFamily="34" charset="0"/>
              </a:rPr>
              <a:t>years</a:t>
            </a:r>
            <a:r>
              <a:rPr lang="it-IT" sz="1600" i="1" dirty="0">
                <a:solidFill>
                  <a:srgbClr val="404040"/>
                </a:solidFill>
                <a:latin typeface="Arial" panose="020B0604020202020204" pitchFamily="34" charset="0"/>
              </a:rPr>
              <a:t>.»</a:t>
            </a:r>
            <a:endParaRPr lang="it-IT" sz="1600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7F8C21D-BBBC-5842-BA44-1655775A3005}"/>
              </a:ext>
            </a:extLst>
          </p:cNvPr>
          <p:cNvSpPr txBox="1"/>
          <p:nvPr/>
        </p:nvSpPr>
        <p:spPr>
          <a:xfrm>
            <a:off x="2485253" y="6055731"/>
            <a:ext cx="5666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Carlos </a:t>
            </a:r>
            <a:r>
              <a:rPr lang="it-IT" dirty="0" err="1"/>
              <a:t>Moedas</a:t>
            </a:r>
            <a:r>
              <a:rPr lang="it-IT" dirty="0"/>
              <a:t>, </a:t>
            </a:r>
            <a:r>
              <a:rPr lang="it-IT" dirty="0" err="1"/>
              <a:t>Commissioner</a:t>
            </a:r>
            <a:r>
              <a:rPr lang="it-IT" dirty="0"/>
              <a:t> for </a:t>
            </a:r>
            <a:r>
              <a:rPr lang="it-IT" dirty="0" err="1"/>
              <a:t>Research</a:t>
            </a:r>
            <a:r>
              <a:rPr lang="it-IT" dirty="0"/>
              <a:t>, Science and </a:t>
            </a:r>
            <a:r>
              <a:rPr lang="it-IT" dirty="0" err="1"/>
              <a:t>Innovation</a:t>
            </a:r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3EB85AF-CC77-9F45-87B3-CEE583864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618" y="1629350"/>
            <a:ext cx="5070763" cy="284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2078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EF5269-345C-8144-AB38-EC0BC6210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EOSC: Visione e Valori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C641927-B8F3-354E-BB9E-25C1100D99F2}"/>
              </a:ext>
            </a:extLst>
          </p:cNvPr>
          <p:cNvSpPr/>
          <p:nvPr/>
        </p:nvSpPr>
        <p:spPr>
          <a:xfrm>
            <a:off x="534390" y="4079046"/>
            <a:ext cx="798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  <a:sym typeface="Calibri"/>
              </a:rPr>
              <a:t>EOSC: i valori comuni</a:t>
            </a:r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</a:rPr>
              <a:t>: </a:t>
            </a:r>
          </a:p>
          <a:p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</a:rPr>
              <a:t>• Incentrato sui bisogni della ricerca </a:t>
            </a:r>
          </a:p>
          <a:p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</a:rPr>
              <a:t>• Guidato dalla Comunità</a:t>
            </a:r>
          </a:p>
          <a:p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</a:rPr>
              <a:t>• Inclusivo e rispettoso delle diversità </a:t>
            </a:r>
          </a:p>
          <a:p>
            <a:r>
              <a:rPr lang="it-IT" sz="2400" dirty="0">
                <a:solidFill>
                  <a:srgbClr val="2A4A88"/>
                </a:solidFill>
                <a:latin typeface="Calibri"/>
                <a:cs typeface="Calibri"/>
              </a:rPr>
              <a:t>• Trasparente e affidabile</a:t>
            </a:r>
          </a:p>
        </p:txBody>
      </p:sp>
      <p:pic>
        <p:nvPicPr>
          <p:cNvPr id="7" name="Elemento grafico 6" descr="Nuvola">
            <a:extLst>
              <a:ext uri="{FF2B5EF4-FFF2-40B4-BE49-F238E27FC236}">
                <a16:creationId xmlns:a16="http://schemas.microsoft.com/office/drawing/2014/main" id="{C32FEEDB-0D00-DC41-A5D8-7C0AA616D9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92905" y="-569624"/>
            <a:ext cx="6280879" cy="6362812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AA600BB5-C34E-374B-8A9B-80A4857511AA}"/>
              </a:ext>
            </a:extLst>
          </p:cNvPr>
          <p:cNvSpPr/>
          <p:nvPr/>
        </p:nvSpPr>
        <p:spPr>
          <a:xfrm>
            <a:off x="4096245" y="1607595"/>
            <a:ext cx="427709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b="1" dirty="0">
                <a:solidFill>
                  <a:schemeClr val="bg1"/>
                </a:solidFill>
              </a:rPr>
              <a:t>EOSC </a:t>
            </a:r>
          </a:p>
          <a:p>
            <a:pPr algn="ctr"/>
            <a:r>
              <a:rPr lang="it-IT" sz="2000" b="1" dirty="0">
                <a:solidFill>
                  <a:schemeClr val="bg1"/>
                </a:solidFill>
              </a:rPr>
              <a:t>È una infrastruttura </a:t>
            </a:r>
            <a:br>
              <a:rPr lang="it-IT" sz="2000" b="1" dirty="0">
                <a:solidFill>
                  <a:schemeClr val="bg1"/>
                </a:solidFill>
              </a:rPr>
            </a:br>
            <a:r>
              <a:rPr lang="it-IT" sz="2000" b="1" dirty="0">
                <a:solidFill>
                  <a:schemeClr val="bg1"/>
                </a:solidFill>
              </a:rPr>
              <a:t>federata che può migliorare servizi digitali sicuri, aperti e con valori definiti, incentrati sui bisogni reali degli utenti, che oltrepassano i confini all’interno del Mercato Unico Digitale</a:t>
            </a:r>
            <a:br>
              <a:rPr lang="it-IT" sz="2000" b="1" dirty="0">
                <a:solidFill>
                  <a:schemeClr val="bg1"/>
                </a:solidFill>
              </a:rPr>
            </a:br>
            <a:r>
              <a:rPr lang="it-IT" sz="2000" b="1" dirty="0">
                <a:solidFill>
                  <a:schemeClr val="bg1"/>
                </a:solidFill>
              </a:rPr>
              <a:t>       </a:t>
            </a:r>
            <a:r>
              <a:rPr lang="it-IT" sz="2000" b="1" i="1" dirty="0">
                <a:solidFill>
                  <a:schemeClr val="bg1"/>
                </a:solidFill>
              </a:rPr>
              <a:t>(Vienna </a:t>
            </a:r>
            <a:r>
              <a:rPr lang="it-IT" sz="2000" b="1" i="1" dirty="0" err="1">
                <a:solidFill>
                  <a:schemeClr val="bg1"/>
                </a:solidFill>
              </a:rPr>
              <a:t>Declaration</a:t>
            </a:r>
            <a:r>
              <a:rPr lang="it-IT" sz="2000" b="1" i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07898E11-5F35-0E49-972D-CEBBCBBA6059}"/>
              </a:ext>
            </a:extLst>
          </p:cNvPr>
          <p:cNvSpPr txBox="1"/>
          <p:nvPr/>
        </p:nvSpPr>
        <p:spPr>
          <a:xfrm>
            <a:off x="152895" y="6572935"/>
            <a:ext cx="788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solidFill>
                  <a:schemeClr val="bg1"/>
                </a:solidFill>
              </a:rPr>
              <a:t>Courtesy</a:t>
            </a:r>
            <a:r>
              <a:rPr lang="it-IT" sz="1200" dirty="0">
                <a:solidFill>
                  <a:schemeClr val="bg1"/>
                </a:solidFill>
              </a:rPr>
              <a:t> of Hans-Josef </a:t>
            </a:r>
            <a:r>
              <a:rPr lang="it-IT" sz="1200" dirty="0" err="1">
                <a:solidFill>
                  <a:schemeClr val="bg1"/>
                </a:solidFill>
              </a:rPr>
              <a:t>Linkens</a:t>
            </a:r>
            <a:r>
              <a:rPr lang="it-IT" sz="1200" dirty="0">
                <a:solidFill>
                  <a:schemeClr val="bg1"/>
                </a:solidFill>
              </a:rPr>
              <a:t>, EOSC-GB, Data Community </a:t>
            </a:r>
            <a:r>
              <a:rPr lang="it-IT" sz="1200" dirty="0" err="1">
                <a:solidFill>
                  <a:schemeClr val="bg1"/>
                </a:solidFill>
              </a:rPr>
              <a:t>contributing</a:t>
            </a:r>
            <a:r>
              <a:rPr lang="it-IT" sz="1200" dirty="0">
                <a:solidFill>
                  <a:schemeClr val="bg1"/>
                </a:solidFill>
              </a:rPr>
              <a:t> to EOSC, Helsinki, 22 </a:t>
            </a:r>
            <a:r>
              <a:rPr lang="it-IT" sz="1200" dirty="0" err="1">
                <a:solidFill>
                  <a:schemeClr val="bg1"/>
                </a:solidFill>
              </a:rPr>
              <a:t>October</a:t>
            </a:r>
            <a:r>
              <a:rPr lang="it-IT" sz="1200" dirty="0">
                <a:solidFill>
                  <a:schemeClr val="bg1"/>
                </a:solidFill>
              </a:rPr>
              <a:t> 2019</a:t>
            </a:r>
          </a:p>
        </p:txBody>
      </p:sp>
    </p:spTree>
    <p:extLst>
      <p:ext uri="{BB962C8B-B14F-4D97-AF65-F5344CB8AC3E}">
        <p14:creationId xmlns:p14="http://schemas.microsoft.com/office/powerpoint/2010/main" val="1584568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547690-32F1-4B66-BEA7-4463BECA3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 </a:t>
            </a:r>
            <a:r>
              <a:rPr lang="en-GB" dirty="0" err="1"/>
              <a:t>visione</a:t>
            </a:r>
            <a:endParaRPr lang="en-GB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A21714-640C-42E5-9B68-7F4AE46A71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20" y="1827843"/>
            <a:ext cx="4583714" cy="377847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EOSC </a:t>
            </a:r>
            <a:r>
              <a:rPr lang="en-GB" dirty="0" err="1"/>
              <a:t>fornirà</a:t>
            </a:r>
            <a:r>
              <a:rPr lang="en-GB" dirty="0"/>
              <a:t> a 1.7m di </a:t>
            </a:r>
            <a:r>
              <a:rPr lang="en-GB" dirty="0" err="1"/>
              <a:t>ricercatori</a:t>
            </a:r>
            <a:r>
              <a:rPr lang="en-GB" dirty="0"/>
              <a:t> </a:t>
            </a:r>
            <a:r>
              <a:rPr lang="en-GB" dirty="0" err="1"/>
              <a:t>Europei</a:t>
            </a:r>
            <a:r>
              <a:rPr lang="en-GB" dirty="0"/>
              <a:t> un </a:t>
            </a:r>
            <a:r>
              <a:rPr lang="en-GB" dirty="0" err="1"/>
              <a:t>ambiente</a:t>
            </a:r>
            <a:r>
              <a:rPr lang="en-GB" dirty="0"/>
              <a:t> con </a:t>
            </a:r>
            <a:r>
              <a:rPr lang="en-GB" dirty="0" err="1"/>
              <a:t>servizi</a:t>
            </a:r>
            <a:r>
              <a:rPr lang="en-GB" dirty="0"/>
              <a:t> </a:t>
            </a:r>
            <a:r>
              <a:rPr lang="en-GB" dirty="0" err="1"/>
              <a:t>gratuiti</a:t>
            </a:r>
            <a:r>
              <a:rPr lang="en-GB" dirty="0"/>
              <a:t> e </a:t>
            </a:r>
            <a:r>
              <a:rPr lang="en-GB" dirty="0" err="1"/>
              <a:t>aperti</a:t>
            </a:r>
            <a:r>
              <a:rPr lang="en-GB" dirty="0"/>
              <a:t> per la </a:t>
            </a:r>
            <a:r>
              <a:rPr lang="en-GB" dirty="0" err="1"/>
              <a:t>gestione</a:t>
            </a:r>
            <a:r>
              <a:rPr lang="en-GB" dirty="0"/>
              <a:t>, </a:t>
            </a:r>
            <a:r>
              <a:rPr lang="en-GB" dirty="0" err="1"/>
              <a:t>l’analisi</a:t>
            </a:r>
            <a:r>
              <a:rPr lang="en-GB" dirty="0"/>
              <a:t> e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/>
              <a:t>riuso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dati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ricerca</a:t>
            </a:r>
            <a:r>
              <a:rPr lang="en-GB" dirty="0"/>
              <a:t> </a:t>
            </a:r>
            <a:r>
              <a:rPr lang="en-GB" dirty="0" err="1"/>
              <a:t>attraverso</a:t>
            </a:r>
            <a:r>
              <a:rPr lang="en-GB" dirty="0"/>
              <a:t> le </a:t>
            </a:r>
            <a:r>
              <a:rPr lang="en-GB" dirty="0" err="1"/>
              <a:t>varie</a:t>
            </a:r>
            <a:r>
              <a:rPr lang="en-GB" dirty="0"/>
              <a:t> discipline.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EOSC </a:t>
            </a:r>
            <a:r>
              <a:rPr lang="en-GB" dirty="0" err="1"/>
              <a:t>abbraccerà</a:t>
            </a:r>
            <a:r>
              <a:rPr lang="en-GB" dirty="0"/>
              <a:t> le </a:t>
            </a:r>
            <a:r>
              <a:rPr lang="en-GB" dirty="0" err="1"/>
              <a:t>infrastrutture</a:t>
            </a:r>
            <a:r>
              <a:rPr lang="en-GB" dirty="0"/>
              <a:t> </a:t>
            </a:r>
            <a:r>
              <a:rPr lang="en-GB" dirty="0" err="1"/>
              <a:t>tematiche</a:t>
            </a:r>
            <a:r>
              <a:rPr lang="en-GB" dirty="0"/>
              <a:t> di </a:t>
            </a:r>
            <a:r>
              <a:rPr lang="en-GB" dirty="0" err="1"/>
              <a:t>dati</a:t>
            </a:r>
            <a:r>
              <a:rPr lang="en-GB" dirty="0"/>
              <a:t>, </a:t>
            </a:r>
            <a:r>
              <a:rPr lang="en-GB" dirty="0" err="1"/>
              <a:t>esistenti</a:t>
            </a:r>
            <a:r>
              <a:rPr lang="en-GB" dirty="0"/>
              <a:t> e future, </a:t>
            </a:r>
            <a:r>
              <a:rPr lang="en-GB" dirty="0" err="1"/>
              <a:t>costruendo</a:t>
            </a:r>
            <a:r>
              <a:rPr lang="en-GB" dirty="0"/>
              <a:t> </a:t>
            </a:r>
            <a:r>
              <a:rPr lang="en-GB" dirty="0" err="1"/>
              <a:t>ponti</a:t>
            </a:r>
            <a:r>
              <a:rPr lang="en-GB" dirty="0"/>
              <a:t> </a:t>
            </a:r>
            <a:r>
              <a:rPr lang="en-GB" dirty="0" err="1"/>
              <a:t>nella</a:t>
            </a:r>
            <a:r>
              <a:rPr lang="en-GB" dirty="0"/>
              <a:t> </a:t>
            </a:r>
            <a:r>
              <a:rPr lang="en-GB" dirty="0" err="1"/>
              <a:t>frammentazione</a:t>
            </a:r>
            <a:r>
              <a:rPr lang="en-GB" dirty="0"/>
              <a:t> </a:t>
            </a:r>
            <a:r>
              <a:rPr lang="en-GB" dirty="0" err="1"/>
              <a:t>odierna</a:t>
            </a:r>
            <a:r>
              <a:rPr lang="en-GB" dirty="0"/>
              <a:t> e </a:t>
            </a:r>
            <a:r>
              <a:rPr lang="en-GB" dirty="0" err="1"/>
              <a:t>fornendo</a:t>
            </a:r>
            <a:r>
              <a:rPr lang="en-GB" dirty="0"/>
              <a:t> </a:t>
            </a:r>
            <a:r>
              <a:rPr lang="en-GB" dirty="0" err="1"/>
              <a:t>soluzioni</a:t>
            </a:r>
            <a:r>
              <a:rPr lang="en-GB" dirty="0"/>
              <a:t> ad hoc per la </a:t>
            </a:r>
            <a:r>
              <a:rPr lang="en-GB" dirty="0" err="1"/>
              <a:t>ricerca</a:t>
            </a:r>
            <a:r>
              <a:rPr lang="en-GB" dirty="0"/>
              <a:t>.</a:t>
            </a:r>
            <a:br>
              <a:rPr lang="en-GB" dirty="0"/>
            </a:br>
            <a:br>
              <a:rPr lang="en-GB" dirty="0"/>
            </a:br>
            <a:r>
              <a:rPr lang="en-GB" dirty="0"/>
              <a:t>EOSC </a:t>
            </a:r>
            <a:r>
              <a:rPr lang="en-GB" dirty="0" err="1"/>
              <a:t>aggiungerà</a:t>
            </a:r>
            <a:r>
              <a:rPr lang="en-GB" dirty="0"/>
              <a:t> </a:t>
            </a:r>
            <a:r>
              <a:rPr lang="en-GB" dirty="0" err="1"/>
              <a:t>valore</a:t>
            </a:r>
            <a:r>
              <a:rPr lang="en-GB" dirty="0"/>
              <a:t> e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baserà</a:t>
            </a:r>
            <a:r>
              <a:rPr lang="en-GB" dirty="0"/>
              <a:t> </a:t>
            </a:r>
            <a:r>
              <a:rPr lang="en-GB" dirty="0" err="1"/>
              <a:t>sugli</a:t>
            </a:r>
            <a:r>
              <a:rPr lang="en-GB" dirty="0"/>
              <a:t> </a:t>
            </a:r>
            <a:r>
              <a:rPr lang="en-GB" dirty="0" err="1"/>
              <a:t>investimenti</a:t>
            </a:r>
            <a:r>
              <a:rPr lang="en-GB" dirty="0"/>
              <a:t> </a:t>
            </a:r>
            <a:r>
              <a:rPr lang="en-GB" dirty="0" err="1"/>
              <a:t>infrastrutturali</a:t>
            </a:r>
            <a:r>
              <a:rPr lang="en-GB" dirty="0"/>
              <a:t> del </a:t>
            </a:r>
            <a:r>
              <a:rPr lang="en-GB" dirty="0" err="1"/>
              <a:t>passato</a:t>
            </a:r>
            <a:r>
              <a:rPr lang="en-GB" dirty="0"/>
              <a:t> (10 </a:t>
            </a:r>
            <a:r>
              <a:rPr lang="en-GB" dirty="0" err="1"/>
              <a:t>miliardi</a:t>
            </a:r>
            <a:r>
              <a:rPr lang="en-GB" dirty="0"/>
              <a:t> di euro </a:t>
            </a:r>
            <a:r>
              <a:rPr lang="en-GB" dirty="0" err="1"/>
              <a:t>l’anno</a:t>
            </a:r>
            <a:r>
              <a:rPr lang="en-GB" dirty="0"/>
              <a:t> da </a:t>
            </a:r>
            <a:r>
              <a:rPr lang="en-GB" dirty="0" err="1"/>
              <a:t>parte</a:t>
            </a:r>
            <a:r>
              <a:rPr lang="en-GB" dirty="0"/>
              <a:t> </a:t>
            </a:r>
            <a:r>
              <a:rPr lang="en-GB" dirty="0" err="1"/>
              <a:t>degli</a:t>
            </a:r>
            <a:r>
              <a:rPr lang="en-GB" dirty="0"/>
              <a:t> </a:t>
            </a:r>
            <a:r>
              <a:rPr lang="en-GB" dirty="0" err="1"/>
              <a:t>stati</a:t>
            </a:r>
            <a:r>
              <a:rPr lang="en-GB" dirty="0"/>
              <a:t> </a:t>
            </a:r>
            <a:r>
              <a:rPr lang="en-GB" dirty="0" err="1"/>
              <a:t>membri</a:t>
            </a:r>
            <a:r>
              <a:rPr lang="en-GB" dirty="0"/>
              <a:t> e due </a:t>
            </a:r>
            <a:r>
              <a:rPr lang="en-GB" dirty="0" err="1"/>
              <a:t>decenni</a:t>
            </a:r>
            <a:r>
              <a:rPr lang="en-GB" dirty="0"/>
              <a:t> di </a:t>
            </a:r>
            <a:r>
              <a:rPr lang="en-GB" dirty="0" err="1"/>
              <a:t>investimenti</a:t>
            </a:r>
            <a:r>
              <a:rPr lang="en-GB" dirty="0"/>
              <a:t> </a:t>
            </a:r>
            <a:r>
              <a:rPr lang="en-GB" dirty="0" err="1"/>
              <a:t>europei</a:t>
            </a:r>
            <a:r>
              <a:rPr lang="en-GB" dirty="0"/>
              <a:t>).</a:t>
            </a:r>
          </a:p>
        </p:txBody>
      </p:sp>
      <p:pic>
        <p:nvPicPr>
          <p:cNvPr id="4" name="Picture 2" descr="D:\rtd\the Big Web 2018 Lyon\EOSC.jpg">
            <a:extLst>
              <a:ext uri="{FF2B5EF4-FFF2-40B4-BE49-F238E27FC236}">
                <a16:creationId xmlns:a16="http://schemas.microsoft.com/office/drawing/2014/main" id="{BB0EE303-7B5E-4498-BBFB-9FDCB5B14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34" y="1827843"/>
            <a:ext cx="3773384" cy="336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7553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E02D704-226A-1244-A018-74B3073A0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886200" cy="1325563"/>
          </a:xfrm>
        </p:spPr>
        <p:txBody>
          <a:bodyPr/>
          <a:lstStyle/>
          <a:p>
            <a:r>
              <a:rPr lang="it-IT" dirty="0"/>
              <a:t>Cosa non sarà EOSC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2714453-1870-3343-8FDE-7BF3999365C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IT" dirty="0"/>
              <a:t>Non sarà un servizio di </a:t>
            </a:r>
            <a:r>
              <a:rPr lang="it-IT" dirty="0" err="1"/>
              <a:t>cloud</a:t>
            </a:r>
            <a:r>
              <a:rPr lang="it-IT" dirty="0"/>
              <a:t> </a:t>
            </a:r>
            <a:r>
              <a:rPr lang="it-IT" dirty="0" err="1"/>
              <a:t>storage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Non sarà un </a:t>
            </a:r>
            <a:r>
              <a:rPr lang="it-IT" dirty="0" err="1"/>
              <a:t>repository</a:t>
            </a:r>
            <a:endParaRPr lang="it-IT" dirty="0"/>
          </a:p>
          <a:p>
            <a:pPr marL="0" indent="0">
              <a:buNone/>
            </a:pPr>
            <a:endParaRPr lang="it-IT" dirty="0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167BFBB-A21D-1F43-9608-9CA8407CBE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it-IT" dirty="0"/>
              <a:t>Sarà un </a:t>
            </a:r>
            <a:r>
              <a:rPr lang="it-IT" b="1" dirty="0"/>
              <a:t>«</a:t>
            </a:r>
            <a:r>
              <a:rPr lang="it-IT" b="1" dirty="0" err="1"/>
              <a:t>one</a:t>
            </a:r>
            <a:r>
              <a:rPr lang="it-IT" b="1" dirty="0"/>
              <a:t> stop shop»</a:t>
            </a:r>
            <a:r>
              <a:rPr lang="it-IT" dirty="0"/>
              <a:t> per la ricerca in Europa</a:t>
            </a:r>
          </a:p>
          <a:p>
            <a:pPr marL="0" indent="0" algn="r">
              <a:buNone/>
            </a:pPr>
            <a:r>
              <a:rPr lang="it-IT" dirty="0"/>
              <a:t>Sarà un luogo dove ricercare e avere </a:t>
            </a:r>
            <a:r>
              <a:rPr lang="it-IT" b="1" dirty="0"/>
              <a:t>accesso</a:t>
            </a:r>
            <a:r>
              <a:rPr lang="it-IT" dirty="0"/>
              <a:t> a </a:t>
            </a:r>
            <a:r>
              <a:rPr lang="it-IT" b="1" dirty="0"/>
              <a:t>tutti i risultat</a:t>
            </a:r>
            <a:r>
              <a:rPr lang="it-IT" dirty="0"/>
              <a:t>i della ricerca europei</a:t>
            </a:r>
          </a:p>
          <a:p>
            <a:pPr marL="0" indent="0" algn="r">
              <a:buNone/>
            </a:pPr>
            <a:r>
              <a:rPr lang="it-IT" dirty="0"/>
              <a:t>Sarà un luogo dove i ricercatori potranno ricercare e trovare </a:t>
            </a:r>
            <a:r>
              <a:rPr lang="it-IT" b="1" dirty="0"/>
              <a:t>servizi</a:t>
            </a:r>
            <a:r>
              <a:rPr lang="it-IT" dirty="0"/>
              <a:t> e </a:t>
            </a:r>
            <a:r>
              <a:rPr lang="it-IT" b="1" dirty="0"/>
              <a:t>strumenti</a:t>
            </a:r>
            <a:r>
              <a:rPr lang="it-IT" dirty="0"/>
              <a:t> per la ricerca</a:t>
            </a:r>
          </a:p>
          <a:p>
            <a:pPr marL="0" indent="0" algn="r">
              <a:buNone/>
            </a:pPr>
            <a:r>
              <a:rPr lang="it-IT" dirty="0"/>
              <a:t>Sarà un luogo di </a:t>
            </a:r>
            <a:r>
              <a:rPr lang="it-IT" b="1" dirty="0"/>
              <a:t>Networking</a:t>
            </a:r>
          </a:p>
          <a:p>
            <a:pPr algn="r"/>
            <a:endParaRPr lang="it-IT" dirty="0"/>
          </a:p>
          <a:p>
            <a:endParaRPr lang="it-IT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98250CF8-79C8-1C4F-A50A-F083FBD0AE94}"/>
              </a:ext>
            </a:extLst>
          </p:cNvPr>
          <p:cNvSpPr txBox="1">
            <a:spLocks/>
          </p:cNvSpPr>
          <p:nvPr/>
        </p:nvSpPr>
        <p:spPr>
          <a:xfrm>
            <a:off x="4629150" y="365125"/>
            <a:ext cx="38862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baseline="0">
                <a:solidFill>
                  <a:srgbClr val="2A4A8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it-IT" dirty="0"/>
              <a:t>Cosa sarà EOSC</a:t>
            </a:r>
          </a:p>
        </p:txBody>
      </p:sp>
    </p:spTree>
    <p:extLst>
      <p:ext uri="{BB962C8B-B14F-4D97-AF65-F5344CB8AC3E}">
        <p14:creationId xmlns:p14="http://schemas.microsoft.com/office/powerpoint/2010/main" val="17303432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EC461-E5DE-47B1-896E-569D7B657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Una </a:t>
            </a:r>
            <a:r>
              <a:rPr lang="en-GB" dirty="0" err="1"/>
              <a:t>piattaforma</a:t>
            </a:r>
            <a:r>
              <a:rPr lang="en-GB" dirty="0"/>
              <a:t> per la </a:t>
            </a:r>
            <a:r>
              <a:rPr lang="en-GB" dirty="0" err="1"/>
              <a:t>ricerca</a:t>
            </a:r>
            <a:r>
              <a:rPr lang="en-GB" dirty="0"/>
              <a:t> </a:t>
            </a:r>
            <a:r>
              <a:rPr lang="en-GB" dirty="0" err="1"/>
              <a:t>europea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41469-CF50-424A-9449-691FD0D5C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545" y="1913165"/>
            <a:ext cx="8184570" cy="4123760"/>
          </a:xfrm>
        </p:spPr>
        <p:txBody>
          <a:bodyPr/>
          <a:lstStyle/>
          <a:p>
            <a:pPr>
              <a:spcBef>
                <a:spcPts val="900"/>
              </a:spcBef>
              <a:spcAft>
                <a:spcPts val="450"/>
              </a:spcAft>
            </a:pPr>
            <a:r>
              <a:rPr lang="fr-FR" dirty="0" err="1"/>
              <a:t>Federando</a:t>
            </a:r>
            <a:r>
              <a:rPr lang="fr-FR" dirty="0"/>
              <a:t> </a:t>
            </a:r>
            <a:r>
              <a:rPr lang="fr-FR" dirty="0" err="1"/>
              <a:t>servizi</a:t>
            </a:r>
            <a:r>
              <a:rPr lang="fr-FR" dirty="0"/>
              <a:t> </a:t>
            </a:r>
            <a:r>
              <a:rPr lang="fr-FR" dirty="0" err="1"/>
              <a:t>esistenti</a:t>
            </a:r>
            <a:endParaRPr lang="fr-FR" dirty="0"/>
          </a:p>
          <a:p>
            <a:pPr>
              <a:spcBef>
                <a:spcPts val="900"/>
              </a:spcBef>
              <a:spcAft>
                <a:spcPts val="450"/>
              </a:spcAft>
            </a:pPr>
            <a:r>
              <a:rPr lang="fr-FR" dirty="0"/>
              <a:t>Una </a:t>
            </a:r>
            <a:r>
              <a:rPr lang="fr-FR" dirty="0" err="1"/>
              <a:t>rete</a:t>
            </a:r>
            <a:r>
              <a:rPr lang="fr-FR" dirty="0"/>
              <a:t> per </a:t>
            </a:r>
            <a:r>
              <a:rPr lang="fr-FR" dirty="0" err="1"/>
              <a:t>dati</a:t>
            </a:r>
            <a:r>
              <a:rPr lang="fr-FR" dirty="0"/>
              <a:t> FAIR e </a:t>
            </a:r>
            <a:r>
              <a:rPr lang="fr-FR" dirty="0" err="1"/>
              <a:t>servizi</a:t>
            </a:r>
            <a:r>
              <a:rPr lang="fr-FR" dirty="0"/>
              <a:t> per la </a:t>
            </a:r>
            <a:r>
              <a:rPr lang="fr-FR" dirty="0" err="1"/>
              <a:t>ricerca</a:t>
            </a:r>
            <a:r>
              <a:rPr lang="fr-FR" dirty="0"/>
              <a:t> </a:t>
            </a:r>
          </a:p>
          <a:p>
            <a:pPr>
              <a:spcBef>
                <a:spcPts val="900"/>
              </a:spcBef>
              <a:spcAft>
                <a:spcPts val="450"/>
              </a:spcAft>
            </a:pPr>
            <a:r>
              <a:rPr lang="fr-FR" dirty="0" err="1"/>
              <a:t>Uno</a:t>
            </a:r>
            <a:r>
              <a:rPr lang="fr-FR" dirty="0"/>
              <a:t> </a:t>
            </a:r>
            <a:r>
              <a:rPr lang="fr-FR" dirty="0" err="1"/>
              <a:t>spazio</a:t>
            </a:r>
            <a:r>
              <a:rPr lang="fr-FR" dirty="0"/>
              <a:t> </a:t>
            </a:r>
            <a:r>
              <a:rPr lang="fr-FR" dirty="0" err="1"/>
              <a:t>virtuale</a:t>
            </a:r>
            <a:r>
              <a:rPr lang="fr-FR" dirty="0"/>
              <a:t> </a:t>
            </a:r>
            <a:r>
              <a:rPr lang="fr-FR" dirty="0" err="1"/>
              <a:t>dove</a:t>
            </a:r>
            <a:r>
              <a:rPr lang="fr-FR" dirty="0"/>
              <a:t> chi fa </a:t>
            </a:r>
            <a:r>
              <a:rPr lang="fr-FR" dirty="0" err="1"/>
              <a:t>ricerca</a:t>
            </a:r>
            <a:r>
              <a:rPr lang="fr-FR" dirty="0"/>
              <a:t> e chi ne usa i </a:t>
            </a:r>
            <a:r>
              <a:rPr lang="fr-FR" dirty="0" err="1"/>
              <a:t>risultati</a:t>
            </a:r>
            <a:r>
              <a:rPr lang="fr-FR" dirty="0"/>
              <a:t> (</a:t>
            </a:r>
            <a:r>
              <a:rPr lang="fr-FR" dirty="0" err="1"/>
              <a:t>compresi</a:t>
            </a:r>
            <a:r>
              <a:rPr lang="fr-FR" dirty="0"/>
              <a:t> i </a:t>
            </a:r>
            <a:r>
              <a:rPr lang="fr-FR" dirty="0" err="1"/>
              <a:t>policy</a:t>
            </a:r>
            <a:r>
              <a:rPr lang="fr-FR" dirty="0"/>
              <a:t> </a:t>
            </a:r>
            <a:r>
              <a:rPr lang="fr-FR" dirty="0" err="1"/>
              <a:t>makers</a:t>
            </a:r>
            <a:r>
              <a:rPr lang="fr-FR" dirty="0"/>
              <a:t>) si </a:t>
            </a:r>
            <a:r>
              <a:rPr lang="fr-FR" dirty="0" err="1"/>
              <a:t>incontreranno</a:t>
            </a:r>
            <a:endParaRPr lang="fr-FR" dirty="0"/>
          </a:p>
          <a:p>
            <a:pPr>
              <a:spcBef>
                <a:spcPts val="900"/>
              </a:spcBef>
              <a:spcAft>
                <a:spcPts val="450"/>
              </a:spcAft>
            </a:pPr>
            <a:r>
              <a:rPr lang="fr-FR" dirty="0"/>
              <a:t>Un </a:t>
            </a:r>
            <a:r>
              <a:rPr lang="fr-FR" dirty="0" err="1"/>
              <a:t>luogo</a:t>
            </a:r>
            <a:r>
              <a:rPr lang="fr-FR" dirty="0"/>
              <a:t> </a:t>
            </a:r>
            <a:r>
              <a:rPr lang="fr-FR" dirty="0" err="1"/>
              <a:t>dove</a:t>
            </a:r>
            <a:r>
              <a:rPr lang="fr-FR" dirty="0"/>
              <a:t> </a:t>
            </a:r>
            <a:r>
              <a:rPr lang="fr-FR" dirty="0" err="1"/>
              <a:t>trovare</a:t>
            </a:r>
            <a:r>
              <a:rPr lang="fr-FR" dirty="0"/>
              <a:t> </a:t>
            </a:r>
            <a:r>
              <a:rPr lang="fr-FR" dirty="0" err="1"/>
              <a:t>contenuti</a:t>
            </a:r>
            <a:r>
              <a:rPr lang="fr-FR" dirty="0"/>
              <a:t> e </a:t>
            </a:r>
            <a:r>
              <a:rPr lang="fr-FR" dirty="0" err="1"/>
              <a:t>servizi</a:t>
            </a:r>
            <a:r>
              <a:rPr lang="fr-FR" dirty="0"/>
              <a:t> </a:t>
            </a:r>
          </a:p>
          <a:p>
            <a:pPr>
              <a:spcBef>
                <a:spcPts val="900"/>
              </a:spcBef>
              <a:spcAft>
                <a:spcPts val="450"/>
              </a:spcAft>
            </a:pPr>
            <a:r>
              <a:rPr lang="fr-FR" dirty="0"/>
              <a:t>Un </a:t>
            </a:r>
            <a:r>
              <a:rPr lang="fr-FR" dirty="0" err="1"/>
              <a:t>marchio</a:t>
            </a:r>
            <a:r>
              <a:rPr lang="fr-FR" dirty="0"/>
              <a:t> di </a:t>
            </a:r>
            <a:r>
              <a:rPr lang="fr-FR" dirty="0" err="1"/>
              <a:t>qualità</a:t>
            </a:r>
            <a:r>
              <a:rPr lang="fr-FR" dirty="0"/>
              <a:t>: « Data made in Europe »</a:t>
            </a:r>
          </a:p>
          <a:p>
            <a:endParaRPr lang="en-GB" dirty="0"/>
          </a:p>
        </p:txBody>
      </p:sp>
      <p:pic>
        <p:nvPicPr>
          <p:cNvPr id="2058" name="Picture 10" descr="Image result for icon for stage singer">
            <a:extLst>
              <a:ext uri="{FF2B5EF4-FFF2-40B4-BE49-F238E27FC236}">
                <a16:creationId xmlns:a16="http://schemas.microsoft.com/office/drawing/2014/main" id="{C8770EF4-C497-4FC7-963E-2CB6E6611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349"/>
          <a:stretch/>
        </p:blipFill>
        <p:spPr bwMode="auto">
          <a:xfrm>
            <a:off x="6817340" y="4613789"/>
            <a:ext cx="2113410" cy="1812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Image result for data icon">
            <a:extLst>
              <a:ext uri="{FF2B5EF4-FFF2-40B4-BE49-F238E27FC236}">
                <a16:creationId xmlns:a16="http://schemas.microsoft.com/office/drawing/2014/main" id="{7F959D43-8D36-4E26-8A9F-FCE80B9FE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6193" y="5322358"/>
            <a:ext cx="395705" cy="395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4868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DA682-7A3E-459B-8B6B-40157D302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EOSC: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princìpi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base del </a:t>
            </a:r>
            <a:r>
              <a:rPr lang="en-GB" dirty="0" err="1"/>
              <a:t>progetto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8D4D3-77B2-4522-9B5D-5AF22161AB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8" y="1815108"/>
            <a:ext cx="7189520" cy="360951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Co-creation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Research-led</a:t>
            </a: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Community-driven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Flexible by design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Extensible / scalable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Incremental and iterative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Hands-on and participatory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900"/>
              </a:spcAft>
            </a:pPr>
            <a:r>
              <a:rPr lang="fr-FR" dirty="0"/>
              <a:t>Continuous engagement, consultation &amp; user testing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688CB5EF-33AE-4D9D-B911-A3C338CA8FEE}"/>
              </a:ext>
            </a:extLst>
          </p:cNvPr>
          <p:cNvGraphicFramePr/>
          <p:nvPr/>
        </p:nvGraphicFramePr>
        <p:xfrm>
          <a:off x="5205103" y="1823953"/>
          <a:ext cx="3310247" cy="2619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7040522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BE8394-9D0C-6F45-866C-E9AF9B454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è qui per restare…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7C844E96-EB3C-8F46-9017-41244C5E0F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EOSC</a:t>
            </a:r>
            <a:r>
              <a:rPr lang="it-IT" dirty="0"/>
              <a:t> ha l’obbiettivo di creare uno </a:t>
            </a:r>
            <a:r>
              <a:rPr lang="it-IT" b="1" dirty="0"/>
              <a:t>spazio di ricerca virtuale</a:t>
            </a:r>
            <a:r>
              <a:rPr lang="it-IT" dirty="0"/>
              <a:t> per l’accesso e l’interoperabilità dei dati e di altri risultati della ricerca in Europa e attraverso le diverse discipline.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FC490703-5918-F442-9FE1-A84927CB79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914" y="3550771"/>
            <a:ext cx="5882171" cy="296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432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7B0A3E-876A-0F4C-B4F5-FD73E4277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Prima fase di EOSC: 2018-2020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AC941588-5ABC-5D40-8DEB-F6422BCE644E}"/>
              </a:ext>
            </a:extLst>
          </p:cNvPr>
          <p:cNvSpPr/>
          <p:nvPr/>
        </p:nvSpPr>
        <p:spPr>
          <a:xfrm>
            <a:off x="628650" y="5238659"/>
            <a:ext cx="78867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“L’inizio della seconda fase dell’implementazione dipenderà dalla valutazione dei risultati della prima fase da parte della Commissione Europea e degli Stati Membri, fatto salvo il programma quadro di finanziamento pluriennale dopo il 2020”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B3CEF1A9-8363-834A-9DD3-FF85B892D42D}"/>
              </a:ext>
            </a:extLst>
          </p:cNvPr>
          <p:cNvSpPr txBox="1"/>
          <p:nvPr/>
        </p:nvSpPr>
        <p:spPr>
          <a:xfrm>
            <a:off x="164770" y="6562098"/>
            <a:ext cx="788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err="1">
                <a:solidFill>
                  <a:schemeClr val="bg1"/>
                </a:solidFill>
              </a:rPr>
              <a:t>Courtesy</a:t>
            </a:r>
            <a:r>
              <a:rPr lang="it-IT" sz="1200" dirty="0">
                <a:solidFill>
                  <a:schemeClr val="bg1"/>
                </a:solidFill>
              </a:rPr>
              <a:t> of Karel </a:t>
            </a:r>
            <a:r>
              <a:rPr lang="it-IT" sz="1200" dirty="0" err="1">
                <a:solidFill>
                  <a:schemeClr val="bg1"/>
                </a:solidFill>
              </a:rPr>
              <a:t>Luyben</a:t>
            </a:r>
            <a:r>
              <a:rPr lang="it-IT" sz="1200" dirty="0">
                <a:solidFill>
                  <a:schemeClr val="bg1"/>
                </a:solidFill>
              </a:rPr>
              <a:t>, Data Community </a:t>
            </a:r>
            <a:r>
              <a:rPr lang="it-IT" sz="1200" dirty="0" err="1">
                <a:solidFill>
                  <a:schemeClr val="bg1"/>
                </a:solidFill>
              </a:rPr>
              <a:t>contributing</a:t>
            </a:r>
            <a:r>
              <a:rPr lang="it-IT" sz="1200" dirty="0">
                <a:solidFill>
                  <a:schemeClr val="bg1"/>
                </a:solidFill>
              </a:rPr>
              <a:t> to EOSC, Helsinki, 22 </a:t>
            </a:r>
            <a:r>
              <a:rPr lang="it-IT" sz="1200" dirty="0" err="1">
                <a:solidFill>
                  <a:schemeClr val="bg1"/>
                </a:solidFill>
              </a:rPr>
              <a:t>October</a:t>
            </a:r>
            <a:r>
              <a:rPr lang="it-IT" sz="1200" dirty="0">
                <a:solidFill>
                  <a:schemeClr val="bg1"/>
                </a:solidFill>
              </a:rPr>
              <a:t> 2019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0509F095-806B-C548-84D1-448F76C81139}"/>
              </a:ext>
            </a:extLst>
          </p:cNvPr>
          <p:cNvSpPr/>
          <p:nvPr/>
        </p:nvSpPr>
        <p:spPr>
          <a:xfrm>
            <a:off x="628650" y="1460502"/>
            <a:ext cx="4608368" cy="1005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H2020 EOSC-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related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projects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ca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. 600 milioni di euro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A5E7D5D5-237F-F14D-9F8E-D016A4C650B3}"/>
              </a:ext>
            </a:extLst>
          </p:cNvPr>
          <p:cNvSpPr/>
          <p:nvPr/>
        </p:nvSpPr>
        <p:spPr>
          <a:xfrm>
            <a:off x="3906982" y="2318119"/>
            <a:ext cx="4608368" cy="13255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Cinque linee d’azione: </a:t>
            </a:r>
          </a:p>
          <a:p>
            <a:pPr algn="r"/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◆ Data ◆ Services ◆ Architecture </a:t>
            </a:r>
            <a:b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◆ Access ◆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Rules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◆ </a:t>
            </a:r>
            <a:r>
              <a:rPr lang="it-IT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r>
              <a:rPr lang="it-IT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A0D7B056-008C-1C46-92DA-58377193751E}"/>
              </a:ext>
            </a:extLst>
          </p:cNvPr>
          <p:cNvSpPr/>
          <p:nvPr/>
        </p:nvSpPr>
        <p:spPr>
          <a:xfrm>
            <a:off x="585786" y="3561082"/>
            <a:ext cx="4900613" cy="150580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it-IT" sz="2000" dirty="0"/>
              <a:t>I compiti della attuale EOSC </a:t>
            </a:r>
            <a:r>
              <a:rPr lang="it-IT" sz="2000" dirty="0" err="1"/>
              <a:t>governance</a:t>
            </a:r>
            <a:r>
              <a:rPr lang="it-IT" sz="2000" dirty="0"/>
              <a:t>: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◆</a:t>
            </a:r>
            <a:r>
              <a:rPr lang="it-IT" sz="2000" dirty="0"/>
              <a:t> guidare l’implementazione iniziale 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◆</a:t>
            </a:r>
            <a:r>
              <a:rPr lang="it-IT" sz="2000" dirty="0"/>
              <a:t> coinvolgere tutti gli </a:t>
            </a:r>
            <a:r>
              <a:rPr lang="it-IT" sz="2000" dirty="0" err="1"/>
              <a:t>stakeholders</a:t>
            </a:r>
            <a:r>
              <a:rPr lang="it-IT" sz="2000" dirty="0"/>
              <a:t> </a:t>
            </a:r>
          </a:p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◆</a:t>
            </a:r>
            <a:r>
              <a:rPr lang="it-IT" sz="2000" dirty="0"/>
              <a:t> fare da ponte con la seconda fase 2020+</a:t>
            </a:r>
          </a:p>
        </p:txBody>
      </p:sp>
    </p:spTree>
    <p:extLst>
      <p:ext uri="{BB962C8B-B14F-4D97-AF65-F5344CB8AC3E}">
        <p14:creationId xmlns:p14="http://schemas.microsoft.com/office/powerpoint/2010/main" val="4129616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C441FD-D151-F540-8B15-435C54AE0B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Che cos’è una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</a:t>
            </a:r>
            <a:r>
              <a:rPr lang="it-IT" dirty="0"/>
              <a:t>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B888C85-1A8B-5E49-8F72-FC1975E18E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Le </a:t>
            </a:r>
            <a:r>
              <a:rPr lang="it-IT" dirty="0" err="1"/>
              <a:t>Research</a:t>
            </a:r>
            <a:r>
              <a:rPr lang="it-IT" dirty="0"/>
              <a:t> </a:t>
            </a:r>
            <a:r>
              <a:rPr lang="it-IT" dirty="0" err="1"/>
              <a:t>Infrastructures</a:t>
            </a:r>
            <a:r>
              <a:rPr lang="it-IT" dirty="0"/>
              <a:t> sono (infra)strutture che forniscono risorse e servizi alle comunità per portare avanti la ricerca e favorire l'innovazione</a:t>
            </a:r>
            <a:r>
              <a:rPr lang="it-IT" dirty="0">
                <a:solidFill>
                  <a:srgbClr val="FF0000"/>
                </a:solidFill>
              </a:rPr>
              <a:t>* </a:t>
            </a:r>
            <a:r>
              <a:rPr lang="it-IT" sz="1400" dirty="0"/>
              <a:t>(</a:t>
            </a:r>
            <a:r>
              <a:rPr lang="it-IT" sz="1400" dirty="0">
                <a:hlinkClick r:id="rId2"/>
              </a:rPr>
              <a:t>https://ec.europa.eu/info/research-and-innovation/strategy/european-research-infrastructures_en</a:t>
            </a:r>
            <a:r>
              <a:rPr lang="it-IT" sz="1400" dirty="0"/>
              <a:t>).</a:t>
            </a:r>
            <a:endParaRPr lang="it-IT" dirty="0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4712D67-F8C2-7C4A-B38D-25AD4B8B31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37120"/>
            <a:ext cx="1088007" cy="365125"/>
          </a:xfrm>
        </p:spPr>
        <p:txBody>
          <a:bodyPr lIns="0" tIns="0" rIns="0" bIns="0"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EF627E4-CD1E-8A4D-ABA1-3CEC399F56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15532" y="6445746"/>
            <a:ext cx="699818" cy="365125"/>
          </a:xfrm>
        </p:spPr>
        <p:txBody>
          <a:bodyPr lIns="0" tIns="0" rIns="0" bIns="0"/>
          <a:lstStyle/>
          <a:p>
            <a:fld id="{94550832-AB1C-E34D-AA8B-C3967D9ADC84}" type="slidenum">
              <a:rPr lang="it-IT" smtClean="0"/>
              <a:t>4</a:t>
            </a:fld>
            <a:endParaRPr lang="it-IT"/>
          </a:p>
        </p:txBody>
      </p:sp>
      <p:sp>
        <p:nvSpPr>
          <p:cNvPr id="5" name="Rettangolo con angoli arrotondati 4">
            <a:extLst>
              <a:ext uri="{FF2B5EF4-FFF2-40B4-BE49-F238E27FC236}">
                <a16:creationId xmlns:a16="http://schemas.microsoft.com/office/drawing/2014/main" id="{2792F6F8-7DA5-CE40-98B5-4FA91FEF51B9}"/>
              </a:ext>
            </a:extLst>
          </p:cNvPr>
          <p:cNvSpPr/>
          <p:nvPr/>
        </p:nvSpPr>
        <p:spPr>
          <a:xfrm>
            <a:off x="41934" y="4193986"/>
            <a:ext cx="2974398" cy="137910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it-IT" sz="900" dirty="0"/>
              <a:t>dal DFT </a:t>
            </a:r>
            <a:r>
              <a:rPr lang="it-IT" sz="900" dirty="0" err="1"/>
              <a:t>Vocabulary</a:t>
            </a:r>
            <a:r>
              <a:rPr lang="it-IT" sz="900" dirty="0"/>
              <a:t> (</a:t>
            </a:r>
            <a:r>
              <a:rPr lang="it-IT" sz="900" dirty="0">
                <a:hlinkClick r:id="rId3"/>
              </a:rPr>
              <a:t>https://smw-rda.esc.rzg.mpg.de/index.php</a:t>
            </a:r>
            <a:r>
              <a:rPr lang="it-IT" sz="900" dirty="0"/>
              <a:t>):</a:t>
            </a:r>
          </a:p>
          <a:p>
            <a:r>
              <a:rPr lang="it-IT" sz="900" dirty="0"/>
              <a:t>A </a:t>
            </a:r>
            <a:r>
              <a:rPr lang="it-IT" sz="900" dirty="0" err="1"/>
              <a:t>research</a:t>
            </a:r>
            <a:r>
              <a:rPr lang="it-IT" sz="900" dirty="0"/>
              <a:t> data </a:t>
            </a:r>
            <a:r>
              <a:rPr lang="it-IT" sz="900" dirty="0" err="1"/>
              <a:t>infrastructure</a:t>
            </a:r>
            <a:r>
              <a:rPr lang="it-IT" sz="900" dirty="0"/>
              <a:t> </a:t>
            </a:r>
            <a:r>
              <a:rPr lang="it-IT" sz="900" dirty="0" err="1"/>
              <a:t>is</a:t>
            </a:r>
            <a:r>
              <a:rPr lang="it-IT" sz="900" dirty="0"/>
              <a:t> a </a:t>
            </a:r>
            <a:r>
              <a:rPr lang="it-IT" sz="900" dirty="0" err="1"/>
              <a:t>digital</a:t>
            </a:r>
            <a:r>
              <a:rPr lang="it-IT" sz="900" dirty="0"/>
              <a:t> </a:t>
            </a:r>
            <a:r>
              <a:rPr lang="it-IT" sz="900" dirty="0" err="1"/>
              <a:t>infrastructure</a:t>
            </a:r>
            <a:r>
              <a:rPr lang="it-IT" sz="900" dirty="0"/>
              <a:t> </a:t>
            </a:r>
            <a:r>
              <a:rPr lang="it-IT" sz="900" dirty="0" err="1"/>
              <a:t>organized</a:t>
            </a:r>
            <a:r>
              <a:rPr lang="it-IT" sz="900" dirty="0"/>
              <a:t> to </a:t>
            </a:r>
            <a:r>
              <a:rPr lang="it-IT" sz="900" dirty="0" err="1"/>
              <a:t>promote</a:t>
            </a:r>
            <a:r>
              <a:rPr lang="it-IT" sz="900" dirty="0"/>
              <a:t> data </a:t>
            </a:r>
            <a:r>
              <a:rPr lang="it-IT" sz="900" dirty="0" err="1"/>
              <a:t>sharing</a:t>
            </a:r>
            <a:r>
              <a:rPr lang="it-IT" sz="900" dirty="0"/>
              <a:t> and </a:t>
            </a:r>
            <a:r>
              <a:rPr lang="it-IT" sz="900" dirty="0" err="1"/>
              <a:t>consumption</a:t>
            </a:r>
            <a:r>
              <a:rPr lang="it-IT" sz="900" dirty="0"/>
              <a:t> in </a:t>
            </a:r>
            <a:r>
              <a:rPr lang="it-IT" sz="900" dirty="0" err="1"/>
              <a:t>support</a:t>
            </a:r>
            <a:r>
              <a:rPr lang="it-IT" sz="900" dirty="0"/>
              <a:t> of </a:t>
            </a:r>
            <a:r>
              <a:rPr lang="it-IT" sz="900" dirty="0" err="1"/>
              <a:t>research</a:t>
            </a:r>
            <a:r>
              <a:rPr lang="it-IT" sz="900" dirty="0"/>
              <a:t> </a:t>
            </a:r>
            <a:r>
              <a:rPr lang="it-IT" sz="900" dirty="0" err="1"/>
              <a:t>efforts</a:t>
            </a:r>
            <a:r>
              <a:rPr lang="it-IT" sz="900" dirty="0"/>
              <a:t>. </a:t>
            </a:r>
            <a:r>
              <a:rPr lang="it-IT" sz="900" dirty="0" err="1"/>
              <a:t>Sometimes</a:t>
            </a:r>
            <a:r>
              <a:rPr lang="it-IT" sz="900" dirty="0"/>
              <a:t> </a:t>
            </a:r>
            <a:r>
              <a:rPr lang="it-IT" sz="900" dirty="0" err="1"/>
              <a:t>discussed</a:t>
            </a:r>
            <a:r>
              <a:rPr lang="it-IT" sz="900" dirty="0"/>
              <a:t> </a:t>
            </a:r>
            <a:r>
              <a:rPr lang="it-IT" sz="900" dirty="0" err="1"/>
              <a:t>as</a:t>
            </a:r>
            <a:r>
              <a:rPr lang="it-IT" sz="900" dirty="0"/>
              <a:t> a </a:t>
            </a:r>
            <a:r>
              <a:rPr lang="it-IT" sz="900" dirty="0" err="1"/>
              <a:t>vision</a:t>
            </a:r>
            <a:r>
              <a:rPr lang="it-IT" sz="900" dirty="0"/>
              <a:t> of e-</a:t>
            </a:r>
            <a:r>
              <a:rPr lang="it-IT" sz="900" dirty="0" err="1"/>
              <a:t>infrastrcture</a:t>
            </a:r>
            <a:r>
              <a:rPr lang="it-IT" sz="900" dirty="0"/>
              <a:t> or </a:t>
            </a:r>
            <a:r>
              <a:rPr lang="it-IT" sz="900" dirty="0" err="1"/>
              <a:t>cyberinfrastructure</a:t>
            </a:r>
            <a:r>
              <a:rPr lang="it-IT" sz="900" dirty="0"/>
              <a:t>. </a:t>
            </a:r>
            <a:r>
              <a:rPr lang="it-IT" sz="900" dirty="0" err="1"/>
              <a:t>Examples</a:t>
            </a:r>
            <a:r>
              <a:rPr lang="it-IT" sz="900" dirty="0"/>
              <a:t> include </a:t>
            </a:r>
            <a:r>
              <a:rPr lang="it-IT" sz="900" dirty="0" err="1"/>
              <a:t>infrastructures</a:t>
            </a:r>
            <a:r>
              <a:rPr lang="it-IT" sz="900" dirty="0"/>
              <a:t> made of high-</a:t>
            </a:r>
            <a:r>
              <a:rPr lang="it-IT" sz="900" dirty="0" err="1"/>
              <a:t>throughput</a:t>
            </a:r>
            <a:r>
              <a:rPr lang="it-IT" sz="900" dirty="0"/>
              <a:t> </a:t>
            </a:r>
            <a:r>
              <a:rPr lang="it-IT" sz="900" dirty="0" err="1"/>
              <a:t>scientific</a:t>
            </a:r>
            <a:r>
              <a:rPr lang="it-IT" sz="900" dirty="0"/>
              <a:t> </a:t>
            </a:r>
            <a:r>
              <a:rPr lang="it-IT" sz="900" dirty="0" err="1"/>
              <a:t>instruments</a:t>
            </a:r>
            <a:r>
              <a:rPr lang="it-IT" sz="900" dirty="0"/>
              <a:t>, </a:t>
            </a:r>
            <a:r>
              <a:rPr lang="it-IT" sz="900" dirty="0" err="1"/>
              <a:t>telescopes</a:t>
            </a:r>
            <a:r>
              <a:rPr lang="it-IT" sz="900" dirty="0"/>
              <a:t>, </a:t>
            </a:r>
            <a:r>
              <a:rPr lang="it-IT" sz="900" dirty="0" err="1"/>
              <a:t>satellites</a:t>
            </a:r>
            <a:r>
              <a:rPr lang="it-IT" sz="900" dirty="0"/>
              <a:t>, </a:t>
            </a:r>
            <a:r>
              <a:rPr lang="it-IT" sz="900" dirty="0" err="1"/>
              <a:t>accelerators</a:t>
            </a:r>
            <a:r>
              <a:rPr lang="it-IT" sz="900" dirty="0"/>
              <a:t>, </a:t>
            </a:r>
            <a:r>
              <a:rPr lang="it-IT" sz="900" dirty="0" err="1"/>
              <a:t>supercomputers</a:t>
            </a:r>
            <a:r>
              <a:rPr lang="it-IT" sz="900" dirty="0"/>
              <a:t>, </a:t>
            </a:r>
            <a:r>
              <a:rPr lang="it-IT" sz="900" dirty="0" err="1"/>
              <a:t>sensor</a:t>
            </a:r>
            <a:r>
              <a:rPr lang="it-IT" sz="900" dirty="0"/>
              <a:t> networks, and </a:t>
            </a:r>
            <a:r>
              <a:rPr lang="it-IT" sz="900" dirty="0" err="1"/>
              <a:t>running</a:t>
            </a:r>
            <a:r>
              <a:rPr lang="it-IT" sz="900" dirty="0"/>
              <a:t> </a:t>
            </a:r>
            <a:r>
              <a:rPr lang="it-IT" sz="900" dirty="0" err="1"/>
              <a:t>simulations</a:t>
            </a:r>
            <a:endParaRPr lang="it-IT" sz="900" dirty="0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370CAF15-D92E-1948-A69B-EF7F0D46E350}"/>
              </a:ext>
            </a:extLst>
          </p:cNvPr>
          <p:cNvSpPr/>
          <p:nvPr/>
        </p:nvSpPr>
        <p:spPr>
          <a:xfrm>
            <a:off x="47182" y="5531981"/>
            <a:ext cx="8859312" cy="11918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it-IT" sz="1000" dirty="0"/>
              <a:t>da Legal </a:t>
            </a:r>
            <a:r>
              <a:rPr lang="it-IT" sz="1000" dirty="0" err="1"/>
              <a:t>framework</a:t>
            </a:r>
            <a:r>
              <a:rPr lang="it-IT" sz="1000" dirty="0"/>
              <a:t> for a </a:t>
            </a:r>
            <a:r>
              <a:rPr lang="it-IT" sz="1000" dirty="0" err="1"/>
              <a:t>European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</a:t>
            </a:r>
            <a:r>
              <a:rPr lang="it-IT" sz="1000" dirty="0"/>
              <a:t> </a:t>
            </a:r>
            <a:r>
              <a:rPr lang="it-IT" sz="1000" dirty="0" err="1"/>
              <a:t>Consortium</a:t>
            </a:r>
            <a:r>
              <a:rPr lang="it-IT" sz="1000" dirty="0"/>
              <a:t> - ERIC </a:t>
            </a:r>
            <a:r>
              <a:rPr lang="it-IT" sz="1000" dirty="0" err="1"/>
              <a:t>Practical</a:t>
            </a:r>
            <a:r>
              <a:rPr lang="it-IT" sz="1000" dirty="0"/>
              <a:t> </a:t>
            </a:r>
            <a:r>
              <a:rPr lang="it-IT" sz="1000" dirty="0" err="1"/>
              <a:t>Guidelines</a:t>
            </a:r>
            <a:endParaRPr lang="it-IT" sz="1000" dirty="0"/>
          </a:p>
          <a:p>
            <a:r>
              <a:rPr lang="it-IT" sz="1000" dirty="0" err="1"/>
              <a:t>means</a:t>
            </a:r>
            <a:r>
              <a:rPr lang="it-IT" sz="1000" dirty="0"/>
              <a:t> </a:t>
            </a:r>
            <a:r>
              <a:rPr lang="it-IT" sz="1000" dirty="0" err="1"/>
              <a:t>facilities</a:t>
            </a:r>
            <a:r>
              <a:rPr lang="it-IT" sz="1000" dirty="0"/>
              <a:t>, </a:t>
            </a:r>
            <a:r>
              <a:rPr lang="it-IT" sz="1000" dirty="0" err="1"/>
              <a:t>resources</a:t>
            </a:r>
            <a:r>
              <a:rPr lang="it-IT" sz="1000" dirty="0"/>
              <a:t> and </a:t>
            </a:r>
            <a:r>
              <a:rPr lang="it-IT" sz="1000" dirty="0" err="1"/>
              <a:t>related</a:t>
            </a:r>
            <a:r>
              <a:rPr lang="it-IT" sz="1000" dirty="0"/>
              <a:t> </a:t>
            </a:r>
            <a:r>
              <a:rPr lang="it-IT" sz="1000" dirty="0" err="1"/>
              <a:t>services</a:t>
            </a:r>
            <a:r>
              <a:rPr lang="it-IT" sz="1000" dirty="0"/>
              <a:t> </a:t>
            </a:r>
            <a:r>
              <a:rPr lang="it-IT" sz="1000" dirty="0" err="1"/>
              <a:t>that</a:t>
            </a:r>
            <a:r>
              <a:rPr lang="it-IT" sz="1000" dirty="0"/>
              <a:t> are </a:t>
            </a:r>
            <a:r>
              <a:rPr lang="it-IT" sz="1000" dirty="0" err="1"/>
              <a:t>used</a:t>
            </a:r>
            <a:r>
              <a:rPr lang="it-IT" sz="1000" dirty="0"/>
              <a:t> by the </a:t>
            </a:r>
            <a:r>
              <a:rPr lang="it-IT" sz="1000" dirty="0" err="1"/>
              <a:t>scientific</a:t>
            </a:r>
            <a:r>
              <a:rPr lang="it-IT" sz="1000" dirty="0"/>
              <a:t> community to </a:t>
            </a:r>
            <a:r>
              <a:rPr lang="it-IT" sz="1000" dirty="0" err="1"/>
              <a:t>conduct</a:t>
            </a:r>
            <a:r>
              <a:rPr lang="it-IT" sz="1000" dirty="0"/>
              <a:t> top-</a:t>
            </a:r>
            <a:r>
              <a:rPr lang="it-IT" sz="1000" dirty="0" err="1"/>
              <a:t>level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in </a:t>
            </a:r>
            <a:r>
              <a:rPr lang="it-IT" sz="1000" dirty="0" err="1"/>
              <a:t>their</a:t>
            </a:r>
            <a:r>
              <a:rPr lang="it-IT" sz="1000" dirty="0"/>
              <a:t> </a:t>
            </a:r>
            <a:r>
              <a:rPr lang="it-IT" sz="1000" dirty="0" err="1"/>
              <a:t>respective</a:t>
            </a:r>
            <a:r>
              <a:rPr lang="it-IT" sz="1000" dirty="0"/>
              <a:t> </a:t>
            </a:r>
            <a:r>
              <a:rPr lang="it-IT" sz="1000" dirty="0" err="1"/>
              <a:t>fields</a:t>
            </a:r>
            <a:r>
              <a:rPr lang="it-IT" sz="1000" dirty="0"/>
              <a:t> and </a:t>
            </a:r>
            <a:r>
              <a:rPr lang="it-IT" sz="1000" dirty="0" err="1"/>
              <a:t>covers</a:t>
            </a:r>
            <a:r>
              <a:rPr lang="it-IT" sz="1000" dirty="0"/>
              <a:t> major </a:t>
            </a:r>
            <a:r>
              <a:rPr lang="it-IT" sz="1000" dirty="0" err="1"/>
              <a:t>scientific</a:t>
            </a:r>
            <a:r>
              <a:rPr lang="it-IT" sz="1000" dirty="0"/>
              <a:t> </a:t>
            </a:r>
            <a:r>
              <a:rPr lang="it-IT" sz="1000" dirty="0" err="1"/>
              <a:t>equipment</a:t>
            </a:r>
            <a:r>
              <a:rPr lang="it-IT" sz="1000" dirty="0"/>
              <a:t> or sets of </a:t>
            </a:r>
            <a:r>
              <a:rPr lang="it-IT" sz="1000" dirty="0" err="1"/>
              <a:t>instruments</a:t>
            </a:r>
            <a:r>
              <a:rPr lang="it-IT" sz="1000" dirty="0"/>
              <a:t>; </a:t>
            </a:r>
            <a:r>
              <a:rPr lang="it-IT" sz="1000" dirty="0" err="1"/>
              <a:t>knowledge-based</a:t>
            </a:r>
            <a:r>
              <a:rPr lang="it-IT" sz="1000" dirty="0"/>
              <a:t> </a:t>
            </a:r>
            <a:r>
              <a:rPr lang="it-IT" sz="1000" dirty="0" err="1"/>
              <a:t>resources</a:t>
            </a:r>
            <a:r>
              <a:rPr lang="it-IT" sz="1000" dirty="0"/>
              <a:t>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as</a:t>
            </a:r>
            <a:r>
              <a:rPr lang="it-IT" sz="1000" dirty="0"/>
              <a:t> </a:t>
            </a:r>
            <a:r>
              <a:rPr lang="it-IT" sz="1000" dirty="0" err="1"/>
              <a:t>collections</a:t>
            </a:r>
            <a:r>
              <a:rPr lang="it-IT" sz="1000" dirty="0"/>
              <a:t>, </a:t>
            </a:r>
            <a:r>
              <a:rPr lang="it-IT" sz="1000" dirty="0" err="1"/>
              <a:t>archives</a:t>
            </a:r>
            <a:r>
              <a:rPr lang="it-IT" sz="1000" dirty="0"/>
              <a:t> or </a:t>
            </a:r>
            <a:r>
              <a:rPr lang="it-IT" sz="1000" dirty="0" err="1"/>
              <a:t>structures</a:t>
            </a:r>
            <a:r>
              <a:rPr lang="it-IT" sz="1000" dirty="0"/>
              <a:t> for </a:t>
            </a:r>
            <a:r>
              <a:rPr lang="it-IT" sz="1000" dirty="0" err="1"/>
              <a:t>scientific</a:t>
            </a:r>
            <a:r>
              <a:rPr lang="it-IT" sz="1000" dirty="0"/>
              <a:t> information; </a:t>
            </a:r>
            <a:r>
              <a:rPr lang="it-IT" sz="1000" dirty="0" err="1"/>
              <a:t>enabling</a:t>
            </a:r>
            <a:r>
              <a:rPr lang="it-IT" sz="1000" dirty="0"/>
              <a:t> Information and Communications Technology-</a:t>
            </a:r>
            <a:r>
              <a:rPr lang="it-IT" sz="1000" dirty="0" err="1"/>
              <a:t>based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as</a:t>
            </a:r>
            <a:r>
              <a:rPr lang="it-IT" sz="1000" dirty="0"/>
              <a:t> </a:t>
            </a:r>
            <a:r>
              <a:rPr lang="it-IT" sz="1000" dirty="0" err="1"/>
              <a:t>Grid</a:t>
            </a:r>
            <a:r>
              <a:rPr lang="it-IT" sz="1000" dirty="0"/>
              <a:t>, </a:t>
            </a:r>
            <a:r>
              <a:rPr lang="it-IT" sz="1000" dirty="0" err="1"/>
              <a:t>computing</a:t>
            </a:r>
            <a:r>
              <a:rPr lang="it-IT" sz="1000" dirty="0"/>
              <a:t>, software and </a:t>
            </a:r>
            <a:r>
              <a:rPr lang="it-IT" sz="1000" dirty="0" err="1"/>
              <a:t>communication</a:t>
            </a:r>
            <a:r>
              <a:rPr lang="it-IT" sz="1000" dirty="0"/>
              <a:t>, or </a:t>
            </a:r>
            <a:r>
              <a:rPr lang="it-IT" sz="1000" dirty="0" err="1"/>
              <a:t>any</a:t>
            </a:r>
            <a:r>
              <a:rPr lang="it-IT" sz="1000" dirty="0"/>
              <a:t> </a:t>
            </a:r>
            <a:r>
              <a:rPr lang="it-IT" sz="1000" dirty="0" err="1"/>
              <a:t>other</a:t>
            </a:r>
            <a:r>
              <a:rPr lang="it-IT" sz="1000" dirty="0"/>
              <a:t> </a:t>
            </a:r>
            <a:r>
              <a:rPr lang="it-IT" sz="1000" dirty="0" err="1"/>
              <a:t>entity</a:t>
            </a:r>
            <a:r>
              <a:rPr lang="it-IT" sz="1000" dirty="0"/>
              <a:t> of a </a:t>
            </a:r>
            <a:r>
              <a:rPr lang="it-IT" sz="1000" dirty="0" err="1"/>
              <a:t>unique</a:t>
            </a:r>
            <a:r>
              <a:rPr lang="it-IT" sz="1000" dirty="0"/>
              <a:t> nature </a:t>
            </a:r>
            <a:r>
              <a:rPr lang="it-IT" sz="1000" dirty="0" err="1"/>
              <a:t>essential</a:t>
            </a:r>
            <a:r>
              <a:rPr lang="it-IT" sz="1000" dirty="0"/>
              <a:t> to </a:t>
            </a:r>
            <a:r>
              <a:rPr lang="it-IT" sz="1000" dirty="0" err="1"/>
              <a:t>achieve</a:t>
            </a:r>
            <a:r>
              <a:rPr lang="it-IT" sz="1000" dirty="0"/>
              <a:t> </a:t>
            </a:r>
            <a:r>
              <a:rPr lang="it-IT" sz="1000" dirty="0" err="1"/>
              <a:t>excellence</a:t>
            </a:r>
            <a:r>
              <a:rPr lang="it-IT" sz="1000" dirty="0"/>
              <a:t> in </a:t>
            </a:r>
            <a:r>
              <a:rPr lang="it-IT" sz="1000" dirty="0" err="1"/>
              <a:t>research</a:t>
            </a:r>
            <a:r>
              <a:rPr lang="it-IT" sz="1000" dirty="0"/>
              <a:t>.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may</a:t>
            </a:r>
            <a:r>
              <a:rPr lang="it-IT" sz="1000" dirty="0"/>
              <a:t> be “single-</a:t>
            </a:r>
            <a:r>
              <a:rPr lang="it-IT" sz="1000" dirty="0" err="1"/>
              <a:t>sited</a:t>
            </a:r>
            <a:r>
              <a:rPr lang="it-IT" sz="1000" dirty="0"/>
              <a:t>” or “</a:t>
            </a:r>
            <a:r>
              <a:rPr lang="it-IT" sz="1000" dirty="0" err="1"/>
              <a:t>distributed</a:t>
            </a:r>
            <a:r>
              <a:rPr lang="it-IT" sz="1000" dirty="0"/>
              <a:t>” (an </a:t>
            </a:r>
            <a:r>
              <a:rPr lang="it-IT" sz="1000" dirty="0" err="1"/>
              <a:t>organised</a:t>
            </a:r>
            <a:r>
              <a:rPr lang="it-IT" sz="1000" dirty="0"/>
              <a:t> network of </a:t>
            </a:r>
            <a:r>
              <a:rPr lang="it-IT" sz="1000" dirty="0" err="1"/>
              <a:t>resources</a:t>
            </a:r>
            <a:r>
              <a:rPr lang="it-IT" sz="1000" dirty="0"/>
              <a:t>) [The </a:t>
            </a:r>
            <a:r>
              <a:rPr lang="it-IT" sz="1000" dirty="0" err="1"/>
              <a:t>definition</a:t>
            </a:r>
            <a:r>
              <a:rPr lang="it-IT" sz="1000" dirty="0"/>
              <a:t> of “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</a:t>
            </a:r>
            <a:r>
              <a:rPr lang="it-IT" sz="1000" dirty="0"/>
              <a:t>” </a:t>
            </a:r>
            <a:r>
              <a:rPr lang="it-IT" sz="1000" dirty="0" err="1"/>
              <a:t>corresponds</a:t>
            </a:r>
            <a:r>
              <a:rPr lang="it-IT" sz="1000" dirty="0"/>
              <a:t> to the </a:t>
            </a:r>
            <a:r>
              <a:rPr lang="it-IT" sz="1000" dirty="0" err="1"/>
              <a:t>one</a:t>
            </a:r>
            <a:r>
              <a:rPr lang="it-IT" sz="1000" dirty="0"/>
              <a:t> </a:t>
            </a:r>
            <a:r>
              <a:rPr lang="it-IT" sz="1000" dirty="0" err="1"/>
              <a:t>used</a:t>
            </a:r>
            <a:r>
              <a:rPr lang="it-IT" sz="1000" dirty="0"/>
              <a:t> for the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</a:t>
            </a:r>
            <a:r>
              <a:rPr lang="it-IT" sz="1000" dirty="0"/>
              <a:t> </a:t>
            </a:r>
            <a:r>
              <a:rPr lang="it-IT" sz="1000" dirty="0" err="1"/>
              <a:t>action</a:t>
            </a:r>
            <a:r>
              <a:rPr lang="it-IT" sz="1000" dirty="0"/>
              <a:t> </a:t>
            </a:r>
            <a:r>
              <a:rPr lang="it-IT" sz="1000" dirty="0" err="1"/>
              <a:t>within</a:t>
            </a:r>
            <a:r>
              <a:rPr lang="it-IT" sz="1000" dirty="0"/>
              <a:t> the </a:t>
            </a:r>
            <a:r>
              <a:rPr lang="it-IT" sz="1000" dirty="0" err="1"/>
              <a:t>Seventh</a:t>
            </a:r>
            <a:r>
              <a:rPr lang="it-IT" sz="1000" dirty="0"/>
              <a:t> Framework </a:t>
            </a:r>
            <a:r>
              <a:rPr lang="it-IT" sz="1000" dirty="0" err="1"/>
              <a:t>Programme</a:t>
            </a:r>
            <a:r>
              <a:rPr lang="it-IT" sz="1000" dirty="0"/>
              <a:t> of the </a:t>
            </a:r>
            <a:r>
              <a:rPr lang="it-IT" sz="1000" dirty="0" err="1"/>
              <a:t>European</a:t>
            </a:r>
            <a:r>
              <a:rPr lang="it-IT" sz="1000" dirty="0"/>
              <a:t> Community for </a:t>
            </a:r>
            <a:r>
              <a:rPr lang="it-IT" sz="1000" dirty="0" err="1"/>
              <a:t>research</a:t>
            </a:r>
            <a:r>
              <a:rPr lang="it-IT" sz="1000" dirty="0"/>
              <a:t>, </a:t>
            </a:r>
            <a:r>
              <a:rPr lang="it-IT" sz="1000" dirty="0" err="1"/>
              <a:t>technological</a:t>
            </a:r>
            <a:r>
              <a:rPr lang="it-IT" sz="1000" dirty="0"/>
              <a:t> </a:t>
            </a:r>
            <a:r>
              <a:rPr lang="it-IT" sz="1000" dirty="0" err="1"/>
              <a:t>development</a:t>
            </a:r>
            <a:r>
              <a:rPr lang="it-IT" sz="1000" dirty="0"/>
              <a:t> and </a:t>
            </a:r>
            <a:r>
              <a:rPr lang="it-IT" sz="1000" dirty="0" err="1"/>
              <a:t>demonstration</a:t>
            </a:r>
            <a:r>
              <a:rPr lang="it-IT" sz="1000" dirty="0"/>
              <a:t> </a:t>
            </a:r>
            <a:r>
              <a:rPr lang="it-IT" sz="1000" dirty="0" err="1"/>
              <a:t>activities</a:t>
            </a:r>
            <a:r>
              <a:rPr lang="it-IT" sz="1000" dirty="0"/>
              <a:t> (2007-13).] ;</a:t>
            </a:r>
          </a:p>
        </p:txBody>
      </p:sp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669776E2-11EE-5549-B58F-A4C71E0595F5}"/>
              </a:ext>
            </a:extLst>
          </p:cNvPr>
          <p:cNvSpPr/>
          <p:nvPr/>
        </p:nvSpPr>
        <p:spPr>
          <a:xfrm>
            <a:off x="5130139" y="4033225"/>
            <a:ext cx="4013861" cy="1702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it-IT" sz="1000" dirty="0"/>
              <a:t>da </a:t>
            </a:r>
            <a:r>
              <a:rPr lang="it-IT" sz="1000" dirty="0">
                <a:hlinkClick r:id="rId4"/>
              </a:rPr>
              <a:t>https://www.aka.fi/en/research-and-science-policy/research-infrastructures/</a:t>
            </a:r>
            <a:endParaRPr lang="it-IT" sz="1000" dirty="0"/>
          </a:p>
          <a:p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refer</a:t>
            </a:r>
            <a:r>
              <a:rPr lang="it-IT" sz="1000" dirty="0"/>
              <a:t> to a </a:t>
            </a:r>
            <a:r>
              <a:rPr lang="it-IT" sz="1000" dirty="0" err="1"/>
              <a:t>reserve</a:t>
            </a:r>
            <a:r>
              <a:rPr lang="it-IT" sz="1000" dirty="0"/>
              <a:t> of </a:t>
            </a:r>
            <a:r>
              <a:rPr lang="it-IT" sz="1000" dirty="0" err="1"/>
              <a:t>instruments</a:t>
            </a:r>
            <a:r>
              <a:rPr lang="it-IT" sz="1000" dirty="0"/>
              <a:t>, </a:t>
            </a:r>
            <a:r>
              <a:rPr lang="it-IT" sz="1000" dirty="0" err="1"/>
              <a:t>equipment</a:t>
            </a:r>
            <a:r>
              <a:rPr lang="it-IT" sz="1000" dirty="0"/>
              <a:t>, information networks, </a:t>
            </a:r>
            <a:r>
              <a:rPr lang="it-IT" sz="1000" dirty="0" err="1"/>
              <a:t>databases</a:t>
            </a:r>
            <a:r>
              <a:rPr lang="it-IT" sz="1000" dirty="0"/>
              <a:t>, </a:t>
            </a:r>
            <a:r>
              <a:rPr lang="it-IT" sz="1000" dirty="0" err="1"/>
              <a:t>materials</a:t>
            </a:r>
            <a:r>
              <a:rPr lang="it-IT" sz="1000" dirty="0"/>
              <a:t> and </a:t>
            </a:r>
            <a:r>
              <a:rPr lang="it-IT" sz="1000" dirty="0" err="1"/>
              <a:t>services</a:t>
            </a:r>
            <a:r>
              <a:rPr lang="it-IT" sz="1000" dirty="0"/>
              <a:t> </a:t>
            </a:r>
            <a:r>
              <a:rPr lang="it-IT" sz="1000" dirty="0" err="1"/>
              <a:t>enabling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at</a:t>
            </a:r>
            <a:r>
              <a:rPr lang="it-IT" sz="1000" dirty="0"/>
              <a:t> </a:t>
            </a:r>
            <a:r>
              <a:rPr lang="it-IT" sz="1000" dirty="0" err="1"/>
              <a:t>various</a:t>
            </a:r>
            <a:r>
              <a:rPr lang="it-IT" sz="1000" dirty="0"/>
              <a:t> </a:t>
            </a:r>
            <a:r>
              <a:rPr lang="it-IT" sz="1000" dirty="0" err="1"/>
              <a:t>stages</a:t>
            </a:r>
            <a:r>
              <a:rPr lang="it-IT" sz="1000" dirty="0"/>
              <a:t>.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may</a:t>
            </a:r>
            <a:r>
              <a:rPr lang="it-IT" sz="1000" dirty="0"/>
              <a:t> be </a:t>
            </a:r>
            <a:r>
              <a:rPr lang="it-IT" sz="1000" dirty="0" err="1"/>
              <a:t>based</a:t>
            </a:r>
            <a:r>
              <a:rPr lang="it-IT" sz="1000" dirty="0"/>
              <a:t> </a:t>
            </a:r>
            <a:r>
              <a:rPr lang="it-IT" sz="1000" dirty="0" err="1"/>
              <a:t>at</a:t>
            </a:r>
            <a:r>
              <a:rPr lang="it-IT" sz="1000" dirty="0"/>
              <a:t> a single location (single-</a:t>
            </a:r>
            <a:r>
              <a:rPr lang="it-IT" sz="1000" dirty="0" err="1"/>
              <a:t>sited</a:t>
            </a:r>
            <a:r>
              <a:rPr lang="it-IT" sz="1000" dirty="0"/>
              <a:t>), </a:t>
            </a:r>
            <a:r>
              <a:rPr lang="it-IT" sz="1000" dirty="0" err="1"/>
              <a:t>scattered</a:t>
            </a:r>
            <a:r>
              <a:rPr lang="it-IT" sz="1000" dirty="0"/>
              <a:t> </a:t>
            </a:r>
            <a:r>
              <a:rPr lang="it-IT" sz="1000" dirty="0" err="1"/>
              <a:t>across</a:t>
            </a:r>
            <a:r>
              <a:rPr lang="it-IT" sz="1000" dirty="0"/>
              <a:t> </a:t>
            </a:r>
            <a:r>
              <a:rPr lang="it-IT" sz="1000" dirty="0" err="1"/>
              <a:t>several</a:t>
            </a:r>
            <a:r>
              <a:rPr lang="it-IT" sz="1000" dirty="0"/>
              <a:t> </a:t>
            </a:r>
            <a:r>
              <a:rPr lang="it-IT" sz="1000" dirty="0" err="1"/>
              <a:t>sites</a:t>
            </a:r>
            <a:r>
              <a:rPr lang="it-IT" sz="1000" dirty="0"/>
              <a:t> (</a:t>
            </a:r>
            <a:r>
              <a:rPr lang="it-IT" sz="1000" dirty="0" err="1"/>
              <a:t>distributed</a:t>
            </a:r>
            <a:r>
              <a:rPr lang="it-IT" sz="1000" dirty="0"/>
              <a:t>), or </a:t>
            </a:r>
            <a:r>
              <a:rPr lang="it-IT" sz="1000" dirty="0" err="1"/>
              <a:t>provided</a:t>
            </a:r>
            <a:r>
              <a:rPr lang="it-IT" sz="1000" dirty="0"/>
              <a:t> via a </a:t>
            </a:r>
            <a:r>
              <a:rPr lang="it-IT" sz="1000" dirty="0" err="1"/>
              <a:t>virtual</a:t>
            </a:r>
            <a:r>
              <a:rPr lang="it-IT" sz="1000" dirty="0"/>
              <a:t> </a:t>
            </a:r>
            <a:r>
              <a:rPr lang="it-IT" sz="1000" dirty="0" err="1"/>
              <a:t>platform</a:t>
            </a:r>
            <a:r>
              <a:rPr lang="it-IT" sz="1000" dirty="0"/>
              <a:t> (</a:t>
            </a:r>
            <a:r>
              <a:rPr lang="it-IT" sz="1000" dirty="0" err="1"/>
              <a:t>virtual</a:t>
            </a:r>
            <a:r>
              <a:rPr lang="it-IT" sz="1000" dirty="0"/>
              <a:t>). </a:t>
            </a:r>
            <a:r>
              <a:rPr lang="it-IT" sz="1000" dirty="0" err="1"/>
              <a:t>They</a:t>
            </a:r>
            <a:r>
              <a:rPr lang="it-IT" sz="1000" dirty="0"/>
              <a:t> can </a:t>
            </a:r>
            <a:r>
              <a:rPr lang="it-IT" sz="1000" dirty="0" err="1"/>
              <a:t>also</a:t>
            </a:r>
            <a:r>
              <a:rPr lang="it-IT" sz="1000" dirty="0"/>
              <a:t> </a:t>
            </a:r>
            <a:r>
              <a:rPr lang="it-IT" sz="1000" dirty="0" err="1"/>
              <a:t>form</a:t>
            </a:r>
            <a:r>
              <a:rPr lang="it-IT" sz="1000" dirty="0"/>
              <a:t> </a:t>
            </a:r>
            <a:r>
              <a:rPr lang="it-IT" sz="1000" dirty="0" err="1"/>
              <a:t>mutually</a:t>
            </a:r>
            <a:r>
              <a:rPr lang="it-IT" sz="1000" dirty="0"/>
              <a:t> </a:t>
            </a:r>
            <a:r>
              <a:rPr lang="it-IT" sz="1000" dirty="0" err="1"/>
              <a:t>complementary</a:t>
            </a:r>
            <a:r>
              <a:rPr lang="it-IT" sz="1000" dirty="0"/>
              <a:t> </a:t>
            </a:r>
            <a:r>
              <a:rPr lang="it-IT" sz="1000" dirty="0" err="1"/>
              <a:t>wholes</a:t>
            </a:r>
            <a:r>
              <a:rPr lang="it-IT" sz="1000" dirty="0"/>
              <a:t> and networks. Europe </a:t>
            </a:r>
            <a:r>
              <a:rPr lang="it-IT" sz="1000" dirty="0" err="1"/>
              <a:t>hosts</a:t>
            </a:r>
            <a:r>
              <a:rPr lang="it-IT" sz="1000" dirty="0"/>
              <a:t> </a:t>
            </a:r>
            <a:r>
              <a:rPr lang="it-IT" sz="1000" dirty="0" err="1"/>
              <a:t>several</a:t>
            </a:r>
            <a:r>
              <a:rPr lang="it-IT" sz="1000" dirty="0"/>
              <a:t> large-scale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that</a:t>
            </a:r>
            <a:r>
              <a:rPr lang="it-IT" sz="1000" dirty="0"/>
              <a:t> are open to collaborative use </a:t>
            </a:r>
            <a:r>
              <a:rPr lang="it-IT" sz="1000" dirty="0" err="1"/>
              <a:t>across</a:t>
            </a:r>
            <a:r>
              <a:rPr lang="it-IT" sz="1000" dirty="0"/>
              <a:t> </a:t>
            </a:r>
            <a:r>
              <a:rPr lang="it-IT" sz="1000" dirty="0" err="1"/>
              <a:t>national</a:t>
            </a:r>
            <a:r>
              <a:rPr lang="it-IT" sz="1000" dirty="0"/>
              <a:t> </a:t>
            </a:r>
            <a:r>
              <a:rPr lang="it-IT" sz="1000" dirty="0" err="1"/>
              <a:t>boundaries</a:t>
            </a:r>
            <a:r>
              <a:rPr lang="it-IT" sz="1000" dirty="0"/>
              <a:t>.</a:t>
            </a:r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36E673B6-A2A8-F44A-BC91-DEE9EC70468A}"/>
              </a:ext>
            </a:extLst>
          </p:cNvPr>
          <p:cNvSpPr/>
          <p:nvPr/>
        </p:nvSpPr>
        <p:spPr>
          <a:xfrm>
            <a:off x="25596" y="3278977"/>
            <a:ext cx="8902484" cy="8512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it-IT" sz="1000" dirty="0"/>
              <a:t>da </a:t>
            </a:r>
            <a:r>
              <a:rPr lang="it-IT" sz="1000" dirty="0" err="1"/>
              <a:t>Horizon</a:t>
            </a:r>
            <a:r>
              <a:rPr lang="it-IT" sz="1000" dirty="0"/>
              <a:t> 2020 Work </a:t>
            </a:r>
            <a:r>
              <a:rPr lang="it-IT" sz="1000" dirty="0" err="1"/>
              <a:t>Programme</a:t>
            </a:r>
            <a:r>
              <a:rPr lang="it-IT" sz="1000" dirty="0"/>
              <a:t> 2018-2020 4. </a:t>
            </a:r>
            <a:r>
              <a:rPr lang="it-IT" sz="1000" dirty="0" err="1"/>
              <a:t>European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(</a:t>
            </a:r>
            <a:r>
              <a:rPr lang="it-IT" sz="1000" dirty="0" err="1"/>
              <a:t>including</a:t>
            </a:r>
            <a:r>
              <a:rPr lang="it-IT" sz="1000" dirty="0"/>
              <a:t> e-</a:t>
            </a:r>
            <a:r>
              <a:rPr lang="it-IT" sz="1000" dirty="0" err="1"/>
              <a:t>Infrastructures</a:t>
            </a:r>
            <a:r>
              <a:rPr lang="it-IT" sz="1000" dirty="0"/>
              <a:t>)</a:t>
            </a:r>
          </a:p>
          <a:p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are </a:t>
            </a:r>
            <a:r>
              <a:rPr lang="it-IT" sz="1000" dirty="0" err="1"/>
              <a:t>facilities</a:t>
            </a:r>
            <a:r>
              <a:rPr lang="it-IT" sz="1000" dirty="0"/>
              <a:t>, </a:t>
            </a:r>
            <a:r>
              <a:rPr lang="it-IT" sz="1000" dirty="0" err="1"/>
              <a:t>resources</a:t>
            </a:r>
            <a:r>
              <a:rPr lang="it-IT" sz="1000" dirty="0"/>
              <a:t> and </a:t>
            </a:r>
            <a:r>
              <a:rPr lang="it-IT" sz="1000" dirty="0" err="1"/>
              <a:t>services</a:t>
            </a:r>
            <a:r>
              <a:rPr lang="it-IT" sz="1000" dirty="0"/>
              <a:t> </a:t>
            </a:r>
            <a:r>
              <a:rPr lang="it-IT" sz="1000" dirty="0" err="1"/>
              <a:t>that</a:t>
            </a:r>
            <a:r>
              <a:rPr lang="it-IT" sz="1000" dirty="0"/>
              <a:t> are </a:t>
            </a:r>
            <a:r>
              <a:rPr lang="it-IT" sz="1000" dirty="0" err="1"/>
              <a:t>used</a:t>
            </a:r>
            <a:r>
              <a:rPr lang="it-IT" sz="1000" dirty="0"/>
              <a:t> by the </a:t>
            </a:r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communities</a:t>
            </a:r>
            <a:r>
              <a:rPr lang="it-IT" sz="1000" dirty="0"/>
              <a:t> to </a:t>
            </a:r>
            <a:r>
              <a:rPr lang="it-IT" sz="1000" dirty="0" err="1"/>
              <a:t>conduct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and </a:t>
            </a:r>
            <a:r>
              <a:rPr lang="it-IT" sz="1000" dirty="0" err="1"/>
              <a:t>foster</a:t>
            </a:r>
            <a:r>
              <a:rPr lang="it-IT" sz="1000" dirty="0"/>
              <a:t> </a:t>
            </a:r>
            <a:r>
              <a:rPr lang="it-IT" sz="1000" dirty="0" err="1"/>
              <a:t>innovation</a:t>
            </a:r>
            <a:r>
              <a:rPr lang="it-IT" sz="1000" dirty="0"/>
              <a:t> in </a:t>
            </a:r>
            <a:r>
              <a:rPr lang="it-IT" sz="1000" dirty="0" err="1"/>
              <a:t>their</a:t>
            </a:r>
            <a:r>
              <a:rPr lang="it-IT" sz="1000" dirty="0"/>
              <a:t> </a:t>
            </a:r>
            <a:r>
              <a:rPr lang="it-IT" sz="1000" dirty="0" err="1"/>
              <a:t>fields</a:t>
            </a:r>
            <a:r>
              <a:rPr lang="it-IT" sz="1000" dirty="0"/>
              <a:t>. </a:t>
            </a:r>
            <a:r>
              <a:rPr lang="it-IT" sz="1000" dirty="0" err="1"/>
              <a:t>Where</a:t>
            </a:r>
            <a:r>
              <a:rPr lang="it-IT" sz="1000" dirty="0"/>
              <a:t> </a:t>
            </a:r>
            <a:r>
              <a:rPr lang="it-IT" sz="1000" dirty="0" err="1"/>
              <a:t>relevant</a:t>
            </a:r>
            <a:r>
              <a:rPr lang="it-IT" sz="1000" dirty="0"/>
              <a:t>, </a:t>
            </a:r>
            <a:r>
              <a:rPr lang="it-IT" sz="1000" dirty="0" err="1"/>
              <a:t>they</a:t>
            </a:r>
            <a:r>
              <a:rPr lang="it-IT" sz="1000" dirty="0"/>
              <a:t> </a:t>
            </a:r>
            <a:r>
              <a:rPr lang="it-IT" sz="1000" dirty="0" err="1"/>
              <a:t>may</a:t>
            </a:r>
            <a:r>
              <a:rPr lang="it-IT" sz="1000" dirty="0"/>
              <a:t> be </a:t>
            </a:r>
            <a:r>
              <a:rPr lang="it-IT" sz="1000" dirty="0" err="1"/>
              <a:t>used</a:t>
            </a:r>
            <a:r>
              <a:rPr lang="it-IT" sz="1000" dirty="0"/>
              <a:t> </a:t>
            </a:r>
            <a:r>
              <a:rPr lang="it-IT" sz="1000" dirty="0" err="1"/>
              <a:t>beyond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, e.g. for </a:t>
            </a:r>
            <a:r>
              <a:rPr lang="it-IT" sz="1000" dirty="0" err="1"/>
              <a:t>education</a:t>
            </a:r>
            <a:r>
              <a:rPr lang="it-IT" sz="1000" dirty="0"/>
              <a:t> or public </a:t>
            </a:r>
            <a:r>
              <a:rPr lang="it-IT" sz="1000" dirty="0" err="1"/>
              <a:t>services</a:t>
            </a:r>
            <a:r>
              <a:rPr lang="it-IT" sz="1000" dirty="0"/>
              <a:t>. </a:t>
            </a:r>
            <a:r>
              <a:rPr lang="it-IT" sz="1000" dirty="0" err="1"/>
              <a:t>They</a:t>
            </a:r>
            <a:r>
              <a:rPr lang="it-IT" sz="1000" dirty="0"/>
              <a:t> include: major </a:t>
            </a:r>
            <a:r>
              <a:rPr lang="it-IT" sz="1000" dirty="0" err="1"/>
              <a:t>scientific</a:t>
            </a:r>
            <a:r>
              <a:rPr lang="it-IT" sz="1000" dirty="0"/>
              <a:t> </a:t>
            </a:r>
            <a:r>
              <a:rPr lang="it-IT" sz="1000" dirty="0" err="1"/>
              <a:t>equipment</a:t>
            </a:r>
            <a:r>
              <a:rPr lang="it-IT" sz="1000" dirty="0"/>
              <a:t> (or sets of </a:t>
            </a:r>
            <a:r>
              <a:rPr lang="it-IT" sz="1000" dirty="0" err="1"/>
              <a:t>instruments</a:t>
            </a:r>
            <a:r>
              <a:rPr lang="it-IT" sz="1000" dirty="0"/>
              <a:t>); </a:t>
            </a:r>
            <a:r>
              <a:rPr lang="it-IT" sz="1000" dirty="0" err="1"/>
              <a:t>knowledge-based</a:t>
            </a:r>
            <a:r>
              <a:rPr lang="it-IT" sz="1000" dirty="0"/>
              <a:t> </a:t>
            </a:r>
            <a:r>
              <a:rPr lang="it-IT" sz="1000" dirty="0" err="1"/>
              <a:t>resources</a:t>
            </a:r>
            <a:r>
              <a:rPr lang="it-IT" sz="1000" dirty="0"/>
              <a:t>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as</a:t>
            </a:r>
            <a:r>
              <a:rPr lang="it-IT" sz="1000" dirty="0"/>
              <a:t> </a:t>
            </a:r>
            <a:r>
              <a:rPr lang="it-IT" sz="1000" dirty="0" err="1"/>
              <a:t>collections</a:t>
            </a:r>
            <a:r>
              <a:rPr lang="it-IT" sz="1000" dirty="0"/>
              <a:t>, </a:t>
            </a:r>
            <a:r>
              <a:rPr lang="it-IT" sz="1000" dirty="0" err="1"/>
              <a:t>archives</a:t>
            </a:r>
            <a:r>
              <a:rPr lang="it-IT" sz="1000" dirty="0"/>
              <a:t> or </a:t>
            </a:r>
            <a:r>
              <a:rPr lang="it-IT" sz="1000" dirty="0" err="1"/>
              <a:t>scientific</a:t>
            </a:r>
            <a:r>
              <a:rPr lang="it-IT" sz="1000" dirty="0"/>
              <a:t> data; e-</a:t>
            </a:r>
            <a:r>
              <a:rPr lang="it-IT" sz="1000" dirty="0" err="1"/>
              <a:t>infrastructures</a:t>
            </a:r>
            <a:r>
              <a:rPr lang="it-IT" sz="1000" dirty="0"/>
              <a:t>,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as</a:t>
            </a:r>
            <a:r>
              <a:rPr lang="it-IT" sz="1000" dirty="0"/>
              <a:t> data and </a:t>
            </a:r>
            <a:r>
              <a:rPr lang="it-IT" sz="1000" dirty="0" err="1"/>
              <a:t>computing</a:t>
            </a:r>
            <a:r>
              <a:rPr lang="it-IT" sz="1000" dirty="0"/>
              <a:t> </a:t>
            </a:r>
            <a:r>
              <a:rPr lang="it-IT" sz="1000" dirty="0" err="1"/>
              <a:t>systems</a:t>
            </a:r>
            <a:r>
              <a:rPr lang="it-IT" sz="1000" dirty="0"/>
              <a:t> and </a:t>
            </a:r>
            <a:r>
              <a:rPr lang="it-IT" sz="1000" dirty="0" err="1"/>
              <a:t>communication</a:t>
            </a:r>
            <a:r>
              <a:rPr lang="it-IT" sz="1000" dirty="0"/>
              <a:t> networks; and </a:t>
            </a:r>
            <a:r>
              <a:rPr lang="it-IT" sz="1000" dirty="0" err="1"/>
              <a:t>any</a:t>
            </a:r>
            <a:r>
              <a:rPr lang="it-IT" sz="1000" dirty="0"/>
              <a:t> </a:t>
            </a:r>
            <a:r>
              <a:rPr lang="it-IT" sz="1000" dirty="0" err="1"/>
              <a:t>other</a:t>
            </a:r>
            <a:r>
              <a:rPr lang="it-IT" sz="1000" dirty="0"/>
              <a:t> </a:t>
            </a:r>
            <a:r>
              <a:rPr lang="it-IT" sz="1000" dirty="0" err="1"/>
              <a:t>infrastructure</a:t>
            </a:r>
            <a:r>
              <a:rPr lang="it-IT" sz="1000" dirty="0"/>
              <a:t> of a </a:t>
            </a:r>
            <a:r>
              <a:rPr lang="it-IT" sz="1000" dirty="0" err="1"/>
              <a:t>unique</a:t>
            </a:r>
            <a:r>
              <a:rPr lang="it-IT" sz="1000" dirty="0"/>
              <a:t> nature </a:t>
            </a:r>
            <a:r>
              <a:rPr lang="it-IT" sz="1000" dirty="0" err="1"/>
              <a:t>essential</a:t>
            </a:r>
            <a:r>
              <a:rPr lang="it-IT" sz="1000" dirty="0"/>
              <a:t> to </a:t>
            </a:r>
            <a:r>
              <a:rPr lang="it-IT" sz="1000" dirty="0" err="1"/>
              <a:t>achieve</a:t>
            </a:r>
            <a:r>
              <a:rPr lang="it-IT" sz="1000" dirty="0"/>
              <a:t> </a:t>
            </a:r>
            <a:r>
              <a:rPr lang="it-IT" sz="1000" dirty="0" err="1"/>
              <a:t>excellence</a:t>
            </a:r>
            <a:r>
              <a:rPr lang="it-IT" sz="1000" dirty="0"/>
              <a:t> in </a:t>
            </a:r>
            <a:r>
              <a:rPr lang="it-IT" sz="1000" dirty="0" err="1"/>
              <a:t>research</a:t>
            </a:r>
            <a:r>
              <a:rPr lang="it-IT" sz="1000" dirty="0"/>
              <a:t> and </a:t>
            </a:r>
            <a:r>
              <a:rPr lang="it-IT" sz="1000" dirty="0" err="1"/>
              <a:t>innovation</a:t>
            </a:r>
            <a:r>
              <a:rPr lang="it-IT" sz="1000" dirty="0"/>
              <a:t>. </a:t>
            </a:r>
            <a:r>
              <a:rPr lang="it-IT" sz="1000" dirty="0" err="1"/>
              <a:t>Such</a:t>
            </a:r>
            <a:r>
              <a:rPr lang="it-IT" sz="1000" dirty="0"/>
              <a:t> </a:t>
            </a:r>
            <a:r>
              <a:rPr lang="it-IT" sz="1000" dirty="0" err="1"/>
              <a:t>infrastructures</a:t>
            </a:r>
            <a:r>
              <a:rPr lang="it-IT" sz="1000" dirty="0"/>
              <a:t> </a:t>
            </a:r>
            <a:r>
              <a:rPr lang="it-IT" sz="1000" dirty="0" err="1"/>
              <a:t>may</a:t>
            </a:r>
            <a:r>
              <a:rPr lang="it-IT" sz="1000" dirty="0"/>
              <a:t> be 'single-</a:t>
            </a:r>
            <a:r>
              <a:rPr lang="it-IT" sz="1000" dirty="0" err="1"/>
              <a:t>sited</a:t>
            </a:r>
            <a:r>
              <a:rPr lang="it-IT" sz="1000" dirty="0"/>
              <a:t>', '</a:t>
            </a:r>
            <a:r>
              <a:rPr lang="it-IT" sz="1000" dirty="0" err="1"/>
              <a:t>virtual</a:t>
            </a:r>
            <a:r>
              <a:rPr lang="it-IT" sz="1000" dirty="0"/>
              <a:t>' or '</a:t>
            </a:r>
            <a:r>
              <a:rPr lang="it-IT" sz="1000" dirty="0" err="1"/>
              <a:t>distributed</a:t>
            </a:r>
            <a:r>
              <a:rPr lang="it-IT" sz="1000" dirty="0"/>
              <a:t>'.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6E523A20-2E03-0F41-8011-794C59669B78}"/>
              </a:ext>
            </a:extLst>
          </p:cNvPr>
          <p:cNvSpPr/>
          <p:nvPr/>
        </p:nvSpPr>
        <p:spPr>
          <a:xfrm>
            <a:off x="2945081" y="4152072"/>
            <a:ext cx="2220684" cy="1362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spAutoFit/>
          </a:bodyPr>
          <a:lstStyle/>
          <a:p>
            <a:r>
              <a:rPr lang="it-IT" sz="1000" dirty="0"/>
              <a:t>dal Science Europe Data </a:t>
            </a:r>
            <a:r>
              <a:rPr lang="it-IT" sz="1000" dirty="0" err="1"/>
              <a:t>Glossary</a:t>
            </a:r>
            <a:r>
              <a:rPr lang="it-IT" sz="1000" dirty="0"/>
              <a:t>:</a:t>
            </a:r>
          </a:p>
          <a:p>
            <a:r>
              <a:rPr lang="it-IT" sz="1000" dirty="0" err="1"/>
              <a:t>research</a:t>
            </a:r>
            <a:r>
              <a:rPr lang="it-IT" sz="1000" dirty="0"/>
              <a:t> </a:t>
            </a:r>
            <a:r>
              <a:rPr lang="it-IT" sz="1000" dirty="0" err="1"/>
              <a:t>infrastructure</a:t>
            </a:r>
            <a:r>
              <a:rPr lang="it-IT" sz="1000" dirty="0"/>
              <a:t> </a:t>
            </a:r>
            <a:r>
              <a:rPr lang="it-IT" sz="1000" dirty="0" err="1"/>
              <a:t>refers</a:t>
            </a:r>
            <a:r>
              <a:rPr lang="it-IT" sz="1000" dirty="0"/>
              <a:t> to </a:t>
            </a:r>
            <a:r>
              <a:rPr lang="it-IT" sz="1000" dirty="0" err="1"/>
              <a:t>facilities</a:t>
            </a:r>
            <a:r>
              <a:rPr lang="it-IT" sz="1000" dirty="0"/>
              <a:t>, </a:t>
            </a:r>
            <a:r>
              <a:rPr lang="it-IT" sz="1000" dirty="0" err="1"/>
              <a:t>resources</a:t>
            </a:r>
            <a:r>
              <a:rPr lang="it-IT" sz="1000" dirty="0"/>
              <a:t> and </a:t>
            </a:r>
            <a:r>
              <a:rPr lang="it-IT" sz="1000" dirty="0" err="1"/>
              <a:t>related</a:t>
            </a:r>
            <a:r>
              <a:rPr lang="it-IT" sz="1000" dirty="0"/>
              <a:t> </a:t>
            </a:r>
            <a:r>
              <a:rPr lang="it-IT" sz="1000" dirty="0" err="1"/>
              <a:t>services</a:t>
            </a:r>
            <a:r>
              <a:rPr lang="it-IT" sz="1000" dirty="0"/>
              <a:t> </a:t>
            </a:r>
            <a:r>
              <a:rPr lang="it-IT" sz="1000" dirty="0" err="1"/>
              <a:t>used</a:t>
            </a:r>
            <a:r>
              <a:rPr lang="it-IT" sz="1000" dirty="0"/>
              <a:t> by the </a:t>
            </a:r>
            <a:r>
              <a:rPr lang="it-IT" sz="1000" dirty="0" err="1"/>
              <a:t>scholarly</a:t>
            </a:r>
            <a:r>
              <a:rPr lang="it-IT" sz="1000" dirty="0"/>
              <a:t> community to </a:t>
            </a:r>
            <a:r>
              <a:rPr lang="it-IT" sz="1000" dirty="0" err="1"/>
              <a:t>conduct</a:t>
            </a:r>
            <a:r>
              <a:rPr lang="it-IT" sz="1000" dirty="0"/>
              <a:t> top-</a:t>
            </a:r>
            <a:r>
              <a:rPr lang="it-IT" sz="1000" dirty="0" err="1"/>
              <a:t>level</a:t>
            </a:r>
            <a:r>
              <a:rPr lang="it-IT" sz="1000" dirty="0"/>
              <a:t> </a:t>
            </a:r>
            <a:r>
              <a:rPr lang="it-IT" sz="1000" dirty="0" err="1"/>
              <a:t>research</a:t>
            </a:r>
            <a:r>
              <a:rPr lang="it-IT" sz="1000" dirty="0"/>
              <a:t> in </a:t>
            </a:r>
            <a:r>
              <a:rPr lang="it-IT" sz="1000" dirty="0" err="1"/>
              <a:t>their</a:t>
            </a:r>
            <a:r>
              <a:rPr lang="it-IT" sz="1000" dirty="0"/>
              <a:t> </a:t>
            </a:r>
            <a:r>
              <a:rPr lang="it-IT" sz="1000" dirty="0" err="1"/>
              <a:t>respective</a:t>
            </a:r>
            <a:r>
              <a:rPr lang="it-IT" sz="1000" dirty="0"/>
              <a:t> </a:t>
            </a:r>
            <a:r>
              <a:rPr lang="it-IT" sz="1000" dirty="0" err="1"/>
              <a:t>fields</a:t>
            </a:r>
            <a:r>
              <a:rPr lang="it-IT" sz="1000" dirty="0"/>
              <a:t>, </a:t>
            </a:r>
            <a:r>
              <a:rPr lang="it-IT" sz="1000" dirty="0" err="1"/>
              <a:t>ranging</a:t>
            </a:r>
            <a:r>
              <a:rPr lang="it-IT" sz="1000" dirty="0"/>
              <a:t> from social </a:t>
            </a:r>
            <a:r>
              <a:rPr lang="it-IT" sz="1000" dirty="0" err="1"/>
              <a:t>sciences</a:t>
            </a:r>
            <a:r>
              <a:rPr lang="it-IT" sz="1000" dirty="0"/>
              <a:t> to </a:t>
            </a:r>
            <a:r>
              <a:rPr lang="it-IT" sz="1000" dirty="0" err="1"/>
              <a:t>astronomy</a:t>
            </a:r>
            <a:r>
              <a:rPr lang="it-IT" sz="1000" dirty="0"/>
              <a:t>, and from </a:t>
            </a:r>
            <a:r>
              <a:rPr lang="it-IT" sz="1000" dirty="0" err="1"/>
              <a:t>genomics</a:t>
            </a:r>
            <a:r>
              <a:rPr lang="it-IT" sz="1000" dirty="0"/>
              <a:t> to </a:t>
            </a:r>
            <a:r>
              <a:rPr lang="it-IT" sz="1000" dirty="0" err="1"/>
              <a:t>nanotechnologies</a:t>
            </a:r>
            <a:r>
              <a:rPr lang="it-IT" sz="1000" dirty="0"/>
              <a:t>.</a:t>
            </a:r>
          </a:p>
        </p:txBody>
      </p:sp>
      <p:sp>
        <p:nvSpPr>
          <p:cNvPr id="12" name="Rettangolo con angoli arrotondati 11">
            <a:extLst>
              <a:ext uri="{FF2B5EF4-FFF2-40B4-BE49-F238E27FC236}">
                <a16:creationId xmlns:a16="http://schemas.microsoft.com/office/drawing/2014/main" id="{4292F24F-29F6-2940-A78D-8CE630D6B67C}"/>
              </a:ext>
            </a:extLst>
          </p:cNvPr>
          <p:cNvSpPr/>
          <p:nvPr/>
        </p:nvSpPr>
        <p:spPr>
          <a:xfrm>
            <a:off x="5897665" y="1302269"/>
            <a:ext cx="4643252" cy="495589"/>
          </a:xfrm>
          <a:prstGeom prst="roundRect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/>
              <a:t>Non esiste un’unica definizione!</a:t>
            </a:r>
          </a:p>
        </p:txBody>
      </p:sp>
    </p:spTree>
    <p:extLst>
      <p:ext uri="{BB962C8B-B14F-4D97-AF65-F5344CB8AC3E}">
        <p14:creationId xmlns:p14="http://schemas.microsoft.com/office/powerpoint/2010/main" val="28905226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344649E-FE26-2D43-8C6D-180533937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L’attuale </a:t>
            </a:r>
            <a:r>
              <a:rPr lang="it-IT" dirty="0" err="1"/>
              <a:t>Governance</a:t>
            </a:r>
            <a:r>
              <a:rPr lang="it-IT" dirty="0"/>
              <a:t> di EOSC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17F3B367-978F-EA4D-BBFF-711733A6206E}"/>
              </a:ext>
            </a:extLst>
          </p:cNvPr>
          <p:cNvSpPr/>
          <p:nvPr/>
        </p:nvSpPr>
        <p:spPr>
          <a:xfrm>
            <a:off x="628650" y="1626721"/>
            <a:ext cx="78867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it-IT" sz="2000" dirty="0">
                <a:solidFill>
                  <a:srgbClr val="444444"/>
                </a:solidFill>
                <a:latin typeface="Ubuntu"/>
              </a:rPr>
              <a:t>EOSC è attualmente governato da tre organismi costituenti, come definito nello 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European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Commission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Staff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Working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Document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b="1" dirty="0" err="1">
                <a:solidFill>
                  <a:srgbClr val="444444"/>
                </a:solidFill>
                <a:latin typeface="Ubuntu"/>
              </a:rPr>
              <a:t>Implementation</a:t>
            </a:r>
            <a:r>
              <a:rPr lang="it-IT" sz="2000" b="1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b="1" dirty="0" err="1">
                <a:solidFill>
                  <a:srgbClr val="444444"/>
                </a:solidFill>
                <a:latin typeface="Ubuntu"/>
              </a:rPr>
              <a:t>Roadmap</a:t>
            </a:r>
            <a:r>
              <a:rPr lang="it-IT" sz="2000" b="1" dirty="0">
                <a:solidFill>
                  <a:srgbClr val="444444"/>
                </a:solidFill>
                <a:latin typeface="Ubuntu"/>
              </a:rPr>
              <a:t> for the </a:t>
            </a:r>
            <a:r>
              <a:rPr lang="it-IT" sz="2000" b="1" dirty="0" err="1">
                <a:solidFill>
                  <a:srgbClr val="444444"/>
                </a:solidFill>
                <a:latin typeface="Ubuntu"/>
              </a:rPr>
              <a:t>European</a:t>
            </a:r>
            <a:r>
              <a:rPr lang="it-IT" sz="2000" b="1" dirty="0">
                <a:solidFill>
                  <a:srgbClr val="444444"/>
                </a:solidFill>
                <a:latin typeface="Ubuntu"/>
              </a:rPr>
              <a:t> Open Science </a:t>
            </a:r>
            <a:r>
              <a:rPr lang="it-IT" sz="2000" b="1" dirty="0" err="1">
                <a:solidFill>
                  <a:srgbClr val="444444"/>
                </a:solidFill>
                <a:latin typeface="Ubuntu"/>
              </a:rPr>
              <a:t>Cloud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:</a:t>
            </a:r>
          </a:p>
          <a:p>
            <a:pPr fontAlgn="base"/>
            <a:endParaRPr lang="it-IT" sz="2000" dirty="0">
              <a:solidFill>
                <a:srgbClr val="444444"/>
              </a:solidFill>
              <a:latin typeface="Ubuntu"/>
            </a:endParaRP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4444"/>
                </a:solidFill>
                <a:latin typeface="Ubuntu"/>
              </a:rPr>
              <a:t>La </a:t>
            </a:r>
            <a:r>
              <a:rPr lang="it-IT" sz="2000" b="1" dirty="0">
                <a:solidFill>
                  <a:srgbClr val="04488B"/>
                </a:solidFill>
                <a:latin typeface="Ubuntu"/>
                <a:hlinkClick r:id="rId2"/>
              </a:rPr>
              <a:t>Executive Board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, un organo con l’obbiettivo di assicurare l’implementazione e la responsabilità. È presieduto da Karel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Luyben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(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European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Association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of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Universities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of Technology – CESAER) e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Cathrin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Stöver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 (GÉANT)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4444"/>
                </a:solidFill>
                <a:latin typeface="Ubuntu"/>
              </a:rPr>
              <a:t>La </a:t>
            </a:r>
            <a:r>
              <a:rPr lang="it-IT" sz="2000" b="1" dirty="0">
                <a:solidFill>
                  <a:srgbClr val="04488B"/>
                </a:solidFill>
                <a:latin typeface="Ubuntu"/>
                <a:hlinkClick r:id="rId3"/>
              </a:rPr>
              <a:t>Governance Board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, costituita dai rappresentati ufficiali degli Stati Membri e Associati e dalla Commissione Europea che assicura l’effettiva supervisione dell’implementazione.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it-IT" sz="2000" dirty="0">
                <a:solidFill>
                  <a:srgbClr val="444444"/>
                </a:solidFill>
                <a:latin typeface="Ubuntu"/>
              </a:rPr>
              <a:t>Lo </a:t>
            </a:r>
            <a:r>
              <a:rPr lang="it-IT" sz="2000" b="1" dirty="0">
                <a:solidFill>
                  <a:srgbClr val="04488B"/>
                </a:solidFill>
                <a:latin typeface="Ubuntu"/>
                <a:hlinkClick r:id="rId4"/>
              </a:rPr>
              <a:t>Stakeholder Forum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, organizzato dall’EOSC </a:t>
            </a:r>
            <a:r>
              <a:rPr lang="it-IT" sz="2000" dirty="0" err="1">
                <a:solidFill>
                  <a:srgbClr val="444444"/>
                </a:solidFill>
                <a:latin typeface="Ubuntu"/>
              </a:rPr>
              <a:t>Secretariat</a:t>
            </a:r>
            <a:r>
              <a:rPr lang="it-IT" sz="2000" dirty="0">
                <a:solidFill>
                  <a:srgbClr val="444444"/>
                </a:solidFill>
                <a:latin typeface="Ubuntu"/>
              </a:rPr>
              <a:t>, è formato da un gruppo di rappresentanti di un grande numero di attori che gravitano attorno ad EOSC e ha lo scopo di fornire input e raccomandazioni attraverso un meccanismo di consultazione.</a:t>
            </a:r>
          </a:p>
          <a:p>
            <a:br>
              <a:rPr lang="it-IT" sz="2000" dirty="0"/>
            </a:b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092414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1"/>
          <p:cNvSpPr/>
          <p:nvPr/>
        </p:nvSpPr>
        <p:spPr>
          <a:xfrm>
            <a:off x="1061594" y="1819983"/>
            <a:ext cx="3513902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88" tIns="34275" rIns="68588" bIns="34275" anchor="t" anchorCtr="0">
            <a:spAutoFit/>
          </a:bodyPr>
          <a:lstStyle/>
          <a:p>
            <a:pPr marL="0" lvl="1"/>
            <a:r>
              <a:rPr lang="en-GB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EOSC Governance </a:t>
            </a:r>
            <a:endParaRPr b="1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11"/>
          <p:cNvSpPr/>
          <p:nvPr/>
        </p:nvSpPr>
        <p:spPr>
          <a:xfrm>
            <a:off x="5007112" y="1817110"/>
            <a:ext cx="2861992" cy="346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88" tIns="34275" rIns="68588" bIns="34275" anchor="t" anchorCtr="0">
            <a:spAutoFit/>
          </a:bodyPr>
          <a:lstStyle/>
          <a:p>
            <a:pPr marL="0" lvl="1" algn="ctr"/>
            <a:r>
              <a:rPr lang="en-GB" b="1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2019-2020</a:t>
            </a:r>
            <a:endParaRPr sz="1350"/>
          </a:p>
        </p:txBody>
      </p:sp>
      <p:sp>
        <p:nvSpPr>
          <p:cNvPr id="206" name="Google Shape;206;p11"/>
          <p:cNvSpPr txBox="1">
            <a:spLocks noGrp="1"/>
          </p:cNvSpPr>
          <p:nvPr>
            <p:ph type="title"/>
          </p:nvPr>
        </p:nvSpPr>
        <p:spPr>
          <a:xfrm>
            <a:off x="-137203" y="991304"/>
            <a:ext cx="5915025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/>
          </a:bodyPr>
          <a:lstStyle/>
          <a:p>
            <a:pPr algn="ctr">
              <a:spcBef>
                <a:spcPts val="0"/>
              </a:spcBef>
              <a:buClr>
                <a:srgbClr val="2A4A88"/>
              </a:buClr>
              <a:buSzPts val="4000"/>
            </a:pPr>
            <a:r>
              <a:rPr lang="en-GB" dirty="0"/>
              <a:t>EOSC governance structure</a:t>
            </a:r>
            <a:endParaRPr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5897C35-B618-43DF-8664-4B4E925A3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32" y="1817110"/>
            <a:ext cx="8886935" cy="44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61605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EB2924-30A2-F141-85E5-5D8118AA4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</a:t>
            </a:r>
            <a:r>
              <a:rPr lang="it-IT" dirty="0" err="1"/>
              <a:t>Governance</a:t>
            </a:r>
            <a:r>
              <a:rPr lang="it-IT" dirty="0"/>
              <a:t> Board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7F57D07-6E13-3242-9C82-E20B497DB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it-IT" dirty="0"/>
              <a:t>La EOSC </a:t>
            </a:r>
            <a:r>
              <a:rPr lang="it-IT" dirty="0" err="1"/>
              <a:t>Governance</a:t>
            </a:r>
            <a:r>
              <a:rPr lang="it-IT" dirty="0"/>
              <a:t> Board:</a:t>
            </a:r>
          </a:p>
          <a:p>
            <a:pPr lvl="1" fontAlgn="base"/>
            <a:r>
              <a:rPr lang="it-IT" dirty="0"/>
              <a:t>Approva la lista di membri della </a:t>
            </a:r>
            <a:r>
              <a:rPr lang="it-IT" dirty="0">
                <a:hlinkClick r:id="rId2"/>
              </a:rPr>
              <a:t>Executive Board</a:t>
            </a:r>
            <a:r>
              <a:rPr lang="it-IT" dirty="0"/>
              <a:t> ;</a:t>
            </a:r>
          </a:p>
          <a:p>
            <a:pPr lvl="1" fontAlgn="base"/>
            <a:r>
              <a:rPr lang="it-IT" dirty="0"/>
              <a:t>Decide l’orientamento strategico di EOSC (basandosi sul consiglio della Executive Board) e approva il piano annuale; </a:t>
            </a:r>
          </a:p>
          <a:p>
            <a:pPr lvl="1" fontAlgn="base"/>
            <a:r>
              <a:rPr lang="it-IT" dirty="0"/>
              <a:t>Valuta i progressi dell’implementazione di EOSC;</a:t>
            </a:r>
          </a:p>
          <a:p>
            <a:pPr lvl="1" fontAlgn="base"/>
            <a:r>
              <a:rPr lang="it-IT" dirty="0"/>
              <a:t>Assicura il coordinamento con le </a:t>
            </a:r>
            <a:r>
              <a:rPr lang="it-IT" dirty="0" err="1"/>
              <a:t>inziative</a:t>
            </a:r>
            <a:r>
              <a:rPr lang="it-IT" dirty="0"/>
              <a:t> rilevanti degli Stati Membri e della Commissione Europea;</a:t>
            </a:r>
          </a:p>
          <a:p>
            <a:pPr lvl="1" fontAlgn="base"/>
            <a:r>
              <a:rPr lang="it-IT" dirty="0"/>
              <a:t>Discute nuove attività a supporto di EOSC, incluso la sua sostenibilità a lungo termine.</a:t>
            </a:r>
          </a:p>
          <a:p>
            <a:pPr fontAlgn="base"/>
            <a:r>
              <a:rPr lang="it-IT" dirty="0"/>
              <a:t> Tutti i 28 Stati Membri e 10 Paesi Associati hanno un delegato nella GB (82 ad oggi).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593749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7DDFD1-E93B-194D-A34F-BA171C3CE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Italy</a:t>
            </a:r>
            <a:r>
              <a:rPr lang="it-IT" dirty="0"/>
              <a:t>: </a:t>
            </a:r>
            <a:r>
              <a:rPr lang="it-IT" dirty="0" err="1"/>
              <a:t>Governance</a:t>
            </a:r>
            <a:r>
              <a:rPr lang="it-IT" dirty="0"/>
              <a:t> Board </a:t>
            </a:r>
            <a:r>
              <a:rPr lang="it-IT" dirty="0" err="1"/>
              <a:t>Representative</a:t>
            </a:r>
            <a:endParaRPr lang="it-IT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EF2EB7B-B338-644C-9BBC-53DEA58E71B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82314" y="148591"/>
            <a:ext cx="957186" cy="962332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C752C2E-92D4-9E47-969B-0D5CF5C75AE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47" b="60138"/>
          <a:stretch/>
        </p:blipFill>
        <p:spPr>
          <a:xfrm>
            <a:off x="869511" y="1366198"/>
            <a:ext cx="7212803" cy="5343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860337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165633-676E-4168-B960-18A257C8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359" y="40725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/>
              <a:t>EOSC Executive Board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7B3C1D6C-4464-4F54-AD77-E0EB73F9A12D}"/>
              </a:ext>
            </a:extLst>
          </p:cNvPr>
          <p:cNvSpPr txBox="1">
            <a:spLocks/>
          </p:cNvSpPr>
          <p:nvPr/>
        </p:nvSpPr>
        <p:spPr>
          <a:xfrm>
            <a:off x="5805645" y="3990540"/>
            <a:ext cx="3338355" cy="13255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/>
              <a:t>Due </a:t>
            </a:r>
            <a:r>
              <a:rPr lang="en-GB" sz="1200" dirty="0" err="1"/>
              <a:t>documenti</a:t>
            </a:r>
            <a:r>
              <a:rPr lang="en-GB" sz="1200" dirty="0"/>
              <a:t> </a:t>
            </a:r>
            <a:r>
              <a:rPr lang="en-GB" sz="1200" dirty="0" err="1"/>
              <a:t>ufficiali</a:t>
            </a:r>
            <a:r>
              <a:rPr lang="en-GB" sz="1200" dirty="0"/>
              <a:t> </a:t>
            </a:r>
            <a:r>
              <a:rPr lang="en-GB" sz="1200" dirty="0" err="1"/>
              <a:t>definiscono</a:t>
            </a:r>
            <a:r>
              <a:rPr lang="en-GB" sz="1200" dirty="0"/>
              <a:t> </a:t>
            </a:r>
            <a:r>
              <a:rPr lang="en-GB" sz="1200" dirty="0" err="1"/>
              <a:t>il</a:t>
            </a:r>
            <a:r>
              <a:rPr lang="en-GB" sz="1200" dirty="0"/>
              <a:t> piano </a:t>
            </a:r>
            <a:r>
              <a:rPr lang="en-GB" sz="1200" dirty="0" err="1"/>
              <a:t>d’azione</a:t>
            </a:r>
            <a:r>
              <a:rPr lang="en-GB" sz="1200" dirty="0"/>
              <a:t> </a:t>
            </a:r>
            <a:r>
              <a:rPr lang="en-GB" sz="1200" dirty="0" err="1"/>
              <a:t>della</a:t>
            </a:r>
            <a:r>
              <a:rPr lang="en-GB" sz="1200" dirty="0"/>
              <a:t> EB e </a:t>
            </a:r>
            <a:r>
              <a:rPr lang="en-GB" sz="1200" dirty="0" err="1"/>
              <a:t>dei</a:t>
            </a:r>
            <a:r>
              <a:rPr lang="en-GB" sz="1200" dirty="0"/>
              <a:t> </a:t>
            </a:r>
            <a:r>
              <a:rPr lang="en-GB" sz="1200" dirty="0" err="1"/>
              <a:t>suoi</a:t>
            </a:r>
            <a:r>
              <a:rPr lang="en-GB" sz="1200" dirty="0"/>
              <a:t> Working Group </a:t>
            </a:r>
            <a:r>
              <a:rPr lang="en-GB" sz="1200" dirty="0" err="1"/>
              <a:t>nel</a:t>
            </a:r>
            <a:r>
              <a:rPr lang="en-GB" sz="1200" dirty="0"/>
              <a:t> </a:t>
            </a:r>
            <a:r>
              <a:rPr lang="en-GB" sz="1200" dirty="0" err="1"/>
              <a:t>periodo</a:t>
            </a:r>
            <a:r>
              <a:rPr lang="en-GB" sz="1200" dirty="0"/>
              <a:t> 2019-20:</a:t>
            </a:r>
          </a:p>
          <a:p>
            <a:r>
              <a:rPr lang="en-GB" sz="1200" dirty="0">
                <a:hlinkClick r:id="rId3"/>
              </a:rPr>
              <a:t>EOSC Strategic Implementation Plan</a:t>
            </a:r>
            <a:endParaRPr lang="en-GB" sz="1200" dirty="0"/>
          </a:p>
          <a:p>
            <a:r>
              <a:rPr lang="en-GB" sz="1200" dirty="0">
                <a:hlinkClick r:id="rId4"/>
              </a:rPr>
              <a:t>EOSC Workplan</a:t>
            </a:r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3D60F952-8794-4737-B0FB-B2325EAB2FEE}"/>
              </a:ext>
            </a:extLst>
          </p:cNvPr>
          <p:cNvGrpSpPr/>
          <p:nvPr/>
        </p:nvGrpSpPr>
        <p:grpSpPr>
          <a:xfrm>
            <a:off x="7695149" y="4961854"/>
            <a:ext cx="980067" cy="1181423"/>
            <a:chOff x="4268785" y="4758486"/>
            <a:chExt cx="1234067" cy="1487607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1269C907-7658-4C59-B0E6-873AD929A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68785" y="4758486"/>
              <a:ext cx="980067" cy="1325562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/>
          </p:spPr>
        </p:pic>
        <p:pic>
          <p:nvPicPr>
            <p:cNvPr id="8" name="Immagine 7">
              <a:extLst>
                <a:ext uri="{FF2B5EF4-FFF2-40B4-BE49-F238E27FC236}">
                  <a16:creationId xmlns:a16="http://schemas.microsoft.com/office/drawing/2014/main" id="{3355C9D5-7F79-4E93-9742-9D138B3CD6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22785" y="4920531"/>
              <a:ext cx="980067" cy="1325562"/>
            </a:xfrm>
            <a:prstGeom prst="rect">
              <a:avLst/>
            </a:prstGeom>
            <a:ln>
              <a:noFill/>
            </a:ln>
            <a:effectLst>
              <a:reflection blurRad="12700" stA="30000" endPos="30000" dist="5000" dir="5400000" sy="-100000" algn="bl" rotWithShape="0"/>
            </a:effectLst>
            <a:scene3d>
              <a:camera prst="perspectiveContrastingLeftFacing">
                <a:rot lat="300000" lon="19800000" rev="0"/>
              </a:camera>
              <a:lightRig rig="threePt" dir="t">
                <a:rot lat="0" lon="0" rev="2700000"/>
              </a:lightRig>
            </a:scene3d>
            <a:sp3d/>
          </p:spPr>
        </p:pic>
      </p:grp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C0BB5C9-600D-4312-B2DA-23BD537EC173}"/>
              </a:ext>
            </a:extLst>
          </p:cNvPr>
          <p:cNvSpPr txBox="1">
            <a:spLocks/>
          </p:cNvSpPr>
          <p:nvPr/>
        </p:nvSpPr>
        <p:spPr>
          <a:xfrm>
            <a:off x="154380" y="2312626"/>
            <a:ext cx="5592509" cy="408316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2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it-IT" dirty="0"/>
              <a:t>Fornisce consigli e supporto sulla strategia, implementazione, monitoraggio, e riporta i progressi dell’implementazione di EOSC così come stabilito nel Staff </a:t>
            </a:r>
            <a:r>
              <a:rPr lang="it-IT" dirty="0" err="1"/>
              <a:t>Working</a:t>
            </a:r>
            <a:r>
              <a:rPr lang="it-IT" dirty="0"/>
              <a:t> </a:t>
            </a:r>
            <a:r>
              <a:rPr lang="it-IT" dirty="0" err="1"/>
              <a:t>Document</a:t>
            </a:r>
            <a:r>
              <a:rPr lang="it-IT" dirty="0"/>
              <a:t> on the </a:t>
            </a:r>
            <a:r>
              <a:rPr lang="it-IT" dirty="0" err="1"/>
              <a:t>Implementation</a:t>
            </a:r>
            <a:r>
              <a:rPr lang="it-IT" dirty="0"/>
              <a:t> </a:t>
            </a:r>
            <a:r>
              <a:rPr lang="it-IT" dirty="0" err="1"/>
              <a:t>Roadmap</a:t>
            </a:r>
            <a:r>
              <a:rPr lang="it-IT" dirty="0"/>
              <a:t> (SIP) for the EOSC, attraverso:</a:t>
            </a:r>
          </a:p>
          <a:p>
            <a:pPr lvl="1" fontAlgn="base"/>
            <a:r>
              <a:rPr lang="it-IT" dirty="0"/>
              <a:t>Un piano strategico di implementazione e piani annuali e il monitoraggio dei progressi;</a:t>
            </a:r>
          </a:p>
          <a:p>
            <a:pPr lvl="1" fontAlgn="base"/>
            <a:r>
              <a:rPr lang="it-IT" dirty="0"/>
              <a:t>Regole di partecipazione che guidino la fornitura di servizi e un piano di azine per l’interoperabilità dei dati all’interno dei principi FAIR.</a:t>
            </a:r>
          </a:p>
          <a:p>
            <a:pPr fontAlgn="base"/>
            <a:r>
              <a:rPr lang="it-IT" dirty="0"/>
              <a:t>Fornisce raccomandazioni sui meccanismi e sulle possibili forme di </a:t>
            </a:r>
            <a:r>
              <a:rPr lang="it-IT" dirty="0" err="1"/>
              <a:t>Governance</a:t>
            </a:r>
            <a:r>
              <a:rPr lang="it-IT" dirty="0"/>
              <a:t> per il 2020+, inclusi modelli di business, metodi di finanziamento, e come gli utenti di EOSC possano essere estesi al settore pubblico e industriale. </a:t>
            </a:r>
            <a:endParaRPr lang="en-GB" sz="1700" dirty="0"/>
          </a:p>
          <a:p>
            <a:endParaRPr lang="en-GB" sz="1500" dirty="0"/>
          </a:p>
          <a:p>
            <a:endParaRPr lang="en-GB" dirty="0"/>
          </a:p>
        </p:txBody>
      </p:sp>
      <p:sp>
        <p:nvSpPr>
          <p:cNvPr id="23" name="Rettangolo 22">
            <a:extLst>
              <a:ext uri="{FF2B5EF4-FFF2-40B4-BE49-F238E27FC236}">
                <a16:creationId xmlns:a16="http://schemas.microsoft.com/office/drawing/2014/main" id="{BC1468A7-C182-4A81-9B36-7B7CA990F349}"/>
              </a:ext>
            </a:extLst>
          </p:cNvPr>
          <p:cNvSpPr/>
          <p:nvPr/>
        </p:nvSpPr>
        <p:spPr>
          <a:xfrm>
            <a:off x="154380" y="1558349"/>
            <a:ext cx="89896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La </a:t>
            </a:r>
            <a:r>
              <a:rPr lang="en-GB" b="1" dirty="0"/>
              <a:t>EOSC Executive Board </a:t>
            </a:r>
            <a:r>
              <a:rPr lang="en-GB" dirty="0" err="1"/>
              <a:t>è</a:t>
            </a:r>
            <a:r>
              <a:rPr lang="en-GB" dirty="0"/>
              <a:t> </a:t>
            </a:r>
            <a:r>
              <a:rPr lang="en-GB" dirty="0" err="1"/>
              <a:t>formata</a:t>
            </a:r>
            <a:r>
              <a:rPr lang="en-GB" dirty="0"/>
              <a:t> da 8 </a:t>
            </a:r>
            <a:r>
              <a:rPr lang="en-GB" dirty="0" err="1"/>
              <a:t>rappresentanti</a:t>
            </a:r>
            <a:r>
              <a:rPr lang="en-GB" dirty="0"/>
              <a:t> </a:t>
            </a:r>
            <a:r>
              <a:rPr lang="en-GB" dirty="0" err="1"/>
              <a:t>delle</a:t>
            </a:r>
            <a:r>
              <a:rPr lang="en-GB" dirty="0"/>
              <a:t> e-infrastructure pan-</a:t>
            </a:r>
            <a:r>
              <a:rPr lang="en-GB" dirty="0" err="1"/>
              <a:t>europee</a:t>
            </a:r>
            <a:r>
              <a:rPr lang="en-GB" dirty="0"/>
              <a:t> e da 3 </a:t>
            </a:r>
            <a:r>
              <a:rPr lang="en-GB" dirty="0" err="1"/>
              <a:t>esperti</a:t>
            </a:r>
            <a:r>
              <a:rPr lang="en-GB" dirty="0"/>
              <a:t> </a:t>
            </a:r>
            <a:r>
              <a:rPr lang="en-GB" dirty="0" err="1"/>
              <a:t>nominati</a:t>
            </a:r>
            <a:r>
              <a:rPr lang="en-GB" dirty="0"/>
              <a:t> </a:t>
            </a:r>
            <a:r>
              <a:rPr lang="en-GB" dirty="0" err="1"/>
              <a:t>dalla</a:t>
            </a:r>
            <a:r>
              <a:rPr lang="en-GB" dirty="0"/>
              <a:t> </a:t>
            </a:r>
            <a:r>
              <a:rPr lang="en-GB" dirty="0" err="1"/>
              <a:t>Commissione</a:t>
            </a:r>
            <a:r>
              <a:rPr lang="en-GB" dirty="0"/>
              <a:t> </a:t>
            </a:r>
            <a:r>
              <a:rPr lang="en-GB" dirty="0" err="1"/>
              <a:t>Europea</a:t>
            </a:r>
            <a:endParaRPr lang="en-GB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70B42AC6-6EED-48E8-BADF-08D5D496B4C8}"/>
              </a:ext>
            </a:extLst>
          </p:cNvPr>
          <p:cNvGrpSpPr/>
          <p:nvPr/>
        </p:nvGrpSpPr>
        <p:grpSpPr>
          <a:xfrm>
            <a:off x="5781324" y="2388944"/>
            <a:ext cx="3208296" cy="1479476"/>
            <a:chOff x="4790535" y="2350708"/>
            <a:chExt cx="3761563" cy="1734610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DB54431-30BF-4BDA-AE68-7182DDF58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7383"/>
            <a:stretch/>
          </p:blipFill>
          <p:spPr>
            <a:xfrm>
              <a:off x="4790535" y="3218576"/>
              <a:ext cx="1258575" cy="866742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2660CD6-F6B4-40B3-87E1-EA0F05703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19251" y="3224926"/>
              <a:ext cx="2415236" cy="851511"/>
            </a:xfrm>
            <a:prstGeom prst="rect">
              <a:avLst/>
            </a:prstGeom>
          </p:spPr>
        </p:pic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33349475-42B8-40E4-B14E-43EC1194B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908941" y="2391438"/>
              <a:ext cx="2415236" cy="867239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07B1FBBA-CACE-487B-9DBD-6F067C18D4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1406"/>
            <a:stretch/>
          </p:blipFill>
          <p:spPr>
            <a:xfrm>
              <a:off x="7364550" y="2350708"/>
              <a:ext cx="1187548" cy="8855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787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EOSC-EB Working Groups and Task Forces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981623" y="6499340"/>
            <a:ext cx="5208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https://www.eoscsecretariat.eu/eosc-working-groups</a:t>
            </a:r>
          </a:p>
        </p:txBody>
      </p:sp>
      <p:grpSp>
        <p:nvGrpSpPr>
          <p:cNvPr id="30" name="Group 4">
            <a:extLst>
              <a:ext uri="{FF2B5EF4-FFF2-40B4-BE49-F238E27FC236}">
                <a16:creationId xmlns:a16="http://schemas.microsoft.com/office/drawing/2014/main" id="{423856BA-775A-457C-BBC0-F11F3DB0AF9F}"/>
              </a:ext>
            </a:extLst>
          </p:cNvPr>
          <p:cNvGrpSpPr/>
          <p:nvPr/>
        </p:nvGrpSpPr>
        <p:grpSpPr>
          <a:xfrm>
            <a:off x="1645018" y="1771654"/>
            <a:ext cx="7498982" cy="4131907"/>
            <a:chOff x="2705268" y="1349067"/>
            <a:chExt cx="8225337" cy="4378439"/>
          </a:xfrm>
        </p:grpSpPr>
        <p:grpSp>
          <p:nvGrpSpPr>
            <p:cNvPr id="31" name="Group 5">
              <a:extLst>
                <a:ext uri="{FF2B5EF4-FFF2-40B4-BE49-F238E27FC236}">
                  <a16:creationId xmlns:a16="http://schemas.microsoft.com/office/drawing/2014/main" id="{96A3715C-002E-4459-AABF-8AA9CD797067}"/>
                </a:ext>
              </a:extLst>
            </p:cNvPr>
            <p:cNvGrpSpPr/>
            <p:nvPr/>
          </p:nvGrpSpPr>
          <p:grpSpPr>
            <a:xfrm>
              <a:off x="2705268" y="1349067"/>
              <a:ext cx="7131560" cy="4378439"/>
              <a:chOff x="2906575" y="1001486"/>
              <a:chExt cx="7898747" cy="5193809"/>
            </a:xfrm>
          </p:grpSpPr>
          <p:cxnSp>
            <p:nvCxnSpPr>
              <p:cNvPr id="34" name="Straight Connector 8">
                <a:extLst>
                  <a:ext uri="{FF2B5EF4-FFF2-40B4-BE49-F238E27FC236}">
                    <a16:creationId xmlns:a16="http://schemas.microsoft.com/office/drawing/2014/main" id="{B9F5D5EF-51A6-4EB8-87F8-821111DC1A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42167" y="3686629"/>
                <a:ext cx="7263155" cy="49002"/>
              </a:xfrm>
              <a:prstGeom prst="line">
                <a:avLst/>
              </a:prstGeom>
              <a:ln w="28575">
                <a:solidFill>
                  <a:schemeClr val="accent3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9">
                <a:extLst>
                  <a:ext uri="{FF2B5EF4-FFF2-40B4-BE49-F238E27FC236}">
                    <a16:creationId xmlns:a16="http://schemas.microsoft.com/office/drawing/2014/main" id="{9AC45138-18D8-426B-867B-DBD88083EFC2}"/>
                  </a:ext>
                </a:extLst>
              </p:cNvPr>
              <p:cNvGrpSpPr/>
              <p:nvPr/>
            </p:nvGrpSpPr>
            <p:grpSpPr>
              <a:xfrm>
                <a:off x="3900832" y="1816856"/>
                <a:ext cx="3963657" cy="3823537"/>
                <a:chOff x="1526696" y="1971129"/>
                <a:chExt cx="3311021" cy="3424658"/>
              </a:xfrm>
            </p:grpSpPr>
            <p:cxnSp>
              <p:nvCxnSpPr>
                <p:cNvPr id="46" name="Straight Arrow Connector 20">
                  <a:extLst>
                    <a:ext uri="{FF2B5EF4-FFF2-40B4-BE49-F238E27FC236}">
                      <a16:creationId xmlns:a16="http://schemas.microsoft.com/office/drawing/2014/main" id="{8BE9DDA4-88A0-49E4-813D-81157EA440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40835" y="4485277"/>
                  <a:ext cx="0" cy="298174"/>
                </a:xfrm>
                <a:prstGeom prst="straightConnector1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21">
                  <a:extLst>
                    <a:ext uri="{FF2B5EF4-FFF2-40B4-BE49-F238E27FC236}">
                      <a16:creationId xmlns:a16="http://schemas.microsoft.com/office/drawing/2014/main" id="{FEDE9376-9930-4B7A-B952-0918DA04DF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287076" y="4498529"/>
                  <a:ext cx="0" cy="298174"/>
                </a:xfrm>
                <a:prstGeom prst="straightConnector1">
                  <a:avLst/>
                </a:prstGeom>
                <a:ln w="38100">
                  <a:solidFill>
                    <a:schemeClr val="bg1">
                      <a:lumMod val="6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8" name="Group 22">
                  <a:extLst>
                    <a:ext uri="{FF2B5EF4-FFF2-40B4-BE49-F238E27FC236}">
                      <a16:creationId xmlns:a16="http://schemas.microsoft.com/office/drawing/2014/main" id="{C30D7DCC-4946-41ED-8715-B364158E0F02}"/>
                    </a:ext>
                  </a:extLst>
                </p:cNvPr>
                <p:cNvGrpSpPr/>
                <p:nvPr/>
              </p:nvGrpSpPr>
              <p:grpSpPr>
                <a:xfrm>
                  <a:off x="1526696" y="1971129"/>
                  <a:ext cx="3311021" cy="3424658"/>
                  <a:chOff x="1791740" y="1269347"/>
                  <a:chExt cx="3311021" cy="3424658"/>
                </a:xfrm>
              </p:grpSpPr>
              <p:sp>
                <p:nvSpPr>
                  <p:cNvPr id="49" name="Rectangle 23">
                    <a:extLst>
                      <a:ext uri="{FF2B5EF4-FFF2-40B4-BE49-F238E27FC236}">
                        <a16:creationId xmlns:a16="http://schemas.microsoft.com/office/drawing/2014/main" id="{A959747F-4BF6-4BCF-885B-8A4992CD454F}"/>
                      </a:ext>
                    </a:extLst>
                  </p:cNvPr>
                  <p:cNvSpPr/>
                  <p:nvPr/>
                </p:nvSpPr>
                <p:spPr>
                  <a:xfrm>
                    <a:off x="1791740" y="1269347"/>
                    <a:ext cx="1310220" cy="1162131"/>
                  </a:xfrm>
                  <a:prstGeom prst="roundRect">
                    <a:avLst/>
                  </a:prstGeom>
                  <a:solidFill>
                    <a:srgbClr val="7030A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050" dirty="0"/>
                      <a:t>Landscape WG</a:t>
                    </a:r>
                  </a:p>
                </p:txBody>
              </p:sp>
              <p:sp>
                <p:nvSpPr>
                  <p:cNvPr id="50" name="Rectangle 24">
                    <a:extLst>
                      <a:ext uri="{FF2B5EF4-FFF2-40B4-BE49-F238E27FC236}">
                        <a16:creationId xmlns:a16="http://schemas.microsoft.com/office/drawing/2014/main" id="{FFA91067-A7CD-4081-9C85-54877C36CB2F}"/>
                      </a:ext>
                    </a:extLst>
                  </p:cNvPr>
                  <p:cNvSpPr/>
                  <p:nvPr/>
                </p:nvSpPr>
                <p:spPr>
                  <a:xfrm>
                    <a:off x="1830468" y="2724364"/>
                    <a:ext cx="3272293" cy="510209"/>
                  </a:xfrm>
                  <a:prstGeom prst="round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3">
                      <a:shade val="50000"/>
                    </a:schemeClr>
                  </a:lnRef>
                  <a:fillRef idx="1">
                    <a:schemeClr val="accent3"/>
                  </a:fillRef>
                  <a:effectRef idx="0">
                    <a:schemeClr val="accent3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050" dirty="0"/>
                      <a:t>Rules of Participation WG</a:t>
                    </a:r>
                  </a:p>
                </p:txBody>
              </p:sp>
              <p:sp>
                <p:nvSpPr>
                  <p:cNvPr id="51" name="Rectangle 25">
                    <a:extLst>
                      <a:ext uri="{FF2B5EF4-FFF2-40B4-BE49-F238E27FC236}">
                        <a16:creationId xmlns:a16="http://schemas.microsoft.com/office/drawing/2014/main" id="{B052B19C-FF78-45A0-AED6-970FD71E1C41}"/>
                      </a:ext>
                    </a:extLst>
                  </p:cNvPr>
                  <p:cNvSpPr/>
                  <p:nvPr/>
                </p:nvSpPr>
                <p:spPr>
                  <a:xfrm>
                    <a:off x="1791740" y="3527516"/>
                    <a:ext cx="1310220" cy="1166488"/>
                  </a:xfrm>
                  <a:prstGeom prst="round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050" dirty="0"/>
                      <a:t>Architecture WG</a:t>
                    </a:r>
                  </a:p>
                </p:txBody>
              </p:sp>
              <p:sp>
                <p:nvSpPr>
                  <p:cNvPr id="52" name="Rectangle 26">
                    <a:extLst>
                      <a:ext uri="{FF2B5EF4-FFF2-40B4-BE49-F238E27FC236}">
                        <a16:creationId xmlns:a16="http://schemas.microsoft.com/office/drawing/2014/main" id="{7A335FE0-344F-41B1-AD12-132CC4DA8FD1}"/>
                      </a:ext>
                    </a:extLst>
                  </p:cNvPr>
                  <p:cNvSpPr/>
                  <p:nvPr/>
                </p:nvSpPr>
                <p:spPr>
                  <a:xfrm>
                    <a:off x="3774954" y="3514266"/>
                    <a:ext cx="1327807" cy="1179739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4">
                      <a:shade val="50000"/>
                    </a:schemeClr>
                  </a:lnRef>
                  <a:fillRef idx="1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050" dirty="0"/>
                      <a:t>FAIR WG</a:t>
                    </a:r>
                  </a:p>
                </p:txBody>
              </p:sp>
              <p:sp>
                <p:nvSpPr>
                  <p:cNvPr id="53" name="Rectangle 27">
                    <a:extLst>
                      <a:ext uri="{FF2B5EF4-FFF2-40B4-BE49-F238E27FC236}">
                        <a16:creationId xmlns:a16="http://schemas.microsoft.com/office/drawing/2014/main" id="{6AFE8D76-CD71-4920-A683-39E533DAA391}"/>
                      </a:ext>
                    </a:extLst>
                  </p:cNvPr>
                  <p:cNvSpPr/>
                  <p:nvPr/>
                </p:nvSpPr>
                <p:spPr>
                  <a:xfrm>
                    <a:off x="3774954" y="1270827"/>
                    <a:ext cx="1327807" cy="1148942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>
                      <a:shade val="50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GB" sz="1050" dirty="0"/>
                      <a:t>Sustainability WG</a:t>
                    </a:r>
                  </a:p>
                </p:txBody>
              </p:sp>
            </p:grpSp>
          </p:grpSp>
          <p:sp>
            <p:nvSpPr>
              <p:cNvPr id="36" name="Rectangle 10">
                <a:extLst>
                  <a:ext uri="{FF2B5EF4-FFF2-40B4-BE49-F238E27FC236}">
                    <a16:creationId xmlns:a16="http://schemas.microsoft.com/office/drawing/2014/main" id="{0270273A-F270-4CB5-BF46-0CB4F029F96A}"/>
                  </a:ext>
                </a:extLst>
              </p:cNvPr>
              <p:cNvSpPr/>
              <p:nvPr/>
            </p:nvSpPr>
            <p:spPr>
              <a:xfrm>
                <a:off x="3900833" y="5625660"/>
                <a:ext cx="3963656" cy="569634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dirty="0"/>
                  <a:t>Skills &amp; Training WG</a:t>
                </a:r>
              </a:p>
            </p:txBody>
          </p:sp>
          <p:sp>
            <p:nvSpPr>
              <p:cNvPr id="37" name="Rectangle 11">
                <a:extLst>
                  <a:ext uri="{FF2B5EF4-FFF2-40B4-BE49-F238E27FC236}">
                    <a16:creationId xmlns:a16="http://schemas.microsoft.com/office/drawing/2014/main" id="{DDC26CEE-3BCA-4612-BD4B-7C9BE2905124}"/>
                  </a:ext>
                </a:extLst>
              </p:cNvPr>
              <p:cNvSpPr/>
              <p:nvPr/>
            </p:nvSpPr>
            <p:spPr>
              <a:xfrm>
                <a:off x="8318702" y="1627706"/>
                <a:ext cx="636532" cy="45675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050" dirty="0"/>
                  <a:t>International Engagement Task Force</a:t>
                </a:r>
              </a:p>
            </p:txBody>
          </p:sp>
          <p:sp>
            <p:nvSpPr>
              <p:cNvPr id="38" name="Rectangle 12">
                <a:extLst>
                  <a:ext uri="{FF2B5EF4-FFF2-40B4-BE49-F238E27FC236}">
                    <a16:creationId xmlns:a16="http://schemas.microsoft.com/office/drawing/2014/main" id="{07714FC9-D537-4205-98F5-EF65AFEF8B4A}"/>
                  </a:ext>
                </a:extLst>
              </p:cNvPr>
              <p:cNvSpPr/>
              <p:nvPr/>
            </p:nvSpPr>
            <p:spPr>
              <a:xfrm>
                <a:off x="2906575" y="1627706"/>
                <a:ext cx="635591" cy="4567589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en-GB" sz="1050" dirty="0"/>
                  <a:t>Communications  Task Force</a:t>
                </a:r>
              </a:p>
            </p:txBody>
          </p:sp>
          <p:cxnSp>
            <p:nvCxnSpPr>
              <p:cNvPr id="39" name="Straight Arrow Connector 13">
                <a:extLst>
                  <a:ext uri="{FF2B5EF4-FFF2-40B4-BE49-F238E27FC236}">
                    <a16:creationId xmlns:a16="http://schemas.microsoft.com/office/drawing/2014/main" id="{B4050324-958E-4D8F-B98D-C8CE43A5CF6E}"/>
                  </a:ext>
                </a:extLst>
              </p:cNvPr>
              <p:cNvCxnSpPr/>
              <p:nvPr/>
            </p:nvCxnSpPr>
            <p:spPr>
              <a:xfrm>
                <a:off x="5538842" y="5066788"/>
                <a:ext cx="683600" cy="0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14">
                <a:extLst>
                  <a:ext uri="{FF2B5EF4-FFF2-40B4-BE49-F238E27FC236}">
                    <a16:creationId xmlns:a16="http://schemas.microsoft.com/office/drawing/2014/main" id="{7497E425-F44F-42A7-9ECC-7330205FF7F5}"/>
                  </a:ext>
                </a:extLst>
              </p:cNvPr>
              <p:cNvCxnSpPr/>
              <p:nvPr/>
            </p:nvCxnSpPr>
            <p:spPr>
              <a:xfrm>
                <a:off x="5538842" y="2673129"/>
                <a:ext cx="683600" cy="0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15">
                <a:extLst>
                  <a:ext uri="{FF2B5EF4-FFF2-40B4-BE49-F238E27FC236}">
                    <a16:creationId xmlns:a16="http://schemas.microsoft.com/office/drawing/2014/main" id="{441B2BA6-BA96-4483-9D61-A92447734D5C}"/>
                  </a:ext>
                </a:extLst>
              </p:cNvPr>
              <p:cNvCxnSpPr/>
              <p:nvPr/>
            </p:nvCxnSpPr>
            <p:spPr>
              <a:xfrm>
                <a:off x="4771871" y="4010976"/>
                <a:ext cx="0" cy="327063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16">
                <a:extLst>
                  <a:ext uri="{FF2B5EF4-FFF2-40B4-BE49-F238E27FC236}">
                    <a16:creationId xmlns:a16="http://schemas.microsoft.com/office/drawing/2014/main" id="{F3411687-017D-4152-930E-3DF294A2A46A}"/>
                  </a:ext>
                </a:extLst>
              </p:cNvPr>
              <p:cNvCxnSpPr/>
              <p:nvPr/>
            </p:nvCxnSpPr>
            <p:spPr>
              <a:xfrm>
                <a:off x="7069723" y="4027140"/>
                <a:ext cx="0" cy="327063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17">
                <a:extLst>
                  <a:ext uri="{FF2B5EF4-FFF2-40B4-BE49-F238E27FC236}">
                    <a16:creationId xmlns:a16="http://schemas.microsoft.com/office/drawing/2014/main" id="{6ED289A5-A03E-4704-86D7-7BB6E631115E}"/>
                  </a:ext>
                </a:extLst>
              </p:cNvPr>
              <p:cNvCxnSpPr/>
              <p:nvPr/>
            </p:nvCxnSpPr>
            <p:spPr>
              <a:xfrm>
                <a:off x="4775799" y="3101270"/>
                <a:ext cx="0" cy="327063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18">
                <a:extLst>
                  <a:ext uri="{FF2B5EF4-FFF2-40B4-BE49-F238E27FC236}">
                    <a16:creationId xmlns:a16="http://schemas.microsoft.com/office/drawing/2014/main" id="{46491CEB-0A24-4F38-A114-526DB9B52ACA}"/>
                  </a:ext>
                </a:extLst>
              </p:cNvPr>
              <p:cNvCxnSpPr/>
              <p:nvPr/>
            </p:nvCxnSpPr>
            <p:spPr>
              <a:xfrm>
                <a:off x="7069723" y="3096483"/>
                <a:ext cx="0" cy="327063"/>
              </a:xfrm>
              <a:prstGeom prst="straightConnector1">
                <a:avLst/>
              </a:prstGeom>
              <a:ln w="38100">
                <a:solidFill>
                  <a:schemeClr val="bg1">
                    <a:lumMod val="6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Rectangle 19">
                <a:extLst>
                  <a:ext uri="{FF2B5EF4-FFF2-40B4-BE49-F238E27FC236}">
                    <a16:creationId xmlns:a16="http://schemas.microsoft.com/office/drawing/2014/main" id="{69D82815-86D0-48BB-ACE7-60503EBD4992}"/>
                  </a:ext>
                </a:extLst>
              </p:cNvPr>
              <p:cNvSpPr/>
              <p:nvPr/>
            </p:nvSpPr>
            <p:spPr>
              <a:xfrm>
                <a:off x="2906575" y="1001486"/>
                <a:ext cx="6048659" cy="597655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050" b="1" dirty="0"/>
                  <a:t>EOSC Executive Board</a:t>
                </a:r>
              </a:p>
            </p:txBody>
          </p:sp>
        </p:grpSp>
        <p:sp>
          <p:nvSpPr>
            <p:cNvPr id="32" name="TextBox 6">
              <a:extLst>
                <a:ext uri="{FF2B5EF4-FFF2-40B4-BE49-F238E27FC236}">
                  <a16:creationId xmlns:a16="http://schemas.microsoft.com/office/drawing/2014/main" id="{8ADCF1DE-0E13-4948-B633-BD81942D6251}"/>
                </a:ext>
              </a:extLst>
            </p:cNvPr>
            <p:cNvSpPr txBox="1"/>
            <p:nvPr/>
          </p:nvSpPr>
          <p:spPr>
            <a:xfrm>
              <a:off x="8129348" y="2037827"/>
              <a:ext cx="2801257" cy="1130967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2B499A"/>
                  </a:solidFill>
                </a:rPr>
                <a:t>Strategic focus</a:t>
              </a:r>
            </a:p>
            <a:p>
              <a:endParaRPr lang="en-GB" sz="1050" b="1" dirty="0">
                <a:solidFill>
                  <a:srgbClr val="2B499A"/>
                </a:solidFill>
              </a:endParaRPr>
            </a:p>
            <a:p>
              <a:r>
                <a:rPr lang="en-GB" sz="1050" b="1" dirty="0">
                  <a:solidFill>
                    <a:srgbClr val="2B499A"/>
                  </a:solidFill>
                </a:rPr>
                <a:t>Close liaison with Governance Board</a:t>
              </a:r>
            </a:p>
          </p:txBody>
        </p:sp>
        <p:sp>
          <p:nvSpPr>
            <p:cNvPr id="33" name="TextBox 7">
              <a:extLst>
                <a:ext uri="{FF2B5EF4-FFF2-40B4-BE49-F238E27FC236}">
                  <a16:creationId xmlns:a16="http://schemas.microsoft.com/office/drawing/2014/main" id="{2F592021-ED2B-498E-AAD7-FD169CE5B6C1}"/>
                </a:ext>
              </a:extLst>
            </p:cNvPr>
            <p:cNvSpPr txBox="1"/>
            <p:nvPr/>
          </p:nvSpPr>
          <p:spPr>
            <a:xfrm>
              <a:off x="8129348" y="3878416"/>
              <a:ext cx="2380081" cy="883568"/>
            </a:xfrm>
            <a:prstGeom prst="round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>
                  <a:solidFill>
                    <a:srgbClr val="2B499A"/>
                  </a:solidFill>
                </a:rPr>
                <a:t>Practical implementation focused WGs</a:t>
              </a:r>
            </a:p>
            <a:p>
              <a:endParaRPr lang="en-GB" sz="1050" dirty="0"/>
            </a:p>
          </p:txBody>
        </p:sp>
      </p:grpSp>
      <p:sp>
        <p:nvSpPr>
          <p:cNvPr id="54" name="Rettangolo 53">
            <a:extLst>
              <a:ext uri="{FF2B5EF4-FFF2-40B4-BE49-F238E27FC236}">
                <a16:creationId xmlns:a16="http://schemas.microsoft.com/office/drawing/2014/main" id="{AC2C3A5A-14B6-4276-B04B-9EC7A73237EA}"/>
              </a:ext>
            </a:extLst>
          </p:cNvPr>
          <p:cNvSpPr/>
          <p:nvPr/>
        </p:nvSpPr>
        <p:spPr>
          <a:xfrm>
            <a:off x="241078" y="4477732"/>
            <a:ext cx="11324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2B499A"/>
                </a:solidFill>
              </a:rPr>
              <a:t>10 Active WG Task Forces</a:t>
            </a:r>
            <a:endParaRPr lang="en-GB" sz="1200" b="1" dirty="0">
              <a:solidFill>
                <a:srgbClr val="2B499A"/>
              </a:solidFill>
              <a:latin typeface="Calibri" panose="020F0502020204030204" pitchFamily="34" charset="0"/>
            </a:endParaRPr>
          </a:p>
        </p:txBody>
      </p:sp>
      <p:sp>
        <p:nvSpPr>
          <p:cNvPr id="55" name="Rettangolo 54">
            <a:extLst>
              <a:ext uri="{FF2B5EF4-FFF2-40B4-BE49-F238E27FC236}">
                <a16:creationId xmlns:a16="http://schemas.microsoft.com/office/drawing/2014/main" id="{34C59C33-0516-4C8F-9A85-75A0FAF18B64}"/>
              </a:ext>
            </a:extLst>
          </p:cNvPr>
          <p:cNvSpPr/>
          <p:nvPr/>
        </p:nvSpPr>
        <p:spPr>
          <a:xfrm>
            <a:off x="284580" y="3958365"/>
            <a:ext cx="1045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2B499A"/>
                </a:solidFill>
              </a:rPr>
              <a:t>150+ WG Members</a:t>
            </a:r>
            <a:endParaRPr lang="en-GB" sz="1200" b="1" dirty="0">
              <a:solidFill>
                <a:srgbClr val="2B499A"/>
              </a:solidFill>
              <a:latin typeface="Calibri" panose="020F0502020204030204" pitchFamily="34" charset="0"/>
            </a:endParaRPr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E2C0DC2B-37E5-43A3-A1D3-6EF1740941A9}"/>
              </a:ext>
            </a:extLst>
          </p:cNvPr>
          <p:cNvSpPr/>
          <p:nvPr/>
        </p:nvSpPr>
        <p:spPr>
          <a:xfrm>
            <a:off x="284580" y="2734964"/>
            <a:ext cx="10454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2B499A"/>
                </a:solidFill>
              </a:rPr>
              <a:t>6 Working Groups</a:t>
            </a:r>
            <a:endParaRPr lang="en-GB" sz="1200" b="1" dirty="0">
              <a:solidFill>
                <a:srgbClr val="2B499A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55BA371C-3EBB-4257-85B1-68A3093468BD}"/>
              </a:ext>
            </a:extLst>
          </p:cNvPr>
          <p:cNvSpPr/>
          <p:nvPr/>
        </p:nvSpPr>
        <p:spPr>
          <a:xfrm>
            <a:off x="241078" y="3254331"/>
            <a:ext cx="11324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2B499A"/>
                </a:solidFill>
              </a:rPr>
              <a:t>On 6 Strategic Priority Areas for EOSC</a:t>
            </a:r>
          </a:p>
        </p:txBody>
      </p:sp>
    </p:spTree>
    <p:extLst>
      <p:ext uri="{BB962C8B-B14F-4D97-AF65-F5344CB8AC3E}">
        <p14:creationId xmlns:p14="http://schemas.microsoft.com/office/powerpoint/2010/main" val="7292193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07635-47DE-4AED-BF1F-F044F574A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Working Groups: </a:t>
            </a:r>
            <a:r>
              <a:rPr lang="en-GB" dirty="0" err="1"/>
              <a:t>i</a:t>
            </a:r>
            <a:r>
              <a:rPr lang="en-GB" dirty="0"/>
              <a:t> numeri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0E780DB-AC1F-4137-9921-C9EB74FFD211}"/>
              </a:ext>
            </a:extLst>
          </p:cNvPr>
          <p:cNvSpPr/>
          <p:nvPr/>
        </p:nvSpPr>
        <p:spPr>
          <a:xfrm>
            <a:off x="516318" y="1956987"/>
            <a:ext cx="1541486" cy="953653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endParaRPr lang="en-GB" dirty="0"/>
          </a:p>
          <a:p>
            <a:pPr algn="ctr"/>
            <a:r>
              <a:rPr lang="en-GB" sz="1500" b="1" dirty="0">
                <a:latin typeface="Calibri" panose="020F0502020204030204" pitchFamily="34" charset="0"/>
              </a:rPr>
              <a:t>Landscape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15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9 female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189F504-5A2F-45B3-A7F9-6D88831A2E73}"/>
              </a:ext>
            </a:extLst>
          </p:cNvPr>
          <p:cNvSpPr/>
          <p:nvPr/>
        </p:nvSpPr>
        <p:spPr>
          <a:xfrm>
            <a:off x="2208995" y="1964832"/>
            <a:ext cx="1541486" cy="945808"/>
          </a:xfrm>
          <a:prstGeom prst="round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  <a:p>
            <a:pPr algn="ctr"/>
            <a:endParaRPr lang="en-GB" sz="1500" b="1" dirty="0">
              <a:latin typeface="Calibri" panose="020F0502020204030204" pitchFamily="34" charset="0"/>
            </a:endParaRPr>
          </a:p>
          <a:p>
            <a:pPr algn="ctr"/>
            <a:r>
              <a:rPr lang="en-GB" sz="1500" b="1" dirty="0" err="1">
                <a:latin typeface="Calibri" panose="020F0502020204030204" pitchFamily="34" charset="0"/>
              </a:rPr>
              <a:t>RoP</a:t>
            </a:r>
            <a:endParaRPr lang="en-GB" sz="1500" b="1" dirty="0">
              <a:latin typeface="Calibri" panose="020F0502020204030204" pitchFamily="34" charset="0"/>
            </a:endParaRP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11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8 female</a:t>
            </a:r>
          </a:p>
          <a:p>
            <a:pPr algn="ctr"/>
            <a:endParaRPr lang="en-GB" sz="1500" dirty="0"/>
          </a:p>
          <a:p>
            <a:pPr algn="ctr"/>
            <a:endParaRPr lang="en-GB" sz="24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6C8D7C8-1AB1-41AD-9852-A6D047DDF10E}"/>
              </a:ext>
            </a:extLst>
          </p:cNvPr>
          <p:cNvSpPr/>
          <p:nvPr/>
        </p:nvSpPr>
        <p:spPr>
          <a:xfrm>
            <a:off x="516318" y="3012638"/>
            <a:ext cx="1541486" cy="994173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b="1" dirty="0"/>
          </a:p>
          <a:p>
            <a:pPr algn="ctr"/>
            <a:endParaRPr lang="en-GB" sz="750" b="1" dirty="0"/>
          </a:p>
          <a:p>
            <a:pPr algn="ctr"/>
            <a:r>
              <a:rPr lang="en-GB" sz="1500" b="1" dirty="0">
                <a:latin typeface="Calibri" panose="020F0502020204030204" pitchFamily="34" charset="0"/>
              </a:rPr>
              <a:t>Architecture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39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3 female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7195351E-6785-4F2A-905B-5494B3B0D7DF}"/>
              </a:ext>
            </a:extLst>
          </p:cNvPr>
          <p:cNvSpPr/>
          <p:nvPr/>
        </p:nvSpPr>
        <p:spPr>
          <a:xfrm>
            <a:off x="2208995" y="3008945"/>
            <a:ext cx="1541486" cy="994173"/>
          </a:xfrm>
          <a:prstGeom prst="round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  <a:p>
            <a:pPr algn="ctr"/>
            <a:endParaRPr lang="en-GB" dirty="0"/>
          </a:p>
          <a:p>
            <a:pPr algn="ctr"/>
            <a:r>
              <a:rPr lang="en-GB" sz="1500" b="1" dirty="0">
                <a:latin typeface="Calibri" panose="020F0502020204030204" pitchFamily="34" charset="0"/>
              </a:rPr>
              <a:t>FAIR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16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11 female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36244FB-3320-4F65-99C7-70298DF00AC5}"/>
              </a:ext>
            </a:extLst>
          </p:cNvPr>
          <p:cNvSpPr/>
          <p:nvPr/>
        </p:nvSpPr>
        <p:spPr>
          <a:xfrm>
            <a:off x="516319" y="4108811"/>
            <a:ext cx="1541486" cy="945808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  <a:p>
            <a:pPr algn="ctr"/>
            <a:endParaRPr lang="en-GB" dirty="0"/>
          </a:p>
          <a:p>
            <a:pPr algn="ctr"/>
            <a:r>
              <a:rPr lang="en-GB" sz="1500" b="1" dirty="0">
                <a:latin typeface="Calibri" panose="020F0502020204030204" pitchFamily="34" charset="0"/>
              </a:rPr>
              <a:t>Sustainability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10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8 female</a:t>
            </a:r>
            <a:endParaRPr lang="en-GB" sz="2100" dirty="0">
              <a:latin typeface="Calibri" panose="020F0502020204030204" pitchFamily="34" charset="0"/>
            </a:endParaRPr>
          </a:p>
          <a:p>
            <a:pPr algn="ctr"/>
            <a:endParaRPr lang="en-GB" sz="2400" dirty="0">
              <a:latin typeface="Calibri" panose="020F0502020204030204" pitchFamily="34" charset="0"/>
            </a:endParaRPr>
          </a:p>
          <a:p>
            <a:pPr algn="ctr"/>
            <a:endParaRPr lang="en-GB" sz="2400" dirty="0"/>
          </a:p>
        </p:txBody>
      </p:sp>
      <p:pic>
        <p:nvPicPr>
          <p:cNvPr id="16" name="Picture 2" descr="Image result for balance scales icon">
            <a:extLst>
              <a:ext uri="{FF2B5EF4-FFF2-40B4-BE49-F238E27FC236}">
                <a16:creationId xmlns:a16="http://schemas.microsoft.com/office/drawing/2014/main" id="{C0CA3AE6-94B6-426A-8924-BBA04C070B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7162" y="4123584"/>
            <a:ext cx="960390" cy="96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: Rounded Corners 13">
            <a:extLst>
              <a:ext uri="{FF2B5EF4-FFF2-40B4-BE49-F238E27FC236}">
                <a16:creationId xmlns:a16="http://schemas.microsoft.com/office/drawing/2014/main" id="{7195351E-6785-4F2A-905B-5494B3B0D7DF}"/>
              </a:ext>
            </a:extLst>
          </p:cNvPr>
          <p:cNvSpPr/>
          <p:nvPr/>
        </p:nvSpPr>
        <p:spPr>
          <a:xfrm>
            <a:off x="2230117" y="4101425"/>
            <a:ext cx="1541486" cy="99417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  <a:p>
            <a:pPr algn="ctr"/>
            <a:endParaRPr lang="en-GB" dirty="0"/>
          </a:p>
          <a:p>
            <a:pPr algn="ctr"/>
            <a:r>
              <a:rPr lang="en-GB" sz="1500" b="1" dirty="0">
                <a:latin typeface="Calibri" panose="020F0502020204030204" pitchFamily="34" charset="0"/>
              </a:rPr>
              <a:t>Skills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11 male</a:t>
            </a:r>
          </a:p>
          <a:p>
            <a:pPr algn="ctr"/>
            <a:r>
              <a:rPr lang="en-GB" sz="1500" dirty="0">
                <a:latin typeface="Calibri" panose="020F0502020204030204" pitchFamily="34" charset="0"/>
              </a:rPr>
              <a:t>21 female</a:t>
            </a:r>
          </a:p>
          <a:p>
            <a:pPr algn="ctr"/>
            <a:endParaRPr lang="en-GB" sz="2400" dirty="0"/>
          </a:p>
          <a:p>
            <a:pPr algn="ctr"/>
            <a:endParaRPr lang="en-GB" sz="2400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37AC5748-7BC0-417F-A8A5-D9B95412F5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8098" y="1543406"/>
            <a:ext cx="4160447" cy="4031852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CAF6885F-C279-4E55-8C4B-4DB51E1465F1}"/>
              </a:ext>
            </a:extLst>
          </p:cNvPr>
          <p:cNvSpPr/>
          <p:nvPr/>
        </p:nvSpPr>
        <p:spPr>
          <a:xfrm>
            <a:off x="5561913" y="1812341"/>
            <a:ext cx="19845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2B499A"/>
                </a:solidFill>
              </a:rPr>
              <a:t>Experts</a:t>
            </a:r>
            <a:r>
              <a:rPr lang="en-GB" sz="1200" dirty="0">
                <a:solidFill>
                  <a:srgbClr val="2B499A"/>
                </a:solidFill>
                <a:latin typeface="Calibri" panose="020F0502020204030204" pitchFamily="34" charset="0"/>
              </a:rPr>
              <a:t> represent </a:t>
            </a:r>
            <a:r>
              <a:rPr lang="en-GB" sz="1200" b="1" dirty="0">
                <a:solidFill>
                  <a:srgbClr val="2B499A"/>
                </a:solidFill>
                <a:latin typeface="Calibri" panose="020F0502020204030204" pitchFamily="34" charset="0"/>
              </a:rPr>
              <a:t>28 of the EU Member States </a:t>
            </a:r>
            <a:r>
              <a:rPr lang="en-GB" sz="1200" dirty="0">
                <a:solidFill>
                  <a:srgbClr val="2B499A"/>
                </a:solidFill>
                <a:latin typeface="Calibri" panose="020F0502020204030204" pitchFamily="34" charset="0"/>
              </a:rPr>
              <a:t>and Associated Countries</a:t>
            </a:r>
          </a:p>
        </p:txBody>
      </p:sp>
    </p:spTree>
    <p:extLst>
      <p:ext uri="{BB962C8B-B14F-4D97-AF65-F5344CB8AC3E}">
        <p14:creationId xmlns:p14="http://schemas.microsoft.com/office/powerpoint/2010/main" val="269226180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23"/>
          <p:cNvSpPr txBox="1">
            <a:spLocks noGrp="1"/>
          </p:cNvSpPr>
          <p:nvPr>
            <p:ph type="title"/>
          </p:nvPr>
        </p:nvSpPr>
        <p:spPr>
          <a:xfrm>
            <a:off x="542241" y="1085850"/>
            <a:ext cx="8601759" cy="7655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rgbClr val="2A4A88"/>
              </a:buClr>
              <a:buSzPts val="4000"/>
            </a:pPr>
            <a:r>
              <a:rPr lang="en-GB" dirty="0"/>
              <a:t>Una prima </a:t>
            </a:r>
            <a:r>
              <a:rPr lang="en-GB" dirty="0" err="1"/>
              <a:t>fase</a:t>
            </a:r>
            <a:r>
              <a:rPr lang="en-GB" dirty="0"/>
              <a:t> di </a:t>
            </a:r>
            <a:r>
              <a:rPr lang="en-GB" dirty="0" err="1"/>
              <a:t>iterazone</a:t>
            </a:r>
            <a:r>
              <a:rPr lang="en-GB" dirty="0"/>
              <a:t> </a:t>
            </a:r>
            <a:r>
              <a:rPr lang="en-GB" dirty="0" err="1"/>
              <a:t>terminerà</a:t>
            </a:r>
            <a:r>
              <a:rPr lang="en-GB" dirty="0"/>
              <a:t> </a:t>
            </a:r>
            <a:r>
              <a:rPr lang="en-GB" dirty="0" err="1"/>
              <a:t>nel</a:t>
            </a:r>
            <a:r>
              <a:rPr lang="en-GB" dirty="0"/>
              <a:t> 2020</a:t>
            </a:r>
            <a:endParaRPr dirty="0"/>
          </a:p>
        </p:txBody>
      </p:sp>
      <p:sp>
        <p:nvSpPr>
          <p:cNvPr id="402" name="Google Shape;402;p23"/>
          <p:cNvSpPr txBox="1">
            <a:spLocks noGrp="1"/>
          </p:cNvSpPr>
          <p:nvPr>
            <p:ph type="body" idx="1"/>
          </p:nvPr>
        </p:nvSpPr>
        <p:spPr>
          <a:xfrm>
            <a:off x="542241" y="1702326"/>
            <a:ext cx="7144434" cy="37059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t" anchorCtr="0">
            <a:noAutofit/>
          </a:bodyPr>
          <a:lstStyle/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Agreed and tested Rules of Participation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Analysis of the existing national infrastructures and policies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Financing model, legal entity &amp; post 2020 governance structure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Functioning federated core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Initial set of EOSC data and services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EOSC Interoperability Framework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Persistent Identifier policy</a:t>
            </a:r>
          </a:p>
          <a:p>
            <a:pPr>
              <a:lnSpc>
                <a:spcPct val="100000"/>
              </a:lnSpc>
              <a:spcBef>
                <a:spcPts val="1350"/>
              </a:spcBef>
              <a:buSzPts val="2170"/>
            </a:pPr>
            <a:r>
              <a:rPr lang="en-GB" sz="1800" dirty="0"/>
              <a:t>Metrics for FAIR data and certified services</a:t>
            </a:r>
            <a:endParaRPr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172" y="3320143"/>
            <a:ext cx="1922690" cy="192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8764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4F5C5FD-D6A4-FD43-B63B-F8AFCD7F09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907" b="17188"/>
          <a:stretch/>
        </p:blipFill>
        <p:spPr>
          <a:xfrm>
            <a:off x="0" y="863034"/>
            <a:ext cx="9144000" cy="4566217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sz="675" dirty="0"/>
          </a:p>
          <a:p>
            <a:r>
              <a:rPr lang="en-GB" sz="2400" dirty="0" err="1"/>
              <a:t>EOSCSecretariat.eu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051314" y="6390033"/>
            <a:ext cx="4147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Photo by </a:t>
            </a:r>
            <a:r>
              <a:rPr lang="it-IT" sz="105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Neil Thomas</a:t>
            </a:r>
            <a:r>
              <a:rPr lang="it-IT" sz="1050" dirty="0">
                <a:solidFill>
                  <a:schemeClr val="bg1"/>
                </a:solidFill>
              </a:rPr>
              <a:t> on </a:t>
            </a:r>
            <a:r>
              <a:rPr lang="it-IT" sz="105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223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6D10D34-13B2-4883-A47E-F1D598825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kern="0" spc="-10" dirty="0" err="1"/>
              <a:t>EOSCSecretariat.eu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3C92E-485F-AE47-83FF-B5E060593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633" y="1825625"/>
            <a:ext cx="3109241" cy="4351338"/>
          </a:xfrm>
        </p:spPr>
        <p:txBody>
          <a:bodyPr>
            <a:normAutofit/>
          </a:bodyPr>
          <a:lstStyle/>
          <a:p>
            <a:r>
              <a:rPr lang="en-US" sz="2400" dirty="0" err="1"/>
              <a:t>È</a:t>
            </a:r>
            <a:r>
              <a:rPr lang="en-US" sz="2400" dirty="0"/>
              <a:t> un </a:t>
            </a:r>
            <a:r>
              <a:rPr lang="en-US" sz="2400" dirty="0" err="1"/>
              <a:t>progetto</a:t>
            </a:r>
            <a:r>
              <a:rPr lang="en-US" sz="2400" dirty="0"/>
              <a:t> </a:t>
            </a:r>
            <a:r>
              <a:rPr lang="en-US" sz="2400" dirty="0" err="1"/>
              <a:t>finanziato</a:t>
            </a:r>
            <a:r>
              <a:rPr lang="en-US" sz="2400" dirty="0"/>
              <a:t> </a:t>
            </a:r>
            <a:r>
              <a:rPr lang="en-US" sz="2400" dirty="0" err="1"/>
              <a:t>dalla</a:t>
            </a:r>
            <a:r>
              <a:rPr lang="en-US" sz="2400" dirty="0"/>
              <a:t> </a:t>
            </a:r>
            <a:r>
              <a:rPr lang="en-US" sz="2400" dirty="0" err="1"/>
              <a:t>Commissione</a:t>
            </a:r>
            <a:r>
              <a:rPr lang="en-US" sz="2400" dirty="0"/>
              <a:t> </a:t>
            </a:r>
            <a:r>
              <a:rPr lang="en-US" sz="2400" dirty="0" err="1"/>
              <a:t>Europea</a:t>
            </a:r>
            <a:r>
              <a:rPr lang="en-US" sz="2400" dirty="0"/>
              <a:t> </a:t>
            </a:r>
            <a:r>
              <a:rPr lang="en-US" sz="2400" dirty="0" err="1"/>
              <a:t>all’interno</a:t>
            </a:r>
            <a:r>
              <a:rPr lang="en-US" sz="2400" dirty="0"/>
              <a:t> del </a:t>
            </a:r>
            <a:r>
              <a:rPr lang="en-US" sz="2400" dirty="0" err="1"/>
              <a:t>programma</a:t>
            </a:r>
            <a:r>
              <a:rPr lang="en-US" sz="2400" dirty="0"/>
              <a:t> H2020</a:t>
            </a:r>
          </a:p>
          <a:p>
            <a:r>
              <a:rPr lang="en-US" sz="2400" dirty="0" err="1"/>
              <a:t>È</a:t>
            </a:r>
            <a:r>
              <a:rPr lang="en-US" sz="2400" dirty="0"/>
              <a:t> una Coordination and Support Action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ADA115C-106A-7F45-8AC6-F257BAF2D3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5785" y="1424066"/>
            <a:ext cx="5748215" cy="15762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976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9A322B7C-EC01-674A-9156-0A9172B6CF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009" y="1537082"/>
            <a:ext cx="9166017" cy="3783836"/>
          </a:xfr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0541C5-7235-3940-AF4F-E914BF20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2B2F8F0-359C-574C-9D26-3D76B469C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b="1" dirty="0"/>
              <a:t>EC </a:t>
            </a:r>
            <a:r>
              <a:rPr lang="it-IT" b="1" dirty="0" err="1"/>
              <a:t>Infographic</a:t>
            </a:r>
            <a:r>
              <a:rPr lang="it-IT" b="1" dirty="0"/>
              <a:t>: </a:t>
            </a:r>
            <a:r>
              <a:rPr lang="it-IT" b="1" dirty="0" err="1"/>
              <a:t>Research</a:t>
            </a:r>
            <a:r>
              <a:rPr lang="it-IT" b="1" dirty="0"/>
              <a:t> </a:t>
            </a:r>
            <a:r>
              <a:rPr lang="it-IT" b="1" dirty="0" err="1"/>
              <a:t>infrastructures</a:t>
            </a:r>
            <a:r>
              <a:rPr lang="it-IT" b="1" dirty="0"/>
              <a:t> </a:t>
            </a:r>
            <a:r>
              <a:rPr lang="it-IT" b="1" dirty="0" err="1"/>
              <a:t>make</a:t>
            </a:r>
            <a:r>
              <a:rPr lang="it-IT" b="1" dirty="0"/>
              <a:t> science </a:t>
            </a:r>
            <a:r>
              <a:rPr lang="it-IT" b="1" dirty="0" err="1"/>
              <a:t>happen</a:t>
            </a:r>
            <a:r>
              <a:rPr lang="it-IT" b="1" dirty="0"/>
              <a:t>, </a:t>
            </a:r>
            <a:r>
              <a:rPr lang="it-IT" b="1" dirty="0" err="1"/>
              <a:t>October</a:t>
            </a:r>
            <a:r>
              <a:rPr lang="it-IT" b="1" dirty="0"/>
              <a:t> 2019</a:t>
            </a:r>
          </a:p>
          <a:p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4E3081-EF9E-2A46-A6ED-53621883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26810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56D10D34-13B2-4883-A47E-F1D598825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b="1" kern="0" spc="-10" dirty="0" err="1"/>
              <a:t>Costruire</a:t>
            </a:r>
            <a:r>
              <a:rPr lang="de-AT" b="1" kern="0" spc="-10" dirty="0"/>
              <a:t> le </a:t>
            </a:r>
            <a:r>
              <a:rPr lang="de-AT" b="1" kern="0" spc="-10" dirty="0" err="1"/>
              <a:t>basi</a:t>
            </a:r>
            <a:r>
              <a:rPr lang="de-AT" b="1" kern="0" spc="-10" dirty="0"/>
              <a:t> per </a:t>
            </a:r>
            <a:r>
              <a:rPr lang="de-AT" b="1" kern="0" spc="-10" dirty="0" err="1"/>
              <a:t>il</a:t>
            </a:r>
            <a:r>
              <a:rPr lang="de-AT" b="1" kern="0" spc="-10" dirty="0"/>
              <a:t> 2021+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3C92E-485F-AE47-83FF-B5E060593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EOSC Secretariat, </a:t>
            </a:r>
            <a:r>
              <a:rPr lang="en-US" dirty="0" err="1"/>
              <a:t>fornisce</a:t>
            </a:r>
            <a:r>
              <a:rPr lang="en-US" dirty="0"/>
              <a:t> </a:t>
            </a:r>
            <a:r>
              <a:rPr lang="en-US" dirty="0" err="1"/>
              <a:t>supporto</a:t>
            </a:r>
            <a:r>
              <a:rPr lang="en-US" dirty="0"/>
              <a:t> a 360° </a:t>
            </a:r>
            <a:r>
              <a:rPr lang="en-US" dirty="0" err="1"/>
              <a:t>alla</a:t>
            </a:r>
            <a:r>
              <a:rPr lang="en-US" dirty="0"/>
              <a:t> governance di EOSC (Executive Board 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relativi</a:t>
            </a:r>
            <a:r>
              <a:rPr lang="en-US" dirty="0"/>
              <a:t> Working Group), e </a:t>
            </a:r>
            <a:r>
              <a:rPr lang="en-US" dirty="0" err="1"/>
              <a:t>lavora</a:t>
            </a:r>
            <a:r>
              <a:rPr lang="en-US" dirty="0"/>
              <a:t> in modo </a:t>
            </a:r>
            <a:r>
              <a:rPr lang="en-US" dirty="0" err="1"/>
              <a:t>aperto</a:t>
            </a:r>
            <a:r>
              <a:rPr lang="en-US" dirty="0"/>
              <a:t> e </a:t>
            </a:r>
            <a:r>
              <a:rPr lang="en-US" dirty="0" err="1"/>
              <a:t>inclusivo</a:t>
            </a:r>
            <a:r>
              <a:rPr lang="en-US" dirty="0"/>
              <a:t> con le </a:t>
            </a:r>
            <a:r>
              <a:rPr lang="en-US" dirty="0" err="1"/>
              <a:t>comunità</a:t>
            </a:r>
            <a:r>
              <a:rPr lang="en-US" dirty="0"/>
              <a:t> per co-</a:t>
            </a:r>
            <a:r>
              <a:rPr lang="en-US" dirty="0" err="1"/>
              <a:t>creare</a:t>
            </a:r>
            <a:r>
              <a:rPr lang="en-US" dirty="0"/>
              <a:t> lo European Open Science Cloud</a:t>
            </a:r>
          </a:p>
          <a:p>
            <a:endParaRPr lang="en-US" dirty="0"/>
          </a:p>
          <a:p>
            <a:r>
              <a:rPr lang="en-US" dirty="0"/>
              <a:t>Ha carattere </a:t>
            </a:r>
            <a:r>
              <a:rPr lang="en-US" dirty="0" err="1"/>
              <a:t>provvisorio</a:t>
            </a:r>
            <a:r>
              <a:rPr lang="en-US" dirty="0"/>
              <a:t> (2019/20), </a:t>
            </a:r>
            <a:r>
              <a:rPr lang="en-US" dirty="0" err="1"/>
              <a:t>pratico</a:t>
            </a:r>
            <a:r>
              <a:rPr lang="en-US" dirty="0"/>
              <a:t> e di </a:t>
            </a:r>
            <a:r>
              <a:rPr lang="en-US" dirty="0" err="1"/>
              <a:t>supporto</a:t>
            </a:r>
            <a:r>
              <a:rPr lang="en-US" dirty="0"/>
              <a:t> e </a:t>
            </a:r>
            <a:r>
              <a:rPr lang="en-US" dirty="0" err="1"/>
              <a:t>consiglio</a:t>
            </a:r>
            <a:endParaRPr lang="en-US" dirty="0"/>
          </a:p>
          <a:p>
            <a:r>
              <a:rPr lang="en-US" dirty="0" err="1"/>
              <a:t>Lavora</a:t>
            </a:r>
            <a:r>
              <a:rPr lang="en-US" dirty="0"/>
              <a:t> per e sotto la </a:t>
            </a:r>
            <a:r>
              <a:rPr lang="en-US" dirty="0" err="1"/>
              <a:t>supervisione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Executive Board e </a:t>
            </a:r>
            <a:r>
              <a:rPr lang="en-US" dirty="0" err="1"/>
              <a:t>supporta</a:t>
            </a:r>
            <a:r>
              <a:rPr lang="en-US" dirty="0"/>
              <a:t> la Governance Board </a:t>
            </a:r>
          </a:p>
          <a:p>
            <a:r>
              <a:rPr lang="en-US" dirty="0" err="1"/>
              <a:t>Suppoorta</a:t>
            </a:r>
            <a:r>
              <a:rPr lang="en-US" dirty="0"/>
              <a:t> </a:t>
            </a:r>
            <a:r>
              <a:rPr lang="en-US" dirty="0" err="1"/>
              <a:t>l’implementazione</a:t>
            </a:r>
            <a:r>
              <a:rPr lang="en-US" dirty="0"/>
              <a:t> di EOSC dove </a:t>
            </a:r>
            <a:r>
              <a:rPr lang="en-US" dirty="0" err="1"/>
              <a:t>gli</a:t>
            </a:r>
            <a:r>
              <a:rPr lang="en-US" dirty="0"/>
              <a:t> </a:t>
            </a:r>
            <a:r>
              <a:rPr lang="en-US" dirty="0" err="1"/>
              <a:t>utenti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al </a:t>
            </a:r>
            <a:r>
              <a:rPr lang="en-US" dirty="0" err="1"/>
              <a:t>centro</a:t>
            </a:r>
            <a:r>
              <a:rPr lang="en-US" dirty="0"/>
              <a:t>, e ha a </a:t>
            </a:r>
            <a:r>
              <a:rPr lang="en-US" dirty="0" err="1"/>
              <a:t>disposizione</a:t>
            </a:r>
            <a:r>
              <a:rPr lang="en-US" dirty="0"/>
              <a:t> un budget per la co-</a:t>
            </a:r>
            <a:r>
              <a:rPr lang="en-US" dirty="0" err="1"/>
              <a:t>creazione</a:t>
            </a:r>
            <a:r>
              <a:rPr lang="en-US" dirty="0"/>
              <a:t> di circa 4 </a:t>
            </a:r>
            <a:r>
              <a:rPr lang="en-US" dirty="0" err="1"/>
              <a:t>milioni</a:t>
            </a:r>
            <a:r>
              <a:rPr lang="en-US" dirty="0"/>
              <a:t> di euro.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1919" y="2916941"/>
            <a:ext cx="1703538" cy="31718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468543" y="3137208"/>
            <a:ext cx="6132997" cy="0"/>
          </a:xfrm>
          <a:prstGeom prst="line">
            <a:avLst/>
          </a:prstGeom>
          <a:ln w="34925" cap="rnd" cmpd="sng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16932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15897C35-B618-43DF-8664-4B4E925A3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950" y="1548468"/>
            <a:ext cx="8736100" cy="4415357"/>
          </a:xfrm>
          <a:prstGeom prst="rect">
            <a:avLst/>
          </a:prstGeom>
        </p:spPr>
      </p:pic>
      <p:sp>
        <p:nvSpPr>
          <p:cNvPr id="206" name="Google Shape;206;p11"/>
          <p:cNvSpPr txBox="1">
            <a:spLocks noGrp="1"/>
          </p:cNvSpPr>
          <p:nvPr>
            <p:ph type="title"/>
          </p:nvPr>
        </p:nvSpPr>
        <p:spPr>
          <a:xfrm>
            <a:off x="340138" y="554296"/>
            <a:ext cx="8171935" cy="99417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68569" tIns="34275" rIns="68569" bIns="34275" rtlCol="0" anchor="ctr" anchorCtr="0">
            <a:normAutofit fontScale="90000"/>
          </a:bodyPr>
          <a:lstStyle/>
          <a:p>
            <a:pPr>
              <a:spcBef>
                <a:spcPts val="0"/>
              </a:spcBef>
              <a:buClr>
                <a:srgbClr val="2A4A88"/>
              </a:buClr>
              <a:buSzPts val="4000"/>
            </a:pPr>
            <a:r>
              <a:rPr lang="en-GB" dirty="0"/>
              <a:t>EOSCsecretariat.eu facilitating the EOSC Governance &amp; EOSC projects</a:t>
            </a:r>
            <a:endParaRPr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5801610-E4EA-4279-A21C-09A2ABB65EA7}"/>
              </a:ext>
            </a:extLst>
          </p:cNvPr>
          <p:cNvSpPr/>
          <p:nvPr/>
        </p:nvSpPr>
        <p:spPr>
          <a:xfrm>
            <a:off x="6761782" y="6206768"/>
            <a:ext cx="2901748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/>
              <a:t>Supported by the EOSCsecretariat.eu</a:t>
            </a:r>
          </a:p>
        </p:txBody>
      </p:sp>
      <p:pic>
        <p:nvPicPr>
          <p:cNvPr id="10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4965843E-DFAE-47C2-AE57-E41D2BC96C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720" y="2396789"/>
            <a:ext cx="247563" cy="2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07AA5ECB-D33B-43D3-883A-534B3193F2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0720" y="4028005"/>
            <a:ext cx="247563" cy="2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F478B111-F491-4E61-9AA4-DF1256899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8720" y="4028005"/>
            <a:ext cx="247563" cy="2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CD07AA05-73E5-41B5-8B27-C4111EE5A2A6}"/>
              </a:ext>
            </a:extLst>
          </p:cNvPr>
          <p:cNvSpPr/>
          <p:nvPr/>
        </p:nvSpPr>
        <p:spPr>
          <a:xfrm>
            <a:off x="6016660" y="6202921"/>
            <a:ext cx="149024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/>
              <a:t>Legend:</a:t>
            </a:r>
          </a:p>
        </p:txBody>
      </p:sp>
      <p:pic>
        <p:nvPicPr>
          <p:cNvPr id="17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D8393383-7D07-4C66-BCED-0EA746208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58125" y="6211271"/>
            <a:ext cx="247563" cy="24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314611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165633-676E-4168-B960-18A257C8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9359" y="40725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 err="1"/>
              <a:t>Supporto</a:t>
            </a:r>
            <a:r>
              <a:rPr lang="en-GB" sz="3200" dirty="0"/>
              <a:t> </a:t>
            </a:r>
            <a:r>
              <a:rPr lang="en-GB" sz="3200" dirty="0" err="1"/>
              <a:t>alla</a:t>
            </a:r>
            <a:r>
              <a:rPr lang="en-GB" sz="3200" dirty="0"/>
              <a:t> EOSC Executive Board e ai </a:t>
            </a:r>
            <a:r>
              <a:rPr lang="en-GB" sz="3200" dirty="0" err="1"/>
              <a:t>suoi</a:t>
            </a:r>
            <a:r>
              <a:rPr lang="en-GB" sz="3200" dirty="0"/>
              <a:t> Working Groups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8B3D4D7F-7EFE-4EA7-ADDE-BCA1DDFDDE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4045271"/>
            <a:ext cx="2070337" cy="916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5C0BB5C9-600D-4312-B2DA-23BD537EC173}"/>
              </a:ext>
            </a:extLst>
          </p:cNvPr>
          <p:cNvSpPr txBox="1">
            <a:spLocks/>
          </p:cNvSpPr>
          <p:nvPr/>
        </p:nvSpPr>
        <p:spPr>
          <a:xfrm>
            <a:off x="439359" y="1732814"/>
            <a:ext cx="3795702" cy="49827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3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3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err="1"/>
              <a:t>EOSCsecretariat.eu</a:t>
            </a:r>
            <a:r>
              <a:rPr lang="en-GB" sz="1800" dirty="0"/>
              <a:t> </a:t>
            </a:r>
            <a:r>
              <a:rPr lang="en-GB" sz="1800" dirty="0" err="1"/>
              <a:t>fornisce</a:t>
            </a:r>
            <a:r>
              <a:rPr lang="en-GB" sz="1800" dirty="0"/>
              <a:t> </a:t>
            </a:r>
            <a:r>
              <a:rPr lang="en-GB" sz="1800" dirty="0" err="1"/>
              <a:t>supporto</a:t>
            </a:r>
            <a:r>
              <a:rPr lang="en-GB" sz="1800" dirty="0"/>
              <a:t> </a:t>
            </a:r>
            <a:r>
              <a:rPr lang="en-GB" sz="1800" dirty="0" err="1"/>
              <a:t>attraverso</a:t>
            </a:r>
            <a:r>
              <a:rPr lang="en-GB" sz="1800" dirty="0"/>
              <a:t>:</a:t>
            </a:r>
            <a:endParaRPr lang="en-GB" sz="1600" dirty="0"/>
          </a:p>
          <a:p>
            <a:r>
              <a:rPr lang="en-GB" sz="1600" dirty="0" err="1"/>
              <a:t>L’organizzazione</a:t>
            </a:r>
            <a:r>
              <a:rPr lang="en-GB" sz="1600" dirty="0"/>
              <a:t> </a:t>
            </a:r>
            <a:r>
              <a:rPr lang="en-GB" sz="1600" dirty="0" err="1"/>
              <a:t>dei</a:t>
            </a:r>
            <a:r>
              <a:rPr lang="en-GB" sz="1600" dirty="0"/>
              <a:t> </a:t>
            </a:r>
            <a:r>
              <a:rPr lang="en-GB" sz="1600" b="1" dirty="0"/>
              <a:t>meeting</a:t>
            </a:r>
            <a:r>
              <a:rPr lang="en-GB" sz="1600" dirty="0"/>
              <a:t> </a:t>
            </a:r>
            <a:r>
              <a:rPr lang="en-GB" sz="1600" dirty="0" err="1"/>
              <a:t>mensili</a:t>
            </a:r>
            <a:r>
              <a:rPr lang="en-GB" sz="1600" dirty="0"/>
              <a:t> e di team building </a:t>
            </a:r>
            <a:r>
              <a:rPr lang="en-GB" sz="1600" dirty="0" err="1"/>
              <a:t>periodici</a:t>
            </a:r>
            <a:r>
              <a:rPr lang="en-GB" sz="1600" dirty="0"/>
              <a:t> con la EB </a:t>
            </a:r>
          </a:p>
          <a:p>
            <a:r>
              <a:rPr lang="en-GB" sz="1600" b="1" dirty="0" err="1"/>
              <a:t>Pubblica</a:t>
            </a:r>
            <a:r>
              <a:rPr lang="en-GB" sz="1600" b="1" dirty="0"/>
              <a:t> e </a:t>
            </a:r>
            <a:r>
              <a:rPr lang="en-GB" sz="1600" b="1" dirty="0" err="1"/>
              <a:t>dissemina</a:t>
            </a:r>
            <a:r>
              <a:rPr lang="en-GB" sz="1600" b="1" dirty="0"/>
              <a:t> </a:t>
            </a:r>
            <a:r>
              <a:rPr lang="en-GB" sz="1600" b="1" dirty="0" err="1"/>
              <a:t>regolarmente</a:t>
            </a:r>
            <a:r>
              <a:rPr lang="en-GB" sz="1600" b="1" dirty="0"/>
              <a:t> </a:t>
            </a:r>
            <a:r>
              <a:rPr lang="en-GB" sz="1600" b="1" dirty="0" err="1"/>
              <a:t>i</a:t>
            </a:r>
            <a:r>
              <a:rPr lang="en-GB" sz="1600" b="1" dirty="0"/>
              <a:t> </a:t>
            </a:r>
            <a:r>
              <a:rPr lang="en-GB" sz="1600" b="1" dirty="0" err="1"/>
              <a:t>risultati</a:t>
            </a:r>
            <a:r>
              <a:rPr lang="en-GB" sz="1600" b="1" dirty="0"/>
              <a:t> e </a:t>
            </a:r>
            <a:r>
              <a:rPr lang="en-GB" sz="1600" b="1" dirty="0" err="1"/>
              <a:t>i</a:t>
            </a:r>
            <a:r>
              <a:rPr lang="en-GB" sz="1600" b="1" dirty="0"/>
              <a:t> report </a:t>
            </a:r>
            <a:r>
              <a:rPr lang="en-GB" sz="1600" dirty="0" err="1"/>
              <a:t>della</a:t>
            </a:r>
            <a:r>
              <a:rPr lang="en-GB" sz="1600" dirty="0"/>
              <a:t> EB</a:t>
            </a:r>
            <a:endParaRPr lang="en-GB" sz="1600" b="1" dirty="0"/>
          </a:p>
          <a:p>
            <a:r>
              <a:rPr lang="en-GB" sz="1600" b="1" dirty="0" err="1"/>
              <a:t>Colleziona</a:t>
            </a:r>
            <a:r>
              <a:rPr lang="en-GB" sz="1600" b="1" dirty="0"/>
              <a:t> feedback </a:t>
            </a:r>
            <a:r>
              <a:rPr lang="en-GB" sz="1600" dirty="0"/>
              <a:t>da </a:t>
            </a:r>
            <a:r>
              <a:rPr lang="en-GB" sz="1600" dirty="0" err="1"/>
              <a:t>parte</a:t>
            </a:r>
            <a:r>
              <a:rPr lang="en-GB" sz="1600" dirty="0"/>
              <a:t> </a:t>
            </a:r>
            <a:r>
              <a:rPr lang="en-GB" sz="1600" dirty="0" err="1"/>
              <a:t>degli</a:t>
            </a:r>
            <a:r>
              <a:rPr lang="en-GB" sz="1600" dirty="0"/>
              <a:t> </a:t>
            </a:r>
            <a:r>
              <a:rPr lang="en-GB" sz="1600" b="1" dirty="0"/>
              <a:t>EOSC Stakeholders</a:t>
            </a:r>
          </a:p>
          <a:p>
            <a:r>
              <a:rPr lang="en-GB" sz="1600" dirty="0" err="1"/>
              <a:t>Organizza</a:t>
            </a:r>
            <a:r>
              <a:rPr lang="en-GB" sz="1600" dirty="0"/>
              <a:t> </a:t>
            </a:r>
            <a:r>
              <a:rPr lang="en-GB" sz="1600" dirty="0" err="1"/>
              <a:t>eventi</a:t>
            </a:r>
            <a:r>
              <a:rPr lang="en-GB" sz="1600" dirty="0"/>
              <a:t> </a:t>
            </a:r>
            <a:r>
              <a:rPr lang="en-GB" sz="1600" dirty="0" err="1"/>
              <a:t>dedicati</a:t>
            </a:r>
            <a:r>
              <a:rPr lang="en-GB" sz="1600" dirty="0"/>
              <a:t> </a:t>
            </a:r>
            <a:r>
              <a:rPr lang="en-GB" sz="1600" dirty="0" err="1"/>
              <a:t>agli</a:t>
            </a:r>
            <a:r>
              <a:rPr lang="en-GB" sz="1600" dirty="0"/>
              <a:t> </a:t>
            </a:r>
            <a:r>
              <a:rPr lang="en-GB" sz="1600" b="1" dirty="0"/>
              <a:t>EOSC Stakeholder </a:t>
            </a:r>
            <a:r>
              <a:rPr lang="en-GB" sz="1600" dirty="0"/>
              <a:t>per </a:t>
            </a:r>
            <a:r>
              <a:rPr lang="en-GB" sz="1600" dirty="0" err="1"/>
              <a:t>coinvolgere</a:t>
            </a:r>
            <a:r>
              <a:rPr lang="en-GB" sz="1600" dirty="0"/>
              <a:t> la </a:t>
            </a:r>
            <a:r>
              <a:rPr lang="en-GB" sz="1600" dirty="0" err="1"/>
              <a:t>comunità</a:t>
            </a:r>
            <a:r>
              <a:rPr lang="en-GB" sz="1600" dirty="0"/>
              <a:t>.</a:t>
            </a:r>
            <a:r>
              <a:rPr lang="en-GB" sz="1600" b="1" dirty="0"/>
              <a:t> </a:t>
            </a:r>
            <a:endParaRPr lang="en-GB" sz="1600" dirty="0"/>
          </a:p>
          <a:p>
            <a:r>
              <a:rPr lang="en-GB" sz="1600" dirty="0" err="1"/>
              <a:t>Dissemina</a:t>
            </a:r>
            <a:r>
              <a:rPr lang="en-GB" sz="1600" dirty="0"/>
              <a:t> </a:t>
            </a:r>
            <a:r>
              <a:rPr lang="en-GB" sz="1600" dirty="0" err="1"/>
              <a:t>i</a:t>
            </a:r>
            <a:r>
              <a:rPr lang="en-GB" sz="1600" dirty="0"/>
              <a:t> </a:t>
            </a:r>
            <a:r>
              <a:rPr lang="en-GB" sz="1600" dirty="0" err="1"/>
              <a:t>risultati</a:t>
            </a:r>
            <a:r>
              <a:rPr lang="en-GB" sz="1600" dirty="0"/>
              <a:t> e </a:t>
            </a:r>
            <a:r>
              <a:rPr lang="en-GB" sz="1600" dirty="0" err="1"/>
              <a:t>informa</a:t>
            </a:r>
            <a:r>
              <a:rPr lang="en-GB" sz="1600" dirty="0"/>
              <a:t> </a:t>
            </a:r>
            <a:r>
              <a:rPr lang="en-GB" sz="1600" dirty="0" err="1"/>
              <a:t>il</a:t>
            </a:r>
            <a:r>
              <a:rPr lang="en-GB" sz="1600" dirty="0"/>
              <a:t> </a:t>
            </a:r>
            <a:r>
              <a:rPr lang="en-GB" sz="1600" dirty="0" err="1"/>
              <a:t>pubblico</a:t>
            </a:r>
            <a:r>
              <a:rPr lang="en-GB" sz="1600" dirty="0"/>
              <a:t> </a:t>
            </a:r>
            <a:r>
              <a:rPr lang="en-GB" sz="1600" dirty="0" err="1"/>
              <a:t>sugli</a:t>
            </a:r>
            <a:r>
              <a:rPr lang="en-GB" sz="1600" dirty="0"/>
              <a:t> </a:t>
            </a:r>
            <a:r>
              <a:rPr lang="en-GB" sz="1600" dirty="0" err="1"/>
              <a:t>sviluppi</a:t>
            </a:r>
            <a:r>
              <a:rPr lang="en-GB" sz="1600" dirty="0"/>
              <a:t> di EOSC. </a:t>
            </a:r>
            <a:endParaRPr lang="en-GB" sz="1500" dirty="0"/>
          </a:p>
          <a:p>
            <a:endParaRPr lang="en-GB" dirty="0"/>
          </a:p>
        </p:txBody>
      </p:sp>
      <p:pic>
        <p:nvPicPr>
          <p:cNvPr id="19" name="Immagine 18">
            <a:extLst>
              <a:ext uri="{FF2B5EF4-FFF2-40B4-BE49-F238E27FC236}">
                <a16:creationId xmlns:a16="http://schemas.microsoft.com/office/drawing/2014/main" id="{6511BADF-9B6D-4AC7-B561-53FE369DF1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925" y="5125187"/>
            <a:ext cx="2070337" cy="920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70B42AC6-6EED-48E8-BADF-08D5D496B4C8}"/>
              </a:ext>
            </a:extLst>
          </p:cNvPr>
          <p:cNvGrpSpPr/>
          <p:nvPr/>
        </p:nvGrpSpPr>
        <p:grpSpPr>
          <a:xfrm>
            <a:off x="4742651" y="2388944"/>
            <a:ext cx="3208296" cy="1479476"/>
            <a:chOff x="4790535" y="2350708"/>
            <a:chExt cx="3761563" cy="1734610"/>
          </a:xfrm>
        </p:grpSpPr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ADB54431-30BF-4BDA-AE68-7182DDF58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47383"/>
            <a:stretch/>
          </p:blipFill>
          <p:spPr>
            <a:xfrm>
              <a:off x="4790535" y="3218576"/>
              <a:ext cx="1258575" cy="866742"/>
            </a:xfrm>
            <a:prstGeom prst="rect">
              <a:avLst/>
            </a:prstGeom>
          </p:spPr>
        </p:pic>
        <p:pic>
          <p:nvPicPr>
            <p:cNvPr id="9" name="Immagine 8">
              <a:extLst>
                <a:ext uri="{FF2B5EF4-FFF2-40B4-BE49-F238E27FC236}">
                  <a16:creationId xmlns:a16="http://schemas.microsoft.com/office/drawing/2014/main" id="{62660CD6-F6B4-40B3-87E1-EA0F05703F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19251" y="3224926"/>
              <a:ext cx="2415236" cy="851511"/>
            </a:xfrm>
            <a:prstGeom prst="rect">
              <a:avLst/>
            </a:prstGeom>
          </p:spPr>
        </p:pic>
        <p:pic>
          <p:nvPicPr>
            <p:cNvPr id="3" name="Immagine 2">
              <a:extLst>
                <a:ext uri="{FF2B5EF4-FFF2-40B4-BE49-F238E27FC236}">
                  <a16:creationId xmlns:a16="http://schemas.microsoft.com/office/drawing/2014/main" id="{33349475-42B8-40E4-B14E-43EC1194BD3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908941" y="2391438"/>
              <a:ext cx="2415236" cy="867239"/>
            </a:xfrm>
            <a:prstGeom prst="rect">
              <a:avLst/>
            </a:prstGeom>
          </p:spPr>
        </p:pic>
        <p:pic>
          <p:nvPicPr>
            <p:cNvPr id="5" name="Immagine 4">
              <a:extLst>
                <a:ext uri="{FF2B5EF4-FFF2-40B4-BE49-F238E27FC236}">
                  <a16:creationId xmlns:a16="http://schemas.microsoft.com/office/drawing/2014/main" id="{07B1FBBA-CACE-487B-9DBD-6F067C18D4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1406"/>
            <a:stretch/>
          </p:blipFill>
          <p:spPr>
            <a:xfrm>
              <a:off x="7364550" y="2350708"/>
              <a:ext cx="1187548" cy="885533"/>
            </a:xfrm>
            <a:prstGeom prst="rect">
              <a:avLst/>
            </a:prstGeom>
          </p:spPr>
        </p:pic>
      </p:grpSp>
      <p:sp>
        <p:nvSpPr>
          <p:cNvPr id="25" name="Rettangolo 24">
            <a:extLst>
              <a:ext uri="{FF2B5EF4-FFF2-40B4-BE49-F238E27FC236}">
                <a16:creationId xmlns:a16="http://schemas.microsoft.com/office/drawing/2014/main" id="{3EF8ED66-F585-43BC-AF90-9E6D563A927C}"/>
              </a:ext>
            </a:extLst>
          </p:cNvPr>
          <p:cNvSpPr/>
          <p:nvPr/>
        </p:nvSpPr>
        <p:spPr>
          <a:xfrm>
            <a:off x="5215640" y="2174149"/>
            <a:ext cx="23701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EOSC Executive Board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3326141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2FA73-1A89-B94B-8262-BAFAD6C04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Come </a:t>
            </a:r>
            <a:r>
              <a:rPr lang="en-GB" dirty="0" err="1"/>
              <a:t>contribuire</a:t>
            </a:r>
            <a:r>
              <a:rPr lang="en-GB" dirty="0"/>
              <a:t> al </a:t>
            </a:r>
            <a:r>
              <a:rPr lang="en-GB" dirty="0" err="1"/>
              <a:t>lavoro</a:t>
            </a:r>
            <a:r>
              <a:rPr lang="en-GB" dirty="0"/>
              <a:t> </a:t>
            </a:r>
            <a:r>
              <a:rPr lang="en-GB" dirty="0" err="1"/>
              <a:t>degli</a:t>
            </a:r>
            <a:r>
              <a:rPr lang="en-GB" dirty="0"/>
              <a:t> EOSC Working Groups?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131197-B5B5-D947-A69A-789D166ECC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1724583"/>
            <a:ext cx="4448109" cy="4503222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Fai </a:t>
            </a:r>
            <a:r>
              <a:rPr lang="en-GB" sz="2000" dirty="0" err="1"/>
              <a:t>conoscere</a:t>
            </a:r>
            <a:r>
              <a:rPr lang="en-GB" sz="2000" dirty="0"/>
              <a:t> I </a:t>
            </a:r>
            <a:r>
              <a:rPr lang="en-GB" sz="2000" dirty="0" err="1"/>
              <a:t>risultati</a:t>
            </a:r>
            <a:r>
              <a:rPr lang="en-GB" sz="2000" dirty="0"/>
              <a:t> del </a:t>
            </a:r>
            <a:r>
              <a:rPr lang="en-GB" sz="2000" dirty="0" err="1"/>
              <a:t>tuo</a:t>
            </a:r>
            <a:r>
              <a:rPr lang="en-GB" sz="2000" dirty="0"/>
              <a:t> </a:t>
            </a:r>
            <a:r>
              <a:rPr lang="en-GB" sz="2000" dirty="0" err="1"/>
              <a:t>progetto</a:t>
            </a:r>
            <a:r>
              <a:rPr lang="en-GB" sz="2000" dirty="0"/>
              <a:t> </a:t>
            </a:r>
            <a:r>
              <a:rPr lang="en-GB" sz="2000" dirty="0" err="1"/>
              <a:t>agli</a:t>
            </a:r>
            <a:r>
              <a:rPr lang="en-GB" sz="2000" dirty="0"/>
              <a:t>  EOSC WGs</a:t>
            </a:r>
          </a:p>
          <a:p>
            <a:pPr lvl="1"/>
            <a:r>
              <a:rPr lang="en-GB" sz="1600" dirty="0" err="1"/>
              <a:t>Contatta</a:t>
            </a:r>
            <a:r>
              <a:rPr lang="en-GB" sz="1600" dirty="0"/>
              <a:t> </a:t>
            </a:r>
            <a:r>
              <a:rPr lang="en-GB" sz="1600" dirty="0" err="1"/>
              <a:t>EOSCsecretariat</a:t>
            </a:r>
            <a:r>
              <a:rPr lang="en-GB" sz="1600" dirty="0"/>
              <a:t>: </a:t>
            </a:r>
            <a:r>
              <a:rPr lang="en-GB" sz="1600" dirty="0">
                <a:hlinkClick r:id="rId3"/>
              </a:rPr>
              <a:t>info@eoscsecretariat.eu</a:t>
            </a:r>
            <a:endParaRPr lang="en-GB" sz="1600" dirty="0"/>
          </a:p>
          <a:p>
            <a:pPr lvl="1"/>
            <a:r>
              <a:rPr lang="en-GB" sz="1600" dirty="0" err="1"/>
              <a:t>Contatta</a:t>
            </a:r>
            <a:r>
              <a:rPr lang="en-GB" sz="1600" dirty="0"/>
              <a:t> </a:t>
            </a:r>
            <a:r>
              <a:rPr lang="en-GB" sz="1600" dirty="0" err="1"/>
              <a:t>direttamente</a:t>
            </a:r>
            <a:r>
              <a:rPr lang="en-GB" sz="1600" dirty="0"/>
              <a:t> </a:t>
            </a:r>
            <a:r>
              <a:rPr lang="en-GB" sz="1600" dirty="0" err="1"/>
              <a:t>gli</a:t>
            </a:r>
            <a:r>
              <a:rPr lang="en-GB" sz="1600" dirty="0"/>
              <a:t> EOSC WG </a:t>
            </a:r>
            <a:r>
              <a:rPr lang="en-GB" sz="1600" dirty="0" err="1"/>
              <a:t>attraverso</a:t>
            </a:r>
            <a:r>
              <a:rPr lang="en-GB" sz="1600" dirty="0"/>
              <a:t> le </a:t>
            </a:r>
            <a:r>
              <a:rPr lang="en-GB" sz="1600" dirty="0" err="1"/>
              <a:t>loro</a:t>
            </a:r>
            <a:r>
              <a:rPr lang="en-GB" sz="1600" dirty="0"/>
              <a:t> email </a:t>
            </a:r>
            <a:r>
              <a:rPr lang="en-GB" sz="1600" dirty="0" err="1"/>
              <a:t>pubbliche</a:t>
            </a:r>
            <a:endParaRPr lang="en-GB" sz="1600" dirty="0"/>
          </a:p>
          <a:p>
            <a:r>
              <a:rPr lang="en-GB" sz="2000" dirty="0"/>
              <a:t>Fai </a:t>
            </a:r>
            <a:r>
              <a:rPr lang="en-GB" sz="2000" dirty="0" err="1"/>
              <a:t>parte</a:t>
            </a:r>
            <a:r>
              <a:rPr lang="en-GB" sz="2000" dirty="0"/>
              <a:t> </a:t>
            </a:r>
            <a:r>
              <a:rPr lang="en-GB" sz="2000" dirty="0" err="1"/>
              <a:t>degli</a:t>
            </a:r>
            <a:r>
              <a:rPr lang="en-GB" sz="2000" dirty="0"/>
              <a:t> EOSC Working Groups</a:t>
            </a:r>
          </a:p>
          <a:p>
            <a:pPr lvl="1"/>
            <a:r>
              <a:rPr lang="en-GB" sz="1600" dirty="0" err="1"/>
              <a:t>Nomina</a:t>
            </a:r>
            <a:r>
              <a:rPr lang="en-GB" sz="1600" dirty="0"/>
              <a:t> un </a:t>
            </a:r>
            <a:r>
              <a:rPr lang="en-GB" sz="1600" dirty="0" err="1"/>
              <a:t>rappresentante</a:t>
            </a:r>
            <a:r>
              <a:rPr lang="en-GB" sz="1600" dirty="0"/>
              <a:t> del </a:t>
            </a:r>
            <a:r>
              <a:rPr lang="en-GB" sz="1600" dirty="0" err="1"/>
              <a:t>tuo</a:t>
            </a:r>
            <a:r>
              <a:rPr lang="en-GB" sz="1600" dirty="0"/>
              <a:t> </a:t>
            </a:r>
            <a:r>
              <a:rPr lang="en-GB" sz="1600" dirty="0" err="1"/>
              <a:t>progetto</a:t>
            </a:r>
            <a:r>
              <a:rPr lang="en-GB" sz="1600" dirty="0"/>
              <a:t> </a:t>
            </a:r>
            <a:r>
              <a:rPr lang="en-GB" sz="1600" dirty="0" err="1"/>
              <a:t>nei</a:t>
            </a:r>
            <a:r>
              <a:rPr lang="en-GB" sz="1600" dirty="0"/>
              <a:t> WG </a:t>
            </a:r>
            <a:r>
              <a:rPr lang="en-GB" sz="1600" b="1" dirty="0"/>
              <a:t>Architecture</a:t>
            </a:r>
            <a:r>
              <a:rPr lang="en-GB" sz="1600" dirty="0"/>
              <a:t> o </a:t>
            </a:r>
            <a:r>
              <a:rPr lang="en-GB" sz="1600" b="1" dirty="0" err="1"/>
              <a:t>Skills&amp;Training</a:t>
            </a:r>
            <a:endParaRPr lang="en-GB" sz="1600" dirty="0"/>
          </a:p>
          <a:p>
            <a:pPr lvl="1"/>
            <a:r>
              <a:rPr lang="en-GB" sz="1600" dirty="0" err="1"/>
              <a:t>Puoi</a:t>
            </a:r>
            <a:r>
              <a:rPr lang="en-GB" sz="1600" dirty="0"/>
              <a:t> </a:t>
            </a:r>
            <a:r>
              <a:rPr lang="en-GB" sz="1600" dirty="0" err="1"/>
              <a:t>essere</a:t>
            </a:r>
            <a:r>
              <a:rPr lang="en-GB" sz="1600" dirty="0"/>
              <a:t> </a:t>
            </a:r>
            <a:r>
              <a:rPr lang="en-GB" sz="1600" dirty="0" err="1"/>
              <a:t>invitato</a:t>
            </a:r>
            <a:r>
              <a:rPr lang="en-GB" sz="1600" dirty="0"/>
              <a:t> a </a:t>
            </a:r>
            <a:r>
              <a:rPr lang="en-GB" sz="1600" dirty="0" err="1"/>
              <a:t>partecipare</a:t>
            </a:r>
            <a:r>
              <a:rPr lang="en-GB" sz="1600" dirty="0"/>
              <a:t> per </a:t>
            </a:r>
            <a:r>
              <a:rPr lang="en-GB" sz="1600" dirty="0" err="1"/>
              <a:t>contribuire</a:t>
            </a:r>
            <a:r>
              <a:rPr lang="en-GB" sz="1600" dirty="0"/>
              <a:t> ai </a:t>
            </a:r>
            <a:r>
              <a:rPr lang="en-GB" sz="1600" dirty="0" err="1"/>
              <a:t>lavori</a:t>
            </a:r>
            <a:r>
              <a:rPr lang="en-GB" sz="1600" dirty="0"/>
              <a:t> </a:t>
            </a:r>
            <a:r>
              <a:rPr lang="en-GB" sz="1600" dirty="0" err="1"/>
              <a:t>dei</a:t>
            </a:r>
            <a:r>
              <a:rPr lang="en-GB" sz="1600" dirty="0"/>
              <a:t> WG </a:t>
            </a:r>
          </a:p>
          <a:p>
            <a:r>
              <a:rPr lang="en-GB" sz="2100" dirty="0" err="1"/>
              <a:t>Partecipa</a:t>
            </a:r>
            <a:r>
              <a:rPr lang="en-GB" sz="2100" dirty="0"/>
              <a:t> </a:t>
            </a:r>
            <a:r>
              <a:rPr lang="en-GB" sz="2100" dirty="0" err="1"/>
              <a:t>agli</a:t>
            </a:r>
            <a:r>
              <a:rPr lang="en-GB" sz="2100" dirty="0"/>
              <a:t> </a:t>
            </a:r>
            <a:r>
              <a:rPr lang="en-GB" sz="2100" dirty="0" err="1"/>
              <a:t>eventi</a:t>
            </a:r>
            <a:r>
              <a:rPr lang="en-GB" sz="2100" dirty="0"/>
              <a:t> </a:t>
            </a:r>
            <a:r>
              <a:rPr lang="en-GB" sz="2100" dirty="0" err="1"/>
              <a:t>dello</a:t>
            </a:r>
            <a:r>
              <a:rPr lang="en-GB" sz="2100" dirty="0"/>
              <a:t> EOSC Stakeholder Forum come lo EOSC Symposium</a:t>
            </a:r>
          </a:p>
          <a:p>
            <a:r>
              <a:rPr lang="en-GB" sz="2000" dirty="0" err="1"/>
              <a:t>Fornisci</a:t>
            </a:r>
            <a:r>
              <a:rPr lang="en-GB" sz="2000" dirty="0"/>
              <a:t> feedback </a:t>
            </a:r>
            <a:r>
              <a:rPr lang="en-GB" sz="2000" dirty="0" err="1"/>
              <a:t>attraverso</a:t>
            </a:r>
            <a:r>
              <a:rPr lang="en-GB" sz="2000" dirty="0"/>
              <a:t> le </a:t>
            </a:r>
            <a:r>
              <a:rPr lang="en-GB" sz="2000" dirty="0" err="1"/>
              <a:t>consultazioni</a:t>
            </a:r>
            <a:r>
              <a:rPr lang="en-GB" sz="2000" dirty="0"/>
              <a:t> </a:t>
            </a:r>
            <a:r>
              <a:rPr lang="en-GB" sz="2000" dirty="0" err="1"/>
              <a:t>aperte</a:t>
            </a:r>
            <a:r>
              <a:rPr lang="en-GB" sz="2000" dirty="0"/>
              <a:t> sui </a:t>
            </a:r>
            <a:r>
              <a:rPr lang="en-GB" sz="2000" dirty="0" err="1"/>
              <a:t>risultati</a:t>
            </a:r>
            <a:r>
              <a:rPr lang="en-GB" sz="2000" dirty="0"/>
              <a:t> </a:t>
            </a:r>
            <a:r>
              <a:rPr lang="en-GB" sz="2000" dirty="0" err="1"/>
              <a:t>dei</a:t>
            </a:r>
            <a:r>
              <a:rPr lang="en-GB" sz="2000" dirty="0"/>
              <a:t> WG</a:t>
            </a:r>
          </a:p>
          <a:p>
            <a:r>
              <a:rPr lang="en-GB" sz="2000" dirty="0" err="1"/>
              <a:t>Partecipa</a:t>
            </a:r>
            <a:r>
              <a:rPr lang="en-GB" sz="2000" dirty="0"/>
              <a:t> </a:t>
            </a:r>
            <a:r>
              <a:rPr lang="en-GB" sz="2000" dirty="0" err="1"/>
              <a:t>alle</a:t>
            </a:r>
            <a:r>
              <a:rPr lang="en-GB" sz="2000" dirty="0"/>
              <a:t> </a:t>
            </a:r>
            <a:r>
              <a:rPr lang="en-GB" sz="2000" dirty="0" err="1"/>
              <a:t>discussioni</a:t>
            </a:r>
            <a:r>
              <a:rPr lang="en-GB" sz="2000" dirty="0"/>
              <a:t> </a:t>
            </a:r>
            <a:r>
              <a:rPr lang="en-GB" sz="2000" dirty="0" err="1"/>
              <a:t>delle</a:t>
            </a:r>
            <a:r>
              <a:rPr lang="en-GB" sz="2000" dirty="0"/>
              <a:t> </a:t>
            </a:r>
            <a:r>
              <a:rPr lang="en-GB" sz="2000" dirty="0" err="1"/>
              <a:t>tematiche</a:t>
            </a:r>
            <a:r>
              <a:rPr lang="en-GB" sz="2000" dirty="0"/>
              <a:t> </a:t>
            </a:r>
            <a:r>
              <a:rPr lang="en-GB" sz="2000" dirty="0" err="1"/>
              <a:t>orizzontali</a:t>
            </a:r>
            <a:r>
              <a:rPr lang="en-GB" sz="2000" dirty="0"/>
              <a:t> </a:t>
            </a:r>
            <a:r>
              <a:rPr lang="en-GB" sz="2000" dirty="0" err="1"/>
              <a:t>negli</a:t>
            </a:r>
            <a:r>
              <a:rPr lang="en-GB" sz="2000" dirty="0"/>
              <a:t> EOSC Interest Groups</a:t>
            </a:r>
          </a:p>
        </p:txBody>
      </p:sp>
      <p:sp>
        <p:nvSpPr>
          <p:cNvPr id="7" name="Rettangolo con angoli arrotondati 6">
            <a:extLst>
              <a:ext uri="{FF2B5EF4-FFF2-40B4-BE49-F238E27FC236}">
                <a16:creationId xmlns:a16="http://schemas.microsoft.com/office/drawing/2014/main" id="{7F108BBE-16BC-4A3B-A034-F56F705F2614}"/>
              </a:ext>
            </a:extLst>
          </p:cNvPr>
          <p:cNvSpPr/>
          <p:nvPr/>
        </p:nvSpPr>
        <p:spPr>
          <a:xfrm>
            <a:off x="5356414" y="1759692"/>
            <a:ext cx="3303198" cy="88872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B1C2EB52-F03F-451D-8E87-31B5C68DC165}"/>
              </a:ext>
            </a:extLst>
          </p:cNvPr>
          <p:cNvSpPr/>
          <p:nvPr/>
        </p:nvSpPr>
        <p:spPr>
          <a:xfrm>
            <a:off x="5344826" y="5187371"/>
            <a:ext cx="33937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hlinkClick r:id="rId4"/>
              </a:rPr>
              <a:t>Read more in this blog post by EOSC FAIR WG Chair Sarah Jones on the EOSCsecretariat.eu website</a:t>
            </a:r>
            <a:endParaRPr lang="en-GB" sz="1200" dirty="0"/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id="{B022BC58-833A-4006-9B1A-077857A670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6414" y="3636287"/>
            <a:ext cx="3393707" cy="15083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83D8E520-E57B-4B01-8B60-FF614F2FD627}"/>
              </a:ext>
            </a:extLst>
          </p:cNvPr>
          <p:cNvSpPr/>
          <p:nvPr/>
        </p:nvSpPr>
        <p:spPr>
          <a:xfrm>
            <a:off x="5327025" y="1834722"/>
            <a:ext cx="336702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2B499A"/>
                </a:solidFill>
              </a:rPr>
              <a:t>I WG </a:t>
            </a:r>
            <a:r>
              <a:rPr lang="en-GB" sz="1400" b="1" dirty="0">
                <a:solidFill>
                  <a:srgbClr val="2B499A"/>
                </a:solidFill>
              </a:rPr>
              <a:t>Architecture</a:t>
            </a:r>
            <a:r>
              <a:rPr lang="en-GB" sz="1400" dirty="0">
                <a:solidFill>
                  <a:srgbClr val="2B499A"/>
                </a:solidFill>
              </a:rPr>
              <a:t> e </a:t>
            </a:r>
            <a:r>
              <a:rPr lang="en-GB" sz="1400" b="1" dirty="0">
                <a:solidFill>
                  <a:srgbClr val="2B499A"/>
                </a:solidFill>
              </a:rPr>
              <a:t>Skills &amp; Training </a:t>
            </a:r>
            <a:r>
              <a:rPr lang="en-GB" sz="1400" dirty="0" err="1">
                <a:solidFill>
                  <a:srgbClr val="2B499A"/>
                </a:solidFill>
              </a:rPr>
              <a:t>stanno</a:t>
            </a:r>
            <a:r>
              <a:rPr lang="en-GB" sz="1400" dirty="0">
                <a:solidFill>
                  <a:srgbClr val="2B499A"/>
                </a:solidFill>
              </a:rPr>
              <a:t> </a:t>
            </a:r>
            <a:r>
              <a:rPr lang="en-GB" sz="1400" dirty="0" err="1">
                <a:solidFill>
                  <a:srgbClr val="2B499A"/>
                </a:solidFill>
              </a:rPr>
              <a:t>attualmente</a:t>
            </a:r>
            <a:r>
              <a:rPr lang="en-GB" sz="1400" dirty="0">
                <a:solidFill>
                  <a:srgbClr val="2B499A"/>
                </a:solidFill>
              </a:rPr>
              <a:t> </a:t>
            </a:r>
            <a:r>
              <a:rPr lang="en-GB" sz="1400" dirty="0" err="1">
                <a:solidFill>
                  <a:srgbClr val="2B499A"/>
                </a:solidFill>
              </a:rPr>
              <a:t>accettando</a:t>
            </a:r>
            <a:r>
              <a:rPr lang="en-GB" sz="1400" dirty="0">
                <a:solidFill>
                  <a:srgbClr val="2B499A"/>
                </a:solidFill>
              </a:rPr>
              <a:t> candidature da </a:t>
            </a:r>
            <a:r>
              <a:rPr lang="en-GB" sz="1400" dirty="0" err="1">
                <a:solidFill>
                  <a:srgbClr val="2B499A"/>
                </a:solidFill>
              </a:rPr>
              <a:t>parte</a:t>
            </a:r>
            <a:r>
              <a:rPr lang="en-GB" sz="1400" dirty="0">
                <a:solidFill>
                  <a:srgbClr val="2B499A"/>
                </a:solidFill>
              </a:rPr>
              <a:t> </a:t>
            </a:r>
            <a:r>
              <a:rPr lang="en-GB" sz="1400" dirty="0" err="1">
                <a:solidFill>
                  <a:srgbClr val="2B499A"/>
                </a:solidFill>
              </a:rPr>
              <a:t>dei</a:t>
            </a:r>
            <a:r>
              <a:rPr lang="en-GB" sz="1400" dirty="0">
                <a:solidFill>
                  <a:srgbClr val="2B499A"/>
                </a:solidFill>
              </a:rPr>
              <a:t> </a:t>
            </a:r>
            <a:r>
              <a:rPr lang="en-GB" sz="1400" dirty="0" err="1">
                <a:solidFill>
                  <a:srgbClr val="2B499A"/>
                </a:solidFill>
              </a:rPr>
              <a:t>progetti</a:t>
            </a:r>
            <a:r>
              <a:rPr lang="en-GB" sz="1400" dirty="0">
                <a:solidFill>
                  <a:srgbClr val="2B499A"/>
                </a:solidFill>
              </a:rPr>
              <a:t> EOSC-related</a:t>
            </a:r>
            <a:endParaRPr lang="en-GB" sz="1400" dirty="0">
              <a:solidFill>
                <a:srgbClr val="2B499A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819742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AA69E5-996A-476F-861E-79C16C2D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932" y="213027"/>
            <a:ext cx="7886700" cy="1325563"/>
          </a:xfrm>
        </p:spPr>
        <p:txBody>
          <a:bodyPr/>
          <a:lstStyle/>
          <a:p>
            <a:r>
              <a:rPr lang="en-GB" dirty="0"/>
              <a:t>WG: </a:t>
            </a:r>
            <a:r>
              <a:rPr lang="en-GB" dirty="0" err="1"/>
              <a:t>documenti</a:t>
            </a:r>
            <a:r>
              <a:rPr lang="en-GB" dirty="0"/>
              <a:t> e </a:t>
            </a:r>
            <a:r>
              <a:rPr lang="en-GB" dirty="0" err="1"/>
              <a:t>consultazione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62F2D9-6CB2-40A8-B623-8BDE28738C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932" y="1538590"/>
            <a:ext cx="7886700" cy="4280657"/>
          </a:xfrm>
        </p:spPr>
        <p:txBody>
          <a:bodyPr>
            <a:normAutofit/>
          </a:bodyPr>
          <a:lstStyle/>
          <a:p>
            <a:r>
              <a:rPr lang="en-GB" sz="2000" dirty="0"/>
              <a:t>EOSC FAIR WG</a:t>
            </a:r>
          </a:p>
          <a:p>
            <a:pPr lvl="1"/>
            <a:r>
              <a:rPr lang="en-GB" sz="1800" dirty="0">
                <a:hlinkClick r:id="rId3"/>
              </a:rPr>
              <a:t>Initial PID Policy</a:t>
            </a:r>
            <a:endParaRPr lang="en-GB" sz="1800" dirty="0"/>
          </a:p>
          <a:p>
            <a:pPr lvl="1"/>
            <a:r>
              <a:rPr lang="en-GB" sz="1800" dirty="0">
                <a:hlinkClick r:id="rId4"/>
              </a:rPr>
              <a:t>Metrics &amp; Certification</a:t>
            </a:r>
            <a:endParaRPr lang="en-GB" sz="1800" dirty="0"/>
          </a:p>
          <a:p>
            <a:r>
              <a:rPr lang="en-GB" sz="2000" dirty="0"/>
              <a:t>EOSC </a:t>
            </a:r>
            <a:r>
              <a:rPr lang="en-GB" sz="2000" dirty="0" err="1"/>
              <a:t>RoP</a:t>
            </a:r>
            <a:r>
              <a:rPr lang="en-GB" sz="2000" dirty="0"/>
              <a:t> WG</a:t>
            </a:r>
          </a:p>
          <a:p>
            <a:pPr lvl="1"/>
            <a:r>
              <a:rPr lang="en-GB" sz="1800" dirty="0">
                <a:hlinkClick r:id="rId5"/>
              </a:rPr>
              <a:t>Draft EOSC Rules of Participation</a:t>
            </a:r>
            <a:endParaRPr lang="en-GB" sz="1800" dirty="0"/>
          </a:p>
          <a:p>
            <a:r>
              <a:rPr lang="en-GB" sz="2000" dirty="0"/>
              <a:t>EOSC Sustainability WG</a:t>
            </a:r>
          </a:p>
          <a:p>
            <a:pPr lvl="1"/>
            <a:r>
              <a:rPr lang="en-GB" sz="1800" dirty="0"/>
              <a:t>Tinman report “Solutions for a Sustainable EOSC” – </a:t>
            </a:r>
            <a:r>
              <a:rPr lang="en-GB" sz="1800" dirty="0" err="1"/>
              <a:t>sarà</a:t>
            </a:r>
            <a:r>
              <a:rPr lang="en-GB" sz="1800" dirty="0"/>
              <a:t> </a:t>
            </a:r>
            <a:r>
              <a:rPr lang="en-GB" sz="1800" dirty="0" err="1"/>
              <a:t>reso</a:t>
            </a:r>
            <a:r>
              <a:rPr lang="en-GB" sz="1800" dirty="0"/>
              <a:t> </a:t>
            </a:r>
            <a:r>
              <a:rPr lang="en-GB" sz="1800" dirty="0" err="1"/>
              <a:t>pubblico</a:t>
            </a:r>
            <a:r>
              <a:rPr lang="en-GB" sz="1800" dirty="0"/>
              <a:t> </a:t>
            </a:r>
            <a:r>
              <a:rPr lang="en-GB" sz="1800" dirty="0" err="1"/>
              <a:t>dopo</a:t>
            </a:r>
            <a:r>
              <a:rPr lang="en-GB" sz="1800" dirty="0"/>
              <a:t> </a:t>
            </a:r>
            <a:r>
              <a:rPr lang="en-GB" sz="1800" dirty="0" err="1"/>
              <a:t>il</a:t>
            </a:r>
            <a:r>
              <a:rPr lang="en-GB" sz="1800" dirty="0"/>
              <a:t> secondo giro di </a:t>
            </a:r>
            <a:r>
              <a:rPr lang="en-GB" sz="1800" dirty="0" err="1"/>
              <a:t>consultazione</a:t>
            </a:r>
            <a:r>
              <a:rPr lang="en-GB" sz="1800" dirty="0"/>
              <a:t> </a:t>
            </a:r>
            <a:r>
              <a:rPr lang="en-GB" sz="1800" dirty="0" err="1"/>
              <a:t>dedicato</a:t>
            </a:r>
            <a:r>
              <a:rPr lang="en-GB" sz="1800" dirty="0"/>
              <a:t> a </a:t>
            </a:r>
            <a:r>
              <a:rPr lang="en-GB" sz="1800" dirty="0" err="1"/>
              <a:t>esperti</a:t>
            </a:r>
            <a:r>
              <a:rPr lang="en-GB" sz="1800" dirty="0"/>
              <a:t> del </a:t>
            </a:r>
            <a:r>
              <a:rPr lang="en-GB" sz="1800" dirty="0" err="1"/>
              <a:t>settore</a:t>
            </a:r>
            <a:endParaRPr lang="en-GB" sz="1800" dirty="0"/>
          </a:p>
          <a:p>
            <a:r>
              <a:rPr lang="en-GB" sz="2000" dirty="0"/>
              <a:t>EOSC &amp; HPC:</a:t>
            </a:r>
          </a:p>
          <a:p>
            <a:pPr lvl="1"/>
            <a:r>
              <a:rPr lang="en-GB" sz="1800" dirty="0">
                <a:hlinkClick r:id="rId6"/>
              </a:rPr>
              <a:t>Exploring cooperation opportunities between HPC &amp; EOSC: a survey for HPC projects</a:t>
            </a:r>
            <a:endParaRPr lang="en-GB" sz="1800" dirty="0"/>
          </a:p>
          <a:p>
            <a:pPr marL="0" indent="0">
              <a:buNone/>
            </a:pPr>
            <a:endParaRPr lang="en-GB" dirty="0"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419185362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AA69E5-996A-476F-861E-79C16C2D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932" y="213027"/>
            <a:ext cx="7886700" cy="1325563"/>
          </a:xfrm>
        </p:spPr>
        <p:txBody>
          <a:bodyPr/>
          <a:lstStyle/>
          <a:p>
            <a:r>
              <a:rPr lang="en-GB" dirty="0" err="1"/>
              <a:t>Coinvolgere</a:t>
            </a:r>
            <a:r>
              <a:rPr lang="en-GB" dirty="0"/>
              <a:t> la </a:t>
            </a:r>
            <a:r>
              <a:rPr lang="en-GB" dirty="0" err="1"/>
              <a:t>comunità</a:t>
            </a:r>
            <a:endParaRPr lang="en-GB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A86A922B-5613-419E-9D3C-CD9E902DD8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625" r="24374"/>
          <a:stretch/>
        </p:blipFill>
        <p:spPr>
          <a:xfrm>
            <a:off x="843737" y="3438223"/>
            <a:ext cx="3115660" cy="148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1B614BB-F8CC-4B7E-8011-C6944E8CE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2925" y="4519052"/>
            <a:ext cx="2978150" cy="1384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70BAFA84-8AAD-CB4E-9558-70D9B8A2C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2556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La</a:t>
            </a:r>
            <a:r>
              <a:rPr lang="en-GB" b="1" dirty="0"/>
              <a:t> </a:t>
            </a:r>
            <a:r>
              <a:rPr lang="en-GB" b="1" dirty="0">
                <a:hlinkClick r:id="rId5"/>
              </a:rPr>
              <a:t>EOSC Liaison Platform</a:t>
            </a:r>
            <a:r>
              <a:rPr lang="en-GB" b="1" dirty="0"/>
              <a:t> </a:t>
            </a:r>
            <a:r>
              <a:rPr lang="en-GB" dirty="0" err="1"/>
              <a:t>è</a:t>
            </a:r>
            <a:r>
              <a:rPr lang="en-GB" dirty="0"/>
              <a:t> un </a:t>
            </a:r>
            <a:r>
              <a:rPr lang="en-GB" dirty="0" err="1"/>
              <a:t>ambiente</a:t>
            </a:r>
            <a:r>
              <a:rPr lang="en-GB" dirty="0"/>
              <a:t> online </a:t>
            </a:r>
            <a:r>
              <a:rPr lang="en-GB" dirty="0" err="1"/>
              <a:t>aperto</a:t>
            </a:r>
            <a:r>
              <a:rPr lang="en-GB" dirty="0"/>
              <a:t> di </a:t>
            </a:r>
            <a:r>
              <a:rPr lang="en-GB" dirty="0" err="1"/>
              <a:t>discussione</a:t>
            </a:r>
            <a:r>
              <a:rPr lang="en-GB" dirty="0"/>
              <a:t> </a:t>
            </a:r>
            <a:r>
              <a:rPr lang="en-GB" dirty="0" err="1"/>
              <a:t>che</a:t>
            </a:r>
            <a:r>
              <a:rPr lang="en-GB" dirty="0"/>
              <a:t> </a:t>
            </a:r>
            <a:r>
              <a:rPr lang="en-GB" dirty="0" err="1"/>
              <a:t>permette</a:t>
            </a:r>
            <a:r>
              <a:rPr lang="en-GB" dirty="0"/>
              <a:t> di </a:t>
            </a:r>
            <a:r>
              <a:rPr lang="en-GB" dirty="0" err="1"/>
              <a:t>collezionare</a:t>
            </a:r>
            <a:r>
              <a:rPr lang="en-GB" dirty="0"/>
              <a:t> </a:t>
            </a:r>
            <a:r>
              <a:rPr lang="en-GB" dirty="0" err="1"/>
              <a:t>gli</a:t>
            </a:r>
            <a:r>
              <a:rPr lang="en-GB" dirty="0"/>
              <a:t> input e di </a:t>
            </a:r>
            <a:r>
              <a:rPr lang="en-GB" dirty="0" err="1"/>
              <a:t>fornire</a:t>
            </a:r>
            <a:r>
              <a:rPr lang="en-GB" dirty="0"/>
              <a:t> feedback </a:t>
            </a:r>
            <a:r>
              <a:rPr lang="en-GB" dirty="0" err="1"/>
              <a:t>agli</a:t>
            </a:r>
            <a:r>
              <a:rPr lang="en-GB" dirty="0"/>
              <a:t> </a:t>
            </a:r>
            <a:r>
              <a:rPr lang="en-GB" dirty="0" err="1"/>
              <a:t>organi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Governace</a:t>
            </a:r>
            <a:r>
              <a:rPr lang="en-GB" dirty="0"/>
              <a:t> di EOSC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813503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DAA69E5-996A-476F-861E-79C16C2D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2932" y="213027"/>
            <a:ext cx="7886700" cy="1325563"/>
          </a:xfrm>
        </p:spPr>
        <p:txBody>
          <a:bodyPr/>
          <a:lstStyle/>
          <a:p>
            <a:r>
              <a:rPr lang="en-GB" dirty="0" err="1"/>
              <a:t>Contribuisci</a:t>
            </a:r>
            <a:r>
              <a:rPr lang="en-GB" dirty="0"/>
              <a:t> con la </a:t>
            </a:r>
            <a:r>
              <a:rPr lang="en-GB" dirty="0" err="1"/>
              <a:t>tua</a:t>
            </a:r>
            <a:r>
              <a:rPr lang="en-GB" dirty="0"/>
              <a:t> </a:t>
            </a:r>
            <a:r>
              <a:rPr lang="en-GB" dirty="0" err="1"/>
              <a:t>esperienza</a:t>
            </a:r>
            <a:r>
              <a:rPr lang="en-GB" dirty="0"/>
              <a:t> </a:t>
            </a:r>
            <a:r>
              <a:rPr lang="en-GB" dirty="0" err="1"/>
              <a:t>specifica</a:t>
            </a:r>
            <a:endParaRPr lang="en-GB" dirty="0"/>
          </a:p>
        </p:txBody>
      </p:sp>
      <p:pic>
        <p:nvPicPr>
          <p:cNvPr id="2" name="Immagine 1">
            <a:hlinkClick r:id="rId3"/>
            <a:extLst>
              <a:ext uri="{FF2B5EF4-FFF2-40B4-BE49-F238E27FC236}">
                <a16:creationId xmlns:a16="http://schemas.microsoft.com/office/drawing/2014/main" id="{C1262C0C-C46A-4C28-A7D9-B98485D35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292" y="4470094"/>
            <a:ext cx="2099658" cy="1113135"/>
          </a:xfrm>
          <a:prstGeom prst="rect">
            <a:avLst/>
          </a:prstGeom>
        </p:spPr>
      </p:pic>
      <p:pic>
        <p:nvPicPr>
          <p:cNvPr id="10" name="Immagine 9">
            <a:hlinkClick r:id="rId5"/>
            <a:extLst>
              <a:ext uri="{FF2B5EF4-FFF2-40B4-BE49-F238E27FC236}">
                <a16:creationId xmlns:a16="http://schemas.microsoft.com/office/drawing/2014/main" id="{D7E885E4-288D-4521-BB8A-B6082F5748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23004" y="4470094"/>
            <a:ext cx="2099658" cy="1141919"/>
          </a:xfrm>
          <a:prstGeom prst="rect">
            <a:avLst/>
          </a:prstGeom>
        </p:spPr>
      </p:pic>
      <p:pic>
        <p:nvPicPr>
          <p:cNvPr id="13" name="Immagine 12">
            <a:hlinkClick r:id="rId7"/>
            <a:extLst>
              <a:ext uri="{FF2B5EF4-FFF2-40B4-BE49-F238E27FC236}">
                <a16:creationId xmlns:a16="http://schemas.microsoft.com/office/drawing/2014/main" id="{114DCB86-9399-41AC-AC5D-B64483C063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87372" y="4661495"/>
            <a:ext cx="1968638" cy="759115"/>
          </a:xfrm>
          <a:prstGeom prst="rect">
            <a:avLst/>
          </a:prstGeom>
        </p:spPr>
      </p:pic>
      <p:pic>
        <p:nvPicPr>
          <p:cNvPr id="14" name="Immagine 13">
            <a:hlinkClick r:id="rId9"/>
            <a:extLst>
              <a:ext uri="{FF2B5EF4-FFF2-40B4-BE49-F238E27FC236}">
                <a16:creationId xmlns:a16="http://schemas.microsoft.com/office/drawing/2014/main" id="{F13C31FD-2E82-463C-AD87-6CADE8F2854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04401" y="4627357"/>
            <a:ext cx="2063099" cy="805492"/>
          </a:xfrm>
          <a:prstGeom prst="rect">
            <a:avLst/>
          </a:prstGeom>
        </p:spPr>
      </p:pic>
      <p:sp>
        <p:nvSpPr>
          <p:cNvPr id="11" name="Segnaposto contenuto 10">
            <a:extLst>
              <a:ext uri="{FF2B5EF4-FFF2-40B4-BE49-F238E27FC236}">
                <a16:creationId xmlns:a16="http://schemas.microsoft.com/office/drawing/2014/main" id="{215120B2-2289-2B44-B42F-2769C9C47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032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err="1"/>
              <a:t>Gli</a:t>
            </a:r>
            <a:r>
              <a:rPr lang="en-GB" dirty="0"/>
              <a:t> </a:t>
            </a:r>
            <a:r>
              <a:rPr lang="en-GB" b="1" dirty="0">
                <a:hlinkClick r:id="rId11"/>
              </a:rPr>
              <a:t>EOSC Interest Groups</a:t>
            </a:r>
            <a:r>
              <a:rPr lang="en-GB" b="1" dirty="0"/>
              <a:t> </a:t>
            </a:r>
            <a:r>
              <a:rPr lang="en-GB" dirty="0" err="1"/>
              <a:t>sono</a:t>
            </a:r>
            <a:r>
              <a:rPr lang="en-GB" dirty="0"/>
              <a:t> </a:t>
            </a:r>
            <a:r>
              <a:rPr lang="en-GB" dirty="0" err="1"/>
              <a:t>stati</a:t>
            </a:r>
            <a:r>
              <a:rPr lang="en-GB" dirty="0"/>
              <a:t> </a:t>
            </a:r>
            <a:r>
              <a:rPr lang="en-GB" dirty="0" err="1"/>
              <a:t>creati</a:t>
            </a:r>
            <a:r>
              <a:rPr lang="en-GB" dirty="0"/>
              <a:t> per dare </a:t>
            </a:r>
            <a:r>
              <a:rPr lang="en-GB" dirty="0" err="1"/>
              <a:t>alla</a:t>
            </a:r>
            <a:r>
              <a:rPr lang="en-GB" dirty="0"/>
              <a:t> </a:t>
            </a:r>
            <a:r>
              <a:rPr lang="en-GB" dirty="0" err="1"/>
              <a:t>comunità</a:t>
            </a:r>
            <a:r>
              <a:rPr lang="en-GB" dirty="0"/>
              <a:t> di EOSC </a:t>
            </a:r>
            <a:r>
              <a:rPr lang="en-GB" dirty="0" err="1"/>
              <a:t>l’opportunità</a:t>
            </a:r>
            <a:r>
              <a:rPr lang="en-GB" dirty="0"/>
              <a:t> di </a:t>
            </a:r>
            <a:r>
              <a:rPr lang="en-GB" dirty="0" err="1"/>
              <a:t>collaborare</a:t>
            </a:r>
            <a:r>
              <a:rPr lang="en-GB" dirty="0"/>
              <a:t>, </a:t>
            </a:r>
            <a:r>
              <a:rPr lang="en-GB" dirty="0" err="1"/>
              <a:t>condividere</a:t>
            </a:r>
            <a:r>
              <a:rPr lang="en-GB" dirty="0"/>
              <a:t> e </a:t>
            </a:r>
            <a:r>
              <a:rPr lang="en-GB" dirty="0" err="1"/>
              <a:t>discutere</a:t>
            </a:r>
            <a:r>
              <a:rPr lang="en-GB" dirty="0"/>
              <a:t> </a:t>
            </a:r>
            <a:r>
              <a:rPr lang="en-GB" dirty="0" err="1"/>
              <a:t>argomenti</a:t>
            </a:r>
            <a:r>
              <a:rPr lang="en-GB" dirty="0"/>
              <a:t> </a:t>
            </a:r>
            <a:r>
              <a:rPr lang="en-GB" dirty="0" err="1"/>
              <a:t>legati</a:t>
            </a:r>
            <a:r>
              <a:rPr lang="en-GB" dirty="0"/>
              <a:t> ad EOSC.</a:t>
            </a:r>
          </a:p>
          <a:p>
            <a:pPr marL="0" indent="0">
              <a:buNone/>
            </a:pPr>
            <a:r>
              <a:rPr lang="en-GB" dirty="0" err="1"/>
              <a:t>Sono</a:t>
            </a:r>
            <a:r>
              <a:rPr lang="en-GB" dirty="0"/>
              <a:t> </a:t>
            </a:r>
            <a:r>
              <a:rPr lang="en-GB" dirty="0" err="1"/>
              <a:t>supportati</a:t>
            </a:r>
            <a:r>
              <a:rPr lang="en-GB" dirty="0"/>
              <a:t> da un </a:t>
            </a:r>
            <a:r>
              <a:rPr lang="en-GB" dirty="0" err="1"/>
              <a:t>ambinete</a:t>
            </a:r>
            <a:r>
              <a:rPr lang="en-GB" dirty="0"/>
              <a:t> online di </a:t>
            </a:r>
            <a:r>
              <a:rPr lang="en-GB" dirty="0" err="1"/>
              <a:t>discussione</a:t>
            </a:r>
            <a:r>
              <a:rPr lang="en-GB" dirty="0"/>
              <a:t> </a:t>
            </a:r>
            <a:r>
              <a:rPr lang="en-GB" dirty="0" err="1"/>
              <a:t>aperto</a:t>
            </a:r>
            <a:r>
              <a:rPr lang="en-GB" dirty="0"/>
              <a:t> e </a:t>
            </a:r>
            <a:r>
              <a:rPr lang="en-GB" dirty="0" err="1"/>
              <a:t>facilitati</a:t>
            </a:r>
            <a:r>
              <a:rPr lang="en-GB" dirty="0"/>
              <a:t> da un </a:t>
            </a:r>
            <a:r>
              <a:rPr lang="en-GB" dirty="0" err="1"/>
              <a:t>membro</a:t>
            </a:r>
            <a:r>
              <a:rPr lang="en-GB" dirty="0"/>
              <a:t> di </a:t>
            </a:r>
            <a:r>
              <a:rPr lang="en-GB" dirty="0" err="1"/>
              <a:t>EOSCSecretariat.eu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3307965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165633-676E-4168-B960-18A257C8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1678"/>
            <a:ext cx="7219950" cy="1325563"/>
          </a:xfrm>
        </p:spPr>
        <p:txBody>
          <a:bodyPr>
            <a:normAutofit/>
          </a:bodyPr>
          <a:lstStyle/>
          <a:p>
            <a:r>
              <a:rPr lang="en-US" sz="2800" dirty="0" err="1"/>
              <a:t>EOSCsecretariat</a:t>
            </a:r>
            <a:r>
              <a:rPr lang="en-US" sz="2800" dirty="0"/>
              <a:t>: </a:t>
            </a:r>
            <a:r>
              <a:rPr lang="en-US" sz="2800" dirty="0" err="1"/>
              <a:t>opportunità</a:t>
            </a:r>
            <a:r>
              <a:rPr lang="en-US" sz="2800" dirty="0"/>
              <a:t> di </a:t>
            </a:r>
            <a:r>
              <a:rPr lang="en-US" sz="2800" dirty="0" err="1"/>
              <a:t>finanziamento</a:t>
            </a:r>
            <a:r>
              <a:rPr lang="en-US" sz="2800" dirty="0"/>
              <a:t> per la co-</a:t>
            </a:r>
            <a:r>
              <a:rPr lang="en-US" sz="2800" dirty="0" err="1"/>
              <a:t>creazione</a:t>
            </a:r>
            <a:r>
              <a:rPr lang="en-US" sz="2800" dirty="0"/>
              <a:t> di EOSC</a:t>
            </a:r>
            <a:endParaRPr lang="en-GB" sz="2800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29E7FE2-7BDE-4319-BADB-ABF58227EC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094" y="4636690"/>
            <a:ext cx="7264400" cy="19674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80A2B809-D416-405C-91EF-347A1279106C}"/>
              </a:ext>
            </a:extLst>
          </p:cNvPr>
          <p:cNvSpPr/>
          <p:nvPr/>
        </p:nvSpPr>
        <p:spPr>
          <a:xfrm>
            <a:off x="6070061" y="1488742"/>
            <a:ext cx="1403664" cy="421418"/>
          </a:xfrm>
          <a:prstGeom prst="rect">
            <a:avLst/>
          </a:prstGeom>
        </p:spPr>
        <p:txBody>
          <a:bodyPr vert="horz" lIns="68580" tIns="34290" rIns="68580" bIns="34290" numCol="1" rtlCol="0">
            <a:normAutofit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rgbClr val="FFC000"/>
              </a:buClr>
            </a:pPr>
            <a:endParaRPr lang="en-GB" sz="1350" b="1" dirty="0">
              <a:solidFill>
                <a:srgbClr val="2B499A"/>
              </a:solidFill>
              <a:latin typeface="+mj-lt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6B495162-91A5-4DCE-8BC7-FECFA6EF06C8}"/>
              </a:ext>
            </a:extLst>
          </p:cNvPr>
          <p:cNvSpPr/>
          <p:nvPr/>
        </p:nvSpPr>
        <p:spPr>
          <a:xfrm>
            <a:off x="5222574" y="1678915"/>
            <a:ext cx="3431871" cy="292933"/>
          </a:xfrm>
          <a:prstGeom prst="rect">
            <a:avLst/>
          </a:prstGeom>
        </p:spPr>
        <p:txBody>
          <a:bodyPr vert="horz" lIns="68580" tIns="34290" rIns="68580" bIns="34290" numCol="1" rtlCol="0">
            <a:normAutofit fontScale="85000" lnSpcReduction="10000"/>
          </a:bodyPr>
          <a:lstStyle/>
          <a:p>
            <a:pPr algn="ctr">
              <a:lnSpc>
                <a:spcPct val="120000"/>
              </a:lnSpc>
              <a:spcBef>
                <a:spcPts val="750"/>
              </a:spcBef>
              <a:buClr>
                <a:srgbClr val="FFC000"/>
              </a:buClr>
            </a:pPr>
            <a:r>
              <a:rPr lang="en-GB" sz="1200" dirty="0">
                <a:hlinkClick r:id="rId4"/>
              </a:rPr>
              <a:t>Approfondisci guardando l'ultimo videoo di EOSCsecretariat.eu </a:t>
            </a:r>
            <a:endParaRPr lang="en-GB" sz="12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163736A-FF9E-4B03-AB3D-E0E70FFFD02C}"/>
              </a:ext>
            </a:extLst>
          </p:cNvPr>
          <p:cNvSpPr txBox="1">
            <a:spLocks/>
          </p:cNvSpPr>
          <p:nvPr/>
        </p:nvSpPr>
        <p:spPr>
          <a:xfrm>
            <a:off x="692141" y="1606169"/>
            <a:ext cx="4200512" cy="1116617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600" b="1" dirty="0"/>
              <a:t>Hai </a:t>
            </a:r>
            <a:r>
              <a:rPr lang="en-GB" sz="1600" b="1" dirty="0" err="1"/>
              <a:t>un’idea</a:t>
            </a:r>
            <a:r>
              <a:rPr lang="en-GB" sz="1600" b="1" dirty="0"/>
              <a:t> </a:t>
            </a:r>
            <a:r>
              <a:rPr lang="en-GB" sz="1600" b="1" dirty="0" err="1"/>
              <a:t>che</a:t>
            </a:r>
            <a:r>
              <a:rPr lang="en-GB" sz="1600" b="1" dirty="0"/>
              <a:t> </a:t>
            </a:r>
            <a:r>
              <a:rPr lang="en-GB" sz="1600" b="1" dirty="0" err="1"/>
              <a:t>possa</a:t>
            </a:r>
            <a:r>
              <a:rPr lang="en-GB" sz="1600" b="1" dirty="0"/>
              <a:t> </a:t>
            </a:r>
            <a:r>
              <a:rPr lang="en-GB" sz="1600" b="1" dirty="0" err="1"/>
              <a:t>aiutare</a:t>
            </a:r>
            <a:r>
              <a:rPr lang="en-GB" sz="1600" b="1" dirty="0"/>
              <a:t> </a:t>
            </a:r>
            <a:r>
              <a:rPr lang="en-GB" sz="1600" b="1" dirty="0" err="1"/>
              <a:t>il</a:t>
            </a:r>
            <a:r>
              <a:rPr lang="en-GB" sz="1600" b="1" dirty="0"/>
              <a:t> </a:t>
            </a:r>
            <a:r>
              <a:rPr lang="en-GB" sz="1600" b="1" dirty="0" err="1"/>
              <a:t>processo</a:t>
            </a:r>
            <a:r>
              <a:rPr lang="en-GB" sz="1600" b="1" dirty="0"/>
              <a:t> di </a:t>
            </a:r>
            <a:br>
              <a:rPr lang="en-GB" sz="1600" b="1" dirty="0"/>
            </a:br>
            <a:r>
              <a:rPr lang="en-GB" sz="1600" b="1" dirty="0"/>
              <a:t>co-</a:t>
            </a:r>
            <a:r>
              <a:rPr lang="en-GB" sz="1600" b="1" dirty="0" err="1"/>
              <a:t>creazione</a:t>
            </a:r>
            <a:r>
              <a:rPr lang="en-GB" sz="1600" b="1" dirty="0"/>
              <a:t> di EOSC? </a:t>
            </a:r>
            <a:r>
              <a:rPr lang="en-GB" sz="1600" b="1" dirty="0" err="1"/>
              <a:t>Richiedi</a:t>
            </a:r>
            <a:r>
              <a:rPr lang="en-GB" sz="1600" b="1" dirty="0"/>
              <a:t> un </a:t>
            </a:r>
            <a:r>
              <a:rPr lang="en-GB" sz="1600" b="1" dirty="0" err="1"/>
              <a:t>finanziamento</a:t>
            </a:r>
            <a:r>
              <a:rPr lang="en-GB" sz="1600" b="1" dirty="0"/>
              <a:t>!</a:t>
            </a:r>
            <a:endParaRPr lang="en-US" sz="600" b="1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F6E8891-069A-4632-BF8B-AFBB05F041ED}"/>
              </a:ext>
            </a:extLst>
          </p:cNvPr>
          <p:cNvSpPr txBox="1">
            <a:spLocks/>
          </p:cNvSpPr>
          <p:nvPr/>
        </p:nvSpPr>
        <p:spPr>
          <a:xfrm>
            <a:off x="708016" y="2626407"/>
            <a:ext cx="4200512" cy="1116617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endParaRPr lang="en-US" sz="500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AD74B46-7A41-4F11-A676-C367AF6CD8C2}"/>
              </a:ext>
            </a:extLst>
          </p:cNvPr>
          <p:cNvSpPr txBox="1">
            <a:spLocks/>
          </p:cNvSpPr>
          <p:nvPr/>
        </p:nvSpPr>
        <p:spPr>
          <a:xfrm>
            <a:off x="613029" y="3792804"/>
            <a:ext cx="1181084" cy="520582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600" b="1" dirty="0">
                <a:hlinkClick r:id="rId6"/>
              </a:rPr>
              <a:t>Study Suggestions</a:t>
            </a:r>
            <a:endParaRPr lang="en-US" sz="600" b="1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9DF8B5B-644F-41E0-B352-47F5B54F7821}"/>
              </a:ext>
            </a:extLst>
          </p:cNvPr>
          <p:cNvSpPr txBox="1">
            <a:spLocks/>
          </p:cNvSpPr>
          <p:nvPr/>
        </p:nvSpPr>
        <p:spPr>
          <a:xfrm>
            <a:off x="1929374" y="3792804"/>
            <a:ext cx="1772996" cy="555410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600" b="1" dirty="0">
                <a:hlinkClick r:id="rId6"/>
              </a:rPr>
              <a:t>Co-creation ideas and projects</a:t>
            </a:r>
            <a:endParaRPr lang="en-US" sz="600" b="1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4C6CFA0-07CC-4A08-80E6-5217DD19122C}"/>
              </a:ext>
            </a:extLst>
          </p:cNvPr>
          <p:cNvSpPr txBox="1">
            <a:spLocks/>
          </p:cNvSpPr>
          <p:nvPr/>
        </p:nvSpPr>
        <p:spPr>
          <a:xfrm>
            <a:off x="3837632" y="3792804"/>
            <a:ext cx="991530" cy="555410"/>
          </a:xfrm>
          <a:prstGeom prst="rect">
            <a:avLst/>
          </a:prstGeom>
        </p:spPr>
        <p:txBody>
          <a:bodyPr vert="horz" lIns="91440" tIns="45720" rIns="91440" bIns="45720" numCol="1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600" b="1" dirty="0">
                <a:hlinkClick r:id="rId7"/>
              </a:rPr>
              <a:t>Open Calls</a:t>
            </a:r>
            <a:endParaRPr lang="en-US" sz="600" b="1" dirty="0"/>
          </a:p>
        </p:txBody>
      </p:sp>
      <p:pic>
        <p:nvPicPr>
          <p:cNvPr id="15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F85FE32A-0ACD-467A-B6B8-E0B9EC9A7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3674" y="3344825"/>
            <a:ext cx="459794" cy="45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7BD3033E-27A0-4CD4-B3CE-30475A3CCC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38587" y="3344825"/>
            <a:ext cx="459794" cy="45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Admin\Desktop\Leonardo\EOSCsecretariat\logo puro.png">
            <a:extLst>
              <a:ext uri="{FF2B5EF4-FFF2-40B4-BE49-F238E27FC236}">
                <a16:creationId xmlns:a16="http://schemas.microsoft.com/office/drawing/2014/main" id="{C71954C3-B469-4826-9CFA-9BBA6E0712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03500" y="3344825"/>
            <a:ext cx="459794" cy="45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EBD8D65-ABBB-4C8A-81A5-F5C7B73E69AF}"/>
              </a:ext>
            </a:extLst>
          </p:cNvPr>
          <p:cNvSpPr txBox="1">
            <a:spLocks/>
          </p:cNvSpPr>
          <p:nvPr/>
        </p:nvSpPr>
        <p:spPr>
          <a:xfrm>
            <a:off x="613029" y="2764758"/>
            <a:ext cx="4200512" cy="430809"/>
          </a:xfrm>
          <a:prstGeom prst="rect">
            <a:avLst/>
          </a:prstGeom>
        </p:spPr>
        <p:txBody>
          <a:bodyPr vert="horz" lIns="91440" tIns="45720" rIns="91440" bIns="45720" numCol="1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5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en-GB" sz="1600" b="1" dirty="0"/>
              <a:t>Tre </a:t>
            </a:r>
            <a:r>
              <a:rPr lang="en-GB" sz="1600" b="1" dirty="0" err="1"/>
              <a:t>meccanismi</a:t>
            </a:r>
            <a:r>
              <a:rPr lang="en-GB" sz="1600" b="1" dirty="0"/>
              <a:t>:</a:t>
            </a:r>
            <a:endParaRPr lang="en-US" sz="600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8DDDB74-EBB5-4B19-AD59-956C3D2193F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43789" y="1986928"/>
            <a:ext cx="3789442" cy="21315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450444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165633-676E-4168-B960-18A257C8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407" y="607305"/>
            <a:ext cx="7733893" cy="661923"/>
          </a:xfrm>
        </p:spPr>
        <p:txBody>
          <a:bodyPr>
            <a:normAutofit fontScale="90000"/>
          </a:bodyPr>
          <a:lstStyle/>
          <a:p>
            <a:r>
              <a:rPr lang="en-GB" dirty="0"/>
              <a:t>I </a:t>
            </a:r>
            <a:r>
              <a:rPr lang="en-GB" dirty="0" err="1"/>
              <a:t>contributi</a:t>
            </a:r>
            <a:r>
              <a:rPr lang="en-GB" dirty="0"/>
              <a:t> ad EOSC da </a:t>
            </a:r>
            <a:r>
              <a:rPr lang="en-GB" dirty="0" err="1"/>
              <a:t>parte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suoi</a:t>
            </a:r>
            <a:r>
              <a:rPr lang="en-GB" dirty="0"/>
              <a:t> </a:t>
            </a:r>
            <a:r>
              <a:rPr lang="en-GB" dirty="0" err="1"/>
              <a:t>diversi</a:t>
            </a:r>
            <a:r>
              <a:rPr lang="en-GB" dirty="0"/>
              <a:t> Stakeholder</a:t>
            </a:r>
          </a:p>
        </p:txBody>
      </p:sp>
      <p:pic>
        <p:nvPicPr>
          <p:cNvPr id="7" name="Segnaposto contenuto 6">
            <a:extLst>
              <a:ext uri="{FF2B5EF4-FFF2-40B4-BE49-F238E27FC236}">
                <a16:creationId xmlns:a16="http://schemas.microsoft.com/office/drawing/2014/main" id="{4DA20E2E-9BFB-42B7-9C1F-44491D6AD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09332" y="4098997"/>
            <a:ext cx="1326282" cy="18765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Rettangolo con angoli arrotondati 7">
            <a:extLst>
              <a:ext uri="{FF2B5EF4-FFF2-40B4-BE49-F238E27FC236}">
                <a16:creationId xmlns:a16="http://schemas.microsoft.com/office/drawing/2014/main" id="{82CCD646-4875-4925-B0A9-9E27695C2DD8}"/>
              </a:ext>
            </a:extLst>
          </p:cNvPr>
          <p:cNvSpPr/>
          <p:nvPr/>
        </p:nvSpPr>
        <p:spPr>
          <a:xfrm>
            <a:off x="7293796" y="4069020"/>
            <a:ext cx="1709815" cy="234505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15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BD4A0E1-9EDB-4DD9-A988-7CF3589074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6504" y="4078980"/>
            <a:ext cx="1326439" cy="18765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7E98DF1-F84F-43BD-9F4A-FDDB285DF284}"/>
              </a:ext>
            </a:extLst>
          </p:cNvPr>
          <p:cNvSpPr txBox="1">
            <a:spLocks/>
          </p:cNvSpPr>
          <p:nvPr/>
        </p:nvSpPr>
        <p:spPr>
          <a:xfrm>
            <a:off x="7413076" y="4739799"/>
            <a:ext cx="1487066" cy="15869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1200" dirty="0" err="1"/>
              <a:t>EOSCsecretariat.eu</a:t>
            </a:r>
            <a:r>
              <a:rPr lang="en-GB" sz="1200" dirty="0"/>
              <a:t> ha </a:t>
            </a:r>
            <a:r>
              <a:rPr lang="en-GB" sz="1200" dirty="0" err="1"/>
              <a:t>appena</a:t>
            </a:r>
            <a:r>
              <a:rPr lang="en-GB" sz="1200" dirty="0"/>
              <a:t> </a:t>
            </a:r>
            <a:r>
              <a:rPr lang="en-GB" sz="1200" dirty="0" err="1"/>
              <a:t>lanciato</a:t>
            </a:r>
            <a:r>
              <a:rPr lang="en-GB" sz="1200" dirty="0"/>
              <a:t> la </a:t>
            </a:r>
            <a:r>
              <a:rPr lang="en-GB" sz="1200" dirty="0" err="1"/>
              <a:t>sua</a:t>
            </a:r>
            <a:r>
              <a:rPr lang="en-GB" sz="1200" dirty="0"/>
              <a:t> </a:t>
            </a:r>
            <a:r>
              <a:rPr lang="en-GB" sz="1200" dirty="0">
                <a:hlinkClick r:id="rId7"/>
              </a:rPr>
              <a:t>Zenodo community</a:t>
            </a:r>
            <a:r>
              <a:rPr lang="en-GB" sz="1200" dirty="0"/>
              <a:t>, dove </a:t>
            </a:r>
            <a:r>
              <a:rPr lang="en-GB" sz="1200" dirty="0" err="1"/>
              <a:t>verranno</a:t>
            </a:r>
            <a:r>
              <a:rPr lang="en-GB" sz="1200" dirty="0"/>
              <a:t> </a:t>
            </a:r>
            <a:r>
              <a:rPr lang="en-GB" sz="1200" dirty="0" err="1"/>
              <a:t>raccolte</a:t>
            </a:r>
            <a:r>
              <a:rPr lang="en-GB" sz="1200" dirty="0"/>
              <a:t> e curate </a:t>
            </a:r>
            <a:r>
              <a:rPr lang="en-GB" sz="1200" dirty="0" err="1"/>
              <a:t>tutte</a:t>
            </a:r>
            <a:r>
              <a:rPr lang="en-GB" sz="1200" dirty="0"/>
              <a:t> le </a:t>
            </a:r>
            <a:r>
              <a:rPr lang="en-GB" sz="1200" dirty="0" err="1"/>
              <a:t>pubblicazioni</a:t>
            </a:r>
            <a:r>
              <a:rPr lang="en-GB" sz="1200" dirty="0"/>
              <a:t> </a:t>
            </a:r>
            <a:r>
              <a:rPr lang="en-GB" sz="1200" dirty="0" err="1"/>
              <a:t>ufficiali</a:t>
            </a:r>
            <a:r>
              <a:rPr lang="en-GB" sz="1200" dirty="0"/>
              <a:t>.</a:t>
            </a:r>
          </a:p>
        </p:txBody>
      </p:sp>
      <p:pic>
        <p:nvPicPr>
          <p:cNvPr id="11" name="Elementi multimediali online 10" title="European Open Science Cloud - The New Frontier of Data-Driven Science">
            <a:hlinkClick r:id="" action="ppaction://media"/>
            <a:extLst>
              <a:ext uri="{FF2B5EF4-FFF2-40B4-BE49-F238E27FC236}">
                <a16:creationId xmlns:a16="http://schemas.microsoft.com/office/drawing/2014/main" id="{16B3BD37-D51F-47FA-B4ED-6B9529A00EF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8"/>
          <a:stretch>
            <a:fillRect/>
          </a:stretch>
        </p:blipFill>
        <p:spPr>
          <a:xfrm>
            <a:off x="222160" y="2405977"/>
            <a:ext cx="1659843" cy="933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2CC3A0D5-74E1-46E1-AD3E-4ED589880586}"/>
              </a:ext>
            </a:extLst>
          </p:cNvPr>
          <p:cNvSpPr txBox="1">
            <a:spLocks/>
          </p:cNvSpPr>
          <p:nvPr/>
        </p:nvSpPr>
        <p:spPr>
          <a:xfrm>
            <a:off x="151516" y="6036530"/>
            <a:ext cx="1450751" cy="43418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200" dirty="0"/>
              <a:t>ESFRI Cluster projects – Position Papers</a:t>
            </a:r>
            <a:endParaRPr lang="en-GB" sz="2000" dirty="0"/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76100EF4-DF4F-4984-B379-350E32FA329F}"/>
              </a:ext>
            </a:extLst>
          </p:cNvPr>
          <p:cNvSpPr txBox="1">
            <a:spLocks/>
          </p:cNvSpPr>
          <p:nvPr/>
        </p:nvSpPr>
        <p:spPr>
          <a:xfrm>
            <a:off x="1686504" y="6016470"/>
            <a:ext cx="1326439" cy="397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100" dirty="0"/>
              <a:t>EOSC Symposium 2019 - Highlights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F3F8C5B5-71EC-473C-A3CB-DCC4987846A6}"/>
              </a:ext>
            </a:extLst>
          </p:cNvPr>
          <p:cNvSpPr txBox="1">
            <a:spLocks/>
          </p:cNvSpPr>
          <p:nvPr/>
        </p:nvSpPr>
        <p:spPr>
          <a:xfrm>
            <a:off x="309550" y="1770692"/>
            <a:ext cx="1417468" cy="643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100" dirty="0"/>
              <a:t>Video: EOSC - The New Frontier of Data-Driven Science</a:t>
            </a:r>
          </a:p>
        </p:txBody>
      </p:sp>
      <p:pic>
        <p:nvPicPr>
          <p:cNvPr id="16" name="Immagine 15">
            <a:hlinkClick r:id="rId7"/>
            <a:extLst>
              <a:ext uri="{FF2B5EF4-FFF2-40B4-BE49-F238E27FC236}">
                <a16:creationId xmlns:a16="http://schemas.microsoft.com/office/drawing/2014/main" id="{15E31142-B098-4D42-B11C-B158228163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7404" y="4258760"/>
            <a:ext cx="1202598" cy="481039"/>
          </a:xfrm>
          <a:prstGeom prst="rect">
            <a:avLst/>
          </a:prstGeo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7288FA6F-0438-4A17-8ABE-7C81568D9483}"/>
              </a:ext>
            </a:extLst>
          </p:cNvPr>
          <p:cNvSpPr/>
          <p:nvPr/>
        </p:nvSpPr>
        <p:spPr>
          <a:xfrm>
            <a:off x="3183595" y="5955637"/>
            <a:ext cx="132152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Building the European Open Science Cloud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BCBD15D7-DB7F-4DA6-BFC8-557A2DB7A38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88354" y="4077745"/>
            <a:ext cx="1321523" cy="18765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76893846-DBD0-443C-A18F-171943ECDAB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75774" y="4069021"/>
            <a:ext cx="1331748" cy="18882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96692860-6A00-4E6F-A375-D95868A262C5}"/>
              </a:ext>
            </a:extLst>
          </p:cNvPr>
          <p:cNvSpPr/>
          <p:nvPr/>
        </p:nvSpPr>
        <p:spPr>
          <a:xfrm>
            <a:off x="4671015" y="5946913"/>
            <a:ext cx="132152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HPC Assets and Contributions to the EOSC</a:t>
            </a: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8F3A12D-399F-4EA9-BD87-6F4F60B7DB98}"/>
              </a:ext>
            </a:extLst>
          </p:cNvPr>
          <p:cNvSpPr/>
          <p:nvPr/>
        </p:nvSpPr>
        <p:spPr>
          <a:xfrm>
            <a:off x="6064204" y="4087111"/>
            <a:ext cx="1198731" cy="185980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Content Placeholder 4">
            <a:extLst>
              <a:ext uri="{FF2B5EF4-FFF2-40B4-BE49-F238E27FC236}">
                <a16:creationId xmlns:a16="http://schemas.microsoft.com/office/drawing/2014/main" id="{DE4A0520-0817-450E-8DDC-429087C92C06}"/>
              </a:ext>
            </a:extLst>
          </p:cNvPr>
          <p:cNvSpPr txBox="1">
            <a:spLocks/>
          </p:cNvSpPr>
          <p:nvPr/>
        </p:nvSpPr>
        <p:spPr>
          <a:xfrm>
            <a:off x="6185960" y="4453263"/>
            <a:ext cx="955902" cy="2865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400" i="1" dirty="0"/>
              <a:t>EOSC Regional Projects - Coming Soon</a:t>
            </a:r>
          </a:p>
        </p:txBody>
      </p:sp>
      <p:sp>
        <p:nvSpPr>
          <p:cNvPr id="21" name="Content Placeholder 4">
            <a:extLst>
              <a:ext uri="{FF2B5EF4-FFF2-40B4-BE49-F238E27FC236}">
                <a16:creationId xmlns:a16="http://schemas.microsoft.com/office/drawing/2014/main" id="{4EDE03A3-E7C6-476F-8C07-982946B5D923}"/>
              </a:ext>
            </a:extLst>
          </p:cNvPr>
          <p:cNvSpPr txBox="1">
            <a:spLocks/>
          </p:cNvSpPr>
          <p:nvPr/>
        </p:nvSpPr>
        <p:spPr>
          <a:xfrm>
            <a:off x="6007522" y="6016470"/>
            <a:ext cx="1348872" cy="8208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200" i="1" dirty="0"/>
              <a:t>EOSC 5b projects (Regional) </a:t>
            </a:r>
          </a:p>
          <a:p>
            <a:pPr marL="0" indent="0" algn="ctr">
              <a:lnSpc>
                <a:spcPct val="110000"/>
              </a:lnSpc>
              <a:buNone/>
            </a:pPr>
            <a:endParaRPr lang="en-GB" sz="1200" i="1" dirty="0"/>
          </a:p>
        </p:txBody>
      </p: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C40BF68A-0C01-412B-B96B-020A4F18D0D9}"/>
              </a:ext>
            </a:extLst>
          </p:cNvPr>
          <p:cNvGrpSpPr/>
          <p:nvPr/>
        </p:nvGrpSpPr>
        <p:grpSpPr>
          <a:xfrm>
            <a:off x="3787295" y="2071812"/>
            <a:ext cx="1661069" cy="1483265"/>
            <a:chOff x="5972380" y="4315547"/>
            <a:chExt cx="1661069" cy="148326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5" name="Immagine 24">
              <a:extLst>
                <a:ext uri="{FF2B5EF4-FFF2-40B4-BE49-F238E27FC236}">
                  <a16:creationId xmlns:a16="http://schemas.microsoft.com/office/drawing/2014/main" id="{C0D1AA65-708C-49AE-A988-31DCF4512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973398" y="5061012"/>
              <a:ext cx="1660051" cy="737800"/>
            </a:xfrm>
            <a:prstGeom prst="rect">
              <a:avLst/>
            </a:prstGeom>
          </p:spPr>
        </p:pic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79E0AE52-7302-4EF7-84B7-C735429F87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5972380" y="4315547"/>
              <a:ext cx="1660051" cy="737800"/>
            </a:xfrm>
            <a:prstGeom prst="rect">
              <a:avLst/>
            </a:prstGeom>
          </p:spPr>
        </p:pic>
      </p:grpSp>
      <p:grpSp>
        <p:nvGrpSpPr>
          <p:cNvPr id="33" name="Gruppo 32">
            <a:extLst>
              <a:ext uri="{FF2B5EF4-FFF2-40B4-BE49-F238E27FC236}">
                <a16:creationId xmlns:a16="http://schemas.microsoft.com/office/drawing/2014/main" id="{2AF118C5-A010-4C38-A579-517427935DCD}"/>
              </a:ext>
            </a:extLst>
          </p:cNvPr>
          <p:cNvGrpSpPr/>
          <p:nvPr/>
        </p:nvGrpSpPr>
        <p:grpSpPr>
          <a:xfrm>
            <a:off x="2008532" y="2080545"/>
            <a:ext cx="1660051" cy="1480756"/>
            <a:chOff x="3832637" y="4310299"/>
            <a:chExt cx="1660051" cy="1480756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pic>
          <p:nvPicPr>
            <p:cNvPr id="23" name="Immagine 22">
              <a:extLst>
                <a:ext uri="{FF2B5EF4-FFF2-40B4-BE49-F238E27FC236}">
                  <a16:creationId xmlns:a16="http://schemas.microsoft.com/office/drawing/2014/main" id="{E5374AD5-4C64-446A-AABD-017DCD757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832845" y="5053347"/>
              <a:ext cx="1659843" cy="737708"/>
            </a:xfrm>
            <a:prstGeom prst="rect">
              <a:avLst/>
            </a:prstGeom>
          </p:spPr>
        </p:pic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EFD339DD-9FFA-43BF-A850-70347C4202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3832637" y="4310299"/>
              <a:ext cx="1660051" cy="737800"/>
            </a:xfrm>
            <a:prstGeom prst="rect">
              <a:avLst/>
            </a:prstGeom>
          </p:spPr>
        </p:pic>
      </p:grpSp>
      <p:sp>
        <p:nvSpPr>
          <p:cNvPr id="30" name="Content Placeholder 4">
            <a:extLst>
              <a:ext uri="{FF2B5EF4-FFF2-40B4-BE49-F238E27FC236}">
                <a16:creationId xmlns:a16="http://schemas.microsoft.com/office/drawing/2014/main" id="{61076FC4-7E9C-42B0-80DA-9BB1D4795A7C}"/>
              </a:ext>
            </a:extLst>
          </p:cNvPr>
          <p:cNvSpPr txBox="1">
            <a:spLocks/>
          </p:cNvSpPr>
          <p:nvPr/>
        </p:nvSpPr>
        <p:spPr>
          <a:xfrm>
            <a:off x="2172129" y="1709614"/>
            <a:ext cx="1326439" cy="397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200" dirty="0" err="1"/>
              <a:t>Interviste</a:t>
            </a:r>
            <a:endParaRPr lang="en-GB" sz="1200" dirty="0"/>
          </a:p>
        </p:txBody>
      </p:sp>
      <p:sp>
        <p:nvSpPr>
          <p:cNvPr id="31" name="Content Placeholder 4">
            <a:extLst>
              <a:ext uri="{FF2B5EF4-FFF2-40B4-BE49-F238E27FC236}">
                <a16:creationId xmlns:a16="http://schemas.microsoft.com/office/drawing/2014/main" id="{47ECD957-49C1-49B1-823B-08B6A2875DAA}"/>
              </a:ext>
            </a:extLst>
          </p:cNvPr>
          <p:cNvSpPr txBox="1">
            <a:spLocks/>
          </p:cNvSpPr>
          <p:nvPr/>
        </p:nvSpPr>
        <p:spPr>
          <a:xfrm>
            <a:off x="3954100" y="1709714"/>
            <a:ext cx="1326439" cy="257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200" dirty="0"/>
              <a:t>Workshops</a:t>
            </a:r>
          </a:p>
        </p:txBody>
      </p:sp>
      <p:sp>
        <p:nvSpPr>
          <p:cNvPr id="32" name="Content Placeholder 4">
            <a:extLst>
              <a:ext uri="{FF2B5EF4-FFF2-40B4-BE49-F238E27FC236}">
                <a16:creationId xmlns:a16="http://schemas.microsoft.com/office/drawing/2014/main" id="{721E04CA-9B16-403F-9D82-2A37CBBAD6F2}"/>
              </a:ext>
            </a:extLst>
          </p:cNvPr>
          <p:cNvSpPr txBox="1">
            <a:spLocks/>
          </p:cNvSpPr>
          <p:nvPr/>
        </p:nvSpPr>
        <p:spPr>
          <a:xfrm>
            <a:off x="858853" y="1330277"/>
            <a:ext cx="3952990" cy="39760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800" b="1" dirty="0" err="1"/>
              <a:t>Coinvolgimento</a:t>
            </a:r>
            <a:r>
              <a:rPr lang="en-GB" sz="1800" b="1" dirty="0"/>
              <a:t> </a:t>
            </a:r>
            <a:r>
              <a:rPr lang="en-GB" sz="1800" b="1" dirty="0" err="1"/>
              <a:t>dei</a:t>
            </a:r>
            <a:r>
              <a:rPr lang="en-GB" sz="1800" b="1" dirty="0"/>
              <a:t> </a:t>
            </a:r>
            <a:r>
              <a:rPr lang="en-GB" sz="1800" b="1" dirty="0" err="1"/>
              <a:t>ricercatori</a:t>
            </a:r>
            <a:endParaRPr lang="en-GB" sz="1800" b="1" dirty="0"/>
          </a:p>
        </p:txBody>
      </p:sp>
      <p:sp>
        <p:nvSpPr>
          <p:cNvPr id="28" name="Content Placeholder 4">
            <a:extLst>
              <a:ext uri="{FF2B5EF4-FFF2-40B4-BE49-F238E27FC236}">
                <a16:creationId xmlns:a16="http://schemas.microsoft.com/office/drawing/2014/main" id="{9684F868-2D92-4C46-9A52-683FA3ED2798}"/>
              </a:ext>
            </a:extLst>
          </p:cNvPr>
          <p:cNvSpPr txBox="1">
            <a:spLocks/>
          </p:cNvSpPr>
          <p:nvPr/>
        </p:nvSpPr>
        <p:spPr>
          <a:xfrm>
            <a:off x="6044322" y="1141185"/>
            <a:ext cx="2526510" cy="6167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800" b="1" dirty="0" err="1"/>
              <a:t>Coinvolgimento</a:t>
            </a:r>
            <a:r>
              <a:rPr lang="en-GB" sz="1800" b="1" dirty="0"/>
              <a:t> </a:t>
            </a:r>
            <a:r>
              <a:rPr lang="en-GB" sz="1800" b="1" dirty="0" err="1"/>
              <a:t>delle</a:t>
            </a:r>
            <a:r>
              <a:rPr lang="en-GB" sz="1800" b="1" dirty="0"/>
              <a:t> </a:t>
            </a:r>
            <a:r>
              <a:rPr lang="en-GB" sz="1800" b="1" dirty="0" err="1"/>
              <a:t>Iniziative</a:t>
            </a:r>
            <a:r>
              <a:rPr lang="en-GB" sz="1800" b="1" dirty="0"/>
              <a:t> </a:t>
            </a:r>
            <a:r>
              <a:rPr lang="en-GB" sz="1800" b="1" dirty="0" err="1"/>
              <a:t>Internazionali</a:t>
            </a:r>
            <a:endParaRPr lang="en-GB" sz="1800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D6004B8-7C63-4ACF-9ACD-17C3811AB73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205336" y="2289405"/>
            <a:ext cx="2209681" cy="1242946"/>
          </a:xfrm>
          <a:prstGeom prst="rect">
            <a:avLst/>
          </a:prstGeom>
        </p:spPr>
      </p:pic>
      <p:sp>
        <p:nvSpPr>
          <p:cNvPr id="35" name="Content Placeholder 4">
            <a:extLst>
              <a:ext uri="{FF2B5EF4-FFF2-40B4-BE49-F238E27FC236}">
                <a16:creationId xmlns:a16="http://schemas.microsoft.com/office/drawing/2014/main" id="{DC789122-51D3-42DF-86BB-E6F7BF2C85F8}"/>
              </a:ext>
            </a:extLst>
          </p:cNvPr>
          <p:cNvSpPr txBox="1">
            <a:spLocks/>
          </p:cNvSpPr>
          <p:nvPr/>
        </p:nvSpPr>
        <p:spPr>
          <a:xfrm>
            <a:off x="5804275" y="1738270"/>
            <a:ext cx="3006603" cy="480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6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None/>
            </a:pPr>
            <a:r>
              <a:rPr lang="en-GB" sz="1200" dirty="0"/>
              <a:t>The international Research Data Community Contributing to EOSC </a:t>
            </a:r>
          </a:p>
        </p:txBody>
      </p:sp>
    </p:spTree>
    <p:extLst>
      <p:ext uri="{BB962C8B-B14F-4D97-AF65-F5344CB8AC3E}">
        <p14:creationId xmlns:p14="http://schemas.microsoft.com/office/powerpoint/2010/main" val="110398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D4D76FE8-4284-4048-BAAD-6963CF2C7AA5}"/>
              </a:ext>
            </a:extLst>
          </p:cNvPr>
          <p:cNvSpPr/>
          <p:nvPr/>
        </p:nvSpPr>
        <p:spPr>
          <a:xfrm>
            <a:off x="0" y="3234519"/>
            <a:ext cx="9144000" cy="19022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023CD0-727A-FB4C-B296-347F4EBE7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Opportunità</a:t>
            </a:r>
            <a:r>
              <a:rPr lang="en-GB" dirty="0"/>
              <a:t> di </a:t>
            </a:r>
            <a:r>
              <a:rPr lang="en-GB" dirty="0" err="1"/>
              <a:t>coinvolgimento</a:t>
            </a:r>
            <a:r>
              <a:rPr lang="en-GB" dirty="0"/>
              <a:t> per </a:t>
            </a:r>
            <a:r>
              <a:rPr lang="en-GB" dirty="0" err="1"/>
              <a:t>gli</a:t>
            </a:r>
            <a:r>
              <a:rPr lang="en-GB" dirty="0"/>
              <a:t> Stakeholder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5FCAD-7353-1F40-A7E4-2DE90DA3A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59662"/>
            <a:ext cx="4407374" cy="1674857"/>
          </a:xfrm>
        </p:spPr>
        <p:txBody>
          <a:bodyPr>
            <a:normAutofit/>
          </a:bodyPr>
          <a:lstStyle/>
          <a:p>
            <a:r>
              <a:rPr lang="en-GB" sz="2400" dirty="0"/>
              <a:t>EOSC Executive Board Consultation Day </a:t>
            </a:r>
            <a:r>
              <a:rPr lang="en-GB" sz="2400" dirty="0">
                <a:hlinkClick r:id="rId2"/>
              </a:rPr>
              <a:t>@EOSC-hub week, 18 May 2020</a:t>
            </a:r>
            <a:r>
              <a:rPr lang="en-GB" sz="2400" dirty="0"/>
              <a:t> – virtual event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E509D36-304C-7244-8BEF-E5539670C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1684" y="1559662"/>
            <a:ext cx="3725838" cy="153041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23325EB-AE38-6649-B60B-1518D8D1CAF5}"/>
              </a:ext>
            </a:extLst>
          </p:cNvPr>
          <p:cNvSpPr txBox="1">
            <a:spLocks/>
          </p:cNvSpPr>
          <p:nvPr/>
        </p:nvSpPr>
        <p:spPr>
          <a:xfrm>
            <a:off x="89375" y="5298338"/>
            <a:ext cx="9054625" cy="1674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EOSC Symposium 2020, </a:t>
            </a:r>
            <a:r>
              <a:rPr lang="en-GB" dirty="0" err="1"/>
              <a:t>Ottobre</a:t>
            </a:r>
            <a:r>
              <a:rPr lang="en-GB" dirty="0"/>
              <a:t> 2020, </a:t>
            </a:r>
            <a:r>
              <a:rPr lang="en-GB" dirty="0" err="1"/>
              <a:t>Berlino</a:t>
            </a:r>
            <a:r>
              <a:rPr lang="en-GB" dirty="0"/>
              <a:t>, Germania</a:t>
            </a:r>
          </a:p>
          <a:p>
            <a:r>
              <a:rPr lang="en-GB" dirty="0"/>
              <a:t>Final policy event, </a:t>
            </a:r>
            <a:r>
              <a:rPr lang="en-GB" dirty="0" err="1"/>
              <a:t>Dicembre</a:t>
            </a:r>
            <a:r>
              <a:rPr lang="en-GB" dirty="0"/>
              <a:t> 2020, Germania </a:t>
            </a:r>
          </a:p>
        </p:txBody>
      </p:sp>
      <p:pic>
        <p:nvPicPr>
          <p:cNvPr id="1026" name="Picture 2" descr="EOSC Symposium">
            <a:extLst>
              <a:ext uri="{FF2B5EF4-FFF2-40B4-BE49-F238E27FC236}">
                <a16:creationId xmlns:a16="http://schemas.microsoft.com/office/drawing/2014/main" id="{922A1E5F-374E-7F46-BE2D-3E0B41ADD3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75" y="3477283"/>
            <a:ext cx="5241225" cy="136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DCB7E3D-E38D-4251-886D-5B503F657BF6}"/>
              </a:ext>
            </a:extLst>
          </p:cNvPr>
          <p:cNvSpPr txBox="1">
            <a:spLocks/>
          </p:cNvSpPr>
          <p:nvPr/>
        </p:nvSpPr>
        <p:spPr>
          <a:xfrm>
            <a:off x="5398446" y="3429000"/>
            <a:ext cx="3540444" cy="5593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/>
              <a:t>EOSC Symposium 2019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71A8B70-FBF1-4BD9-A77C-23F6575795E9}"/>
              </a:ext>
            </a:extLst>
          </p:cNvPr>
          <p:cNvSpPr txBox="1">
            <a:spLocks/>
          </p:cNvSpPr>
          <p:nvPr/>
        </p:nvSpPr>
        <p:spPr>
          <a:xfrm>
            <a:off x="5404742" y="4014828"/>
            <a:ext cx="1169055" cy="623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dirty="0"/>
              <a:t>+300</a:t>
            </a:r>
            <a:r>
              <a:rPr lang="en-GB" sz="1600" dirty="0"/>
              <a:t> </a:t>
            </a:r>
            <a:r>
              <a:rPr lang="en-GB" sz="1600" dirty="0" err="1"/>
              <a:t>partecipanti</a:t>
            </a:r>
            <a:endParaRPr lang="en-GB" sz="1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8828A75-DE67-4600-906A-8D603074CD0B}"/>
              </a:ext>
            </a:extLst>
          </p:cNvPr>
          <p:cNvSpPr txBox="1">
            <a:spLocks/>
          </p:cNvSpPr>
          <p:nvPr/>
        </p:nvSpPr>
        <p:spPr>
          <a:xfrm>
            <a:off x="6425690" y="4010685"/>
            <a:ext cx="1549078" cy="623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dirty="0"/>
              <a:t>37 </a:t>
            </a:r>
            <a:r>
              <a:rPr lang="en-GB" sz="1600" b="1" dirty="0" err="1"/>
              <a:t>Paesi</a:t>
            </a:r>
            <a:r>
              <a:rPr lang="en-GB" sz="1600" b="1" dirty="0"/>
              <a:t> </a:t>
            </a:r>
            <a:r>
              <a:rPr lang="en-GB" sz="1600" dirty="0" err="1"/>
              <a:t>rappresentati</a:t>
            </a:r>
            <a:endParaRPr lang="en-GB" sz="1600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72AC95B-CCAC-4685-AD64-7C72BEE72476}"/>
              </a:ext>
            </a:extLst>
          </p:cNvPr>
          <p:cNvSpPr txBox="1">
            <a:spLocks/>
          </p:cNvSpPr>
          <p:nvPr/>
        </p:nvSpPr>
        <p:spPr>
          <a:xfrm>
            <a:off x="7735329" y="3973065"/>
            <a:ext cx="1366763" cy="623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600" b="1" dirty="0"/>
              <a:t>49%</a:t>
            </a:r>
            <a:r>
              <a:rPr lang="en-GB" sz="1600" dirty="0"/>
              <a:t> </a:t>
            </a:r>
            <a:r>
              <a:rPr lang="en-GB" sz="1600" dirty="0" err="1"/>
              <a:t>dei</a:t>
            </a:r>
            <a:r>
              <a:rPr lang="en-GB" sz="1600" dirty="0"/>
              <a:t> </a:t>
            </a:r>
            <a:r>
              <a:rPr lang="en-GB" sz="1600" dirty="0" err="1"/>
              <a:t>partecipanti</a:t>
            </a:r>
            <a:r>
              <a:rPr lang="en-GB" sz="1600" dirty="0"/>
              <a:t> </a:t>
            </a:r>
            <a:r>
              <a:rPr lang="en-GB" sz="1600" b="1" dirty="0" err="1"/>
              <a:t>Università</a:t>
            </a:r>
            <a:r>
              <a:rPr lang="en-GB" sz="1600" b="1" dirty="0"/>
              <a:t> e </a:t>
            </a:r>
            <a:r>
              <a:rPr lang="en-GB" sz="1600" b="1" dirty="0" err="1"/>
              <a:t>Ricerca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607537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6CCF7D6-1D37-3A40-8B7D-47AD4FE540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strategia europea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A7D5B36-C91A-2B48-B9BD-C801BA001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La Commissione Europea definisce, valuta e attua strategie e strumenti per fornire all'Europa infrastrutture di ricerca sostenibili di livello mondiale.</a:t>
            </a:r>
          </a:p>
          <a:p>
            <a:r>
              <a:rPr lang="it-IT" dirty="0"/>
              <a:t>La Commissione lo fa collaborando a stretto contatto con i paesi dell'UE e i paesi associati a </a:t>
            </a:r>
            <a:r>
              <a:rPr lang="it-IT" dirty="0" err="1"/>
              <a:t>Horizon</a:t>
            </a:r>
            <a:r>
              <a:rPr lang="it-IT" dirty="0"/>
              <a:t> 2020. </a:t>
            </a:r>
          </a:p>
          <a:p>
            <a:r>
              <a:rPr lang="it-IT" dirty="0"/>
              <a:t>Garantisce inoltre che queste infrastrutture di ricerca siano aperte e accessibili a tutti i ricercatori in Europa e oltre.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03C187C-8FFA-0F49-A2F1-49DB95151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E920CAD-11EF-2441-8BF0-583ACAAE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00531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65FDEA3-29FE-0948-9A2D-49C220CE4D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</a:t>
            </a:r>
            <a:r>
              <a:rPr lang="it-IT" dirty="0" err="1"/>
              <a:t>related</a:t>
            </a:r>
            <a:r>
              <a:rPr lang="it-IT" dirty="0"/>
              <a:t> </a:t>
            </a:r>
            <a:r>
              <a:rPr lang="it-IT" dirty="0" err="1"/>
              <a:t>projects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FCD04A1-BB88-6941-AD0B-B6C32B141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dirty="0"/>
              <a:t>Settembre 2019</a:t>
            </a:r>
            <a:r>
              <a:rPr lang="it-IT" dirty="0"/>
              <a:t>: </a:t>
            </a:r>
            <a:r>
              <a:rPr lang="it-IT" dirty="0" err="1"/>
              <a:t>Concertation</a:t>
            </a:r>
            <a:r>
              <a:rPr lang="it-IT" dirty="0"/>
              <a:t> meeting organizzato dalla Commissione Europea a </a:t>
            </a:r>
            <a:r>
              <a:rPr lang="it-IT" dirty="0" err="1"/>
              <a:t>Brussels</a:t>
            </a:r>
            <a:endParaRPr lang="it-IT" dirty="0"/>
          </a:p>
          <a:p>
            <a:r>
              <a:rPr lang="it-IT" b="1" dirty="0"/>
              <a:t>Novembre 2019</a:t>
            </a:r>
            <a:r>
              <a:rPr lang="it-IT" dirty="0"/>
              <a:t>: EOSC </a:t>
            </a:r>
            <a:r>
              <a:rPr lang="it-IT" dirty="0" err="1"/>
              <a:t>Coordination</a:t>
            </a:r>
            <a:r>
              <a:rPr lang="it-IT" dirty="0"/>
              <a:t> </a:t>
            </a:r>
            <a:r>
              <a:rPr lang="it-IT" dirty="0" err="1"/>
              <a:t>Day</a:t>
            </a:r>
            <a:r>
              <a:rPr lang="it-IT" dirty="0"/>
              <a:t>, organizzato da </a:t>
            </a:r>
            <a:r>
              <a:rPr lang="it-IT" dirty="0" err="1"/>
              <a:t>EOSCSecretariat.eu</a:t>
            </a:r>
            <a:r>
              <a:rPr lang="it-IT" dirty="0"/>
              <a:t> a Budapest</a:t>
            </a:r>
          </a:p>
          <a:p>
            <a:pPr lvl="1"/>
            <a:r>
              <a:rPr lang="it-IT" dirty="0"/>
              <a:t>Un unico canale di comunicazione tra i progetti che lavorano alla co-creazione di EOSC (</a:t>
            </a:r>
            <a:r>
              <a:rPr lang="it-IT" dirty="0" err="1"/>
              <a:t>allprojects</a:t>
            </a:r>
            <a:r>
              <a:rPr lang="it-IT" dirty="0"/>
              <a:t> </a:t>
            </a:r>
            <a:r>
              <a:rPr lang="it-IT" dirty="0" err="1"/>
              <a:t>mailinglist</a:t>
            </a:r>
            <a:r>
              <a:rPr lang="it-IT" dirty="0"/>
              <a:t>): 2 rappresentanti per ciascun </a:t>
            </a:r>
            <a:r>
              <a:rPr lang="it-IT" dirty="0">
                <a:hlinkClick r:id="rId2"/>
              </a:rPr>
              <a:t>EOSC related project</a:t>
            </a:r>
            <a:r>
              <a:rPr lang="it-IT" dirty="0"/>
              <a:t> (potete chiedere di inserire il vostro progetto attraverso il link fornito)</a:t>
            </a:r>
          </a:p>
          <a:p>
            <a:pPr lvl="1"/>
            <a:r>
              <a:rPr lang="it-IT" dirty="0"/>
              <a:t>Sono stati creati quattro </a:t>
            </a:r>
            <a:r>
              <a:rPr lang="it-IT" dirty="0" err="1">
                <a:hlinkClick r:id="rId3"/>
              </a:rPr>
              <a:t>Interest</a:t>
            </a:r>
            <a:r>
              <a:rPr lang="it-IT" dirty="0">
                <a:hlinkClick r:id="rId3"/>
              </a:rPr>
              <a:t> </a:t>
            </a:r>
            <a:r>
              <a:rPr lang="it-IT" dirty="0" err="1">
                <a:hlinkClick r:id="rId3"/>
              </a:rPr>
              <a:t>Groups</a:t>
            </a:r>
            <a:r>
              <a:rPr lang="it-IT" dirty="0">
                <a:hlinkClick r:id="rId3"/>
              </a:rPr>
              <a:t> </a:t>
            </a:r>
            <a:r>
              <a:rPr lang="it-IT" dirty="0"/>
              <a:t>per la collaborazione su tematiche specifiche.</a:t>
            </a:r>
          </a:p>
        </p:txBody>
      </p:sp>
    </p:spTree>
    <p:extLst>
      <p:ext uri="{BB962C8B-B14F-4D97-AF65-F5344CB8AC3E}">
        <p14:creationId xmlns:p14="http://schemas.microsoft.com/office/powerpoint/2010/main" val="31655626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51314" y="6390033"/>
            <a:ext cx="41474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dirty="0">
                <a:solidFill>
                  <a:schemeClr val="bg1"/>
                </a:solidFill>
              </a:rPr>
              <a:t>Photo by </a:t>
            </a:r>
            <a:r>
              <a:rPr lang="it-IT" sz="105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Beatriz Pérez Moya</a:t>
            </a:r>
            <a:r>
              <a:rPr lang="it-IT" sz="1050" dirty="0">
                <a:solidFill>
                  <a:schemeClr val="bg1"/>
                </a:solidFill>
              </a:rPr>
              <a:t> on </a:t>
            </a:r>
            <a:r>
              <a:rPr lang="it-IT" sz="105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3BD05F8E-2AB2-7644-BB11-2D51AA040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405" y="863034"/>
            <a:ext cx="9144000" cy="496722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-751127" y="3752851"/>
            <a:ext cx="3326304" cy="1481217"/>
          </a:xfrm>
        </p:spPr>
        <p:txBody>
          <a:bodyPr/>
          <a:lstStyle/>
          <a:p>
            <a:endParaRPr lang="en-GB" sz="675" dirty="0"/>
          </a:p>
          <a:p>
            <a:pPr algn="r"/>
            <a:r>
              <a:rPr lang="en-GB" sz="2400" dirty="0" err="1"/>
              <a:t>Approfondimenti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4535660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023CD0-727A-FB4C-B296-347F4EBE7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Pagina</a:t>
            </a:r>
            <a:r>
              <a:rPr lang="en-GB" dirty="0"/>
              <a:t> </a:t>
            </a:r>
            <a:r>
              <a:rPr lang="en-GB" dirty="0" err="1"/>
              <a:t>ufficiale</a:t>
            </a:r>
            <a:r>
              <a:rPr lang="en-GB" dirty="0"/>
              <a:t> </a:t>
            </a:r>
            <a:r>
              <a:rPr lang="en-GB" dirty="0" err="1"/>
              <a:t>sul</a:t>
            </a:r>
            <a:r>
              <a:rPr lang="en-GB" dirty="0"/>
              <a:t> </a:t>
            </a:r>
            <a:r>
              <a:rPr lang="en-GB" dirty="0" err="1"/>
              <a:t>sito</a:t>
            </a:r>
            <a:r>
              <a:rPr lang="en-GB" dirty="0"/>
              <a:t> </a:t>
            </a:r>
            <a:r>
              <a:rPr lang="en-GB" dirty="0" err="1"/>
              <a:t>della</a:t>
            </a:r>
            <a:r>
              <a:rPr lang="en-GB" dirty="0"/>
              <a:t> </a:t>
            </a:r>
            <a:r>
              <a:rPr lang="en-GB" dirty="0" err="1"/>
              <a:t>Commissione</a:t>
            </a:r>
            <a:r>
              <a:rPr lang="en-GB" dirty="0"/>
              <a:t> </a:t>
            </a:r>
            <a:r>
              <a:rPr lang="en-GB" dirty="0" err="1"/>
              <a:t>Europea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5FCAD-7353-1F40-A7E4-2DE90DA3AF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087" y="1990967"/>
            <a:ext cx="3416170" cy="1674857"/>
          </a:xfrm>
        </p:spPr>
        <p:txBody>
          <a:bodyPr>
            <a:normAutofit fontScale="92500"/>
          </a:bodyPr>
          <a:lstStyle/>
          <a:p>
            <a:r>
              <a:rPr lang="en-GB" sz="2400" dirty="0" err="1"/>
              <a:t>Troverete</a:t>
            </a:r>
            <a:r>
              <a:rPr lang="en-GB" sz="2400" dirty="0"/>
              <a:t> </a:t>
            </a:r>
            <a:r>
              <a:rPr lang="en-GB" sz="2400" dirty="0">
                <a:hlinkClick r:id="rId3"/>
              </a:rPr>
              <a:t>qui</a:t>
            </a:r>
            <a:r>
              <a:rPr lang="en-GB" sz="2400" dirty="0"/>
              <a:t> </a:t>
            </a:r>
            <a:r>
              <a:rPr lang="en-GB" sz="2400" dirty="0" err="1"/>
              <a:t>notizie</a:t>
            </a:r>
            <a:r>
              <a:rPr lang="en-GB" sz="2400" dirty="0"/>
              <a:t> e </a:t>
            </a:r>
            <a:r>
              <a:rPr lang="en-GB" sz="2400" dirty="0" err="1"/>
              <a:t>informazioni</a:t>
            </a:r>
            <a:r>
              <a:rPr lang="en-GB" sz="2400" dirty="0"/>
              <a:t> </a:t>
            </a:r>
            <a:r>
              <a:rPr lang="en-GB" sz="2400" dirty="0" err="1"/>
              <a:t>ufficiali</a:t>
            </a:r>
            <a:r>
              <a:rPr lang="en-GB" sz="2400" dirty="0"/>
              <a:t> sui </a:t>
            </a:r>
            <a:r>
              <a:rPr lang="en-GB" sz="2400" dirty="0" err="1"/>
              <a:t>passi</a:t>
            </a:r>
            <a:r>
              <a:rPr lang="en-GB" sz="2400" dirty="0"/>
              <a:t> </a:t>
            </a:r>
            <a:r>
              <a:rPr lang="en-GB" sz="2400" dirty="0" err="1"/>
              <a:t>che</a:t>
            </a:r>
            <a:r>
              <a:rPr lang="en-GB" sz="2400" dirty="0"/>
              <a:t> la </a:t>
            </a:r>
            <a:r>
              <a:rPr lang="en-GB" sz="2400" dirty="0" err="1"/>
              <a:t>Commissione</a:t>
            </a:r>
            <a:r>
              <a:rPr lang="en-GB" sz="2400" dirty="0"/>
              <a:t> </a:t>
            </a:r>
            <a:r>
              <a:rPr lang="en-GB" sz="2400" dirty="0" err="1"/>
              <a:t>sta</a:t>
            </a:r>
            <a:r>
              <a:rPr lang="en-GB" sz="2400" dirty="0"/>
              <a:t> </a:t>
            </a:r>
            <a:r>
              <a:rPr lang="en-GB" sz="2400" dirty="0" err="1"/>
              <a:t>compiendo</a:t>
            </a:r>
            <a:r>
              <a:rPr lang="en-GB" sz="2400" dirty="0"/>
              <a:t> per la </a:t>
            </a:r>
            <a:r>
              <a:rPr lang="en-GB" sz="2400" dirty="0" err="1"/>
              <a:t>creazione</a:t>
            </a:r>
            <a:r>
              <a:rPr lang="en-GB" sz="2400" dirty="0"/>
              <a:t> di EOSC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23325EB-AE38-6649-B60B-1518D8D1CAF5}"/>
              </a:ext>
            </a:extLst>
          </p:cNvPr>
          <p:cNvSpPr txBox="1">
            <a:spLocks/>
          </p:cNvSpPr>
          <p:nvPr/>
        </p:nvSpPr>
        <p:spPr>
          <a:xfrm>
            <a:off x="628650" y="5298338"/>
            <a:ext cx="7478120" cy="1674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Blip>
                <a:blip r:embed="rId4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7B3DB6E-4594-B144-A224-5117D6D0BC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-1198" b="64480"/>
          <a:stretch/>
        </p:blipFill>
        <p:spPr>
          <a:xfrm>
            <a:off x="3969869" y="1979386"/>
            <a:ext cx="5461735" cy="6351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26547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BABA32-EFF2-4542-89E4-4AF4B43F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EOSCSecretariat.eu</a:t>
            </a:r>
            <a:r>
              <a:rPr lang="it-IT" dirty="0"/>
              <a:t>: documenti pubblici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140DC8-3F89-EB44-A6FE-998D13045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180442" cy="1431925"/>
          </a:xfrm>
        </p:spPr>
        <p:txBody>
          <a:bodyPr>
            <a:normAutofit fontScale="70000" lnSpcReduction="20000"/>
          </a:bodyPr>
          <a:lstStyle/>
          <a:p>
            <a:r>
              <a:rPr lang="it-IT" dirty="0" err="1"/>
              <a:t>EOSCSecretariat.eu</a:t>
            </a:r>
            <a:r>
              <a:rPr lang="it-IT" dirty="0"/>
              <a:t> ha realizzato una </a:t>
            </a:r>
            <a:r>
              <a:rPr lang="it-IT" dirty="0">
                <a:hlinkClick r:id="rId2"/>
              </a:rPr>
              <a:t>collezione</a:t>
            </a:r>
            <a:r>
              <a:rPr lang="it-IT" dirty="0"/>
              <a:t> di documenti ufficiali realizzati anche con la collaborazione della EOSC Executive Board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58F767B-77A9-3244-A0E4-EEBB9C5BC76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 b="50724"/>
          <a:stretch/>
        </p:blipFill>
        <p:spPr>
          <a:xfrm>
            <a:off x="4110756" y="1910772"/>
            <a:ext cx="4760340" cy="50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51340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BABA32-EFF2-4542-89E4-4AF4B43F4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EOSCSecretariat.eu</a:t>
            </a:r>
            <a:r>
              <a:rPr lang="it-IT" dirty="0"/>
              <a:t> </a:t>
            </a:r>
            <a:r>
              <a:rPr lang="it-IT" dirty="0" err="1"/>
              <a:t>Zenodo</a:t>
            </a:r>
            <a:r>
              <a:rPr lang="it-IT" dirty="0"/>
              <a:t> Community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B140DC8-3F89-EB44-A6FE-998D13045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180442" cy="1921916"/>
          </a:xfrm>
        </p:spPr>
        <p:txBody>
          <a:bodyPr>
            <a:normAutofit fontScale="85000" lnSpcReduction="20000"/>
          </a:bodyPr>
          <a:lstStyle/>
          <a:p>
            <a:r>
              <a:rPr lang="it-IT" dirty="0" err="1"/>
              <a:t>EOSCSecretariat.eu</a:t>
            </a:r>
            <a:r>
              <a:rPr lang="it-IT" dirty="0"/>
              <a:t> ha creato una </a:t>
            </a:r>
            <a:r>
              <a:rPr lang="it-IT" dirty="0">
                <a:hlinkClick r:id="rId2"/>
              </a:rPr>
              <a:t>Community</a:t>
            </a:r>
            <a:r>
              <a:rPr lang="it-IT" dirty="0"/>
              <a:t> in </a:t>
            </a:r>
            <a:r>
              <a:rPr lang="it-IT" dirty="0" err="1"/>
              <a:t>Zenodo</a:t>
            </a:r>
            <a:r>
              <a:rPr lang="it-IT" dirty="0"/>
              <a:t> per collezionare i documenti e le pubblicazioni che risultano dal progetto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29056D5-E3B7-F847-9DCF-05F0EDC61F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3786" y="1690689"/>
            <a:ext cx="4928541" cy="761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12127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CFD91E-5B2F-5B47-8779-E7E16F7B1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EOSC Video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F9366F1-7A4B-5547-B4A7-C69E78056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>
                <a:hlinkClick r:id="rId2"/>
              </a:rPr>
              <a:t>https://www.youtube.com/watch?v=3HgnIe1Xu8I</a:t>
            </a:r>
            <a:endParaRPr lang="it-IT" dirty="0"/>
          </a:p>
          <a:p>
            <a:r>
              <a:rPr lang="it-IT" dirty="0"/>
              <a:t>La prospettiva dei ricercatori (con interviste agli esperti)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7096C63-8AB1-8147-BCF2-6CF37DA05D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248740"/>
            <a:ext cx="4572000" cy="309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039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90942A42-53C3-4019-B294-97EB5ED48EFE}"/>
              </a:ext>
            </a:extLst>
          </p:cNvPr>
          <p:cNvSpPr/>
          <p:nvPr/>
        </p:nvSpPr>
        <p:spPr>
          <a:xfrm>
            <a:off x="486888" y="3632498"/>
            <a:ext cx="3637290" cy="2418803"/>
          </a:xfrm>
          <a:prstGeom prst="roundRect">
            <a:avLst>
              <a:gd name="adj" fmla="val 893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ttangolo con angoli arrotondati 19">
            <a:extLst>
              <a:ext uri="{FF2B5EF4-FFF2-40B4-BE49-F238E27FC236}">
                <a16:creationId xmlns:a16="http://schemas.microsoft.com/office/drawing/2014/main" id="{849F3215-A604-43A6-B680-AA88BF7A072A}"/>
              </a:ext>
            </a:extLst>
          </p:cNvPr>
          <p:cNvSpPr/>
          <p:nvPr/>
        </p:nvSpPr>
        <p:spPr>
          <a:xfrm>
            <a:off x="395375" y="2332240"/>
            <a:ext cx="8353250" cy="893263"/>
          </a:xfrm>
          <a:prstGeom prst="roundRect">
            <a:avLst>
              <a:gd name="adj" fmla="val 8934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4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tx1"/>
                </a:solidFill>
                <a:latin typeface="+mj-lt"/>
              </a:rPr>
              <a:t>Engage with the EOSCsecretariat.eu and </a:t>
            </a:r>
          </a:p>
          <a:p>
            <a:pPr algn="ctr"/>
            <a:r>
              <a:rPr lang="en-GB" sz="2000" b="1" dirty="0">
                <a:solidFill>
                  <a:schemeClr val="tx1"/>
                </a:solidFill>
                <a:latin typeface="+mj-lt"/>
              </a:rPr>
              <a:t>Contribute to help Co-Create EOSC!</a:t>
            </a: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26479B40-F6CF-4FB5-95F0-40BFB8607EE3}"/>
              </a:ext>
            </a:extLst>
          </p:cNvPr>
          <p:cNvGrpSpPr/>
          <p:nvPr/>
        </p:nvGrpSpPr>
        <p:grpSpPr>
          <a:xfrm>
            <a:off x="845335" y="3669569"/>
            <a:ext cx="3078584" cy="2298116"/>
            <a:chOff x="1656585" y="4171753"/>
            <a:chExt cx="2289977" cy="1709433"/>
          </a:xfrm>
        </p:grpSpPr>
        <p:graphicFrame>
          <p:nvGraphicFramePr>
            <p:cNvPr id="21" name="Diagram 13">
              <a:extLst>
                <a:ext uri="{FF2B5EF4-FFF2-40B4-BE49-F238E27FC236}">
                  <a16:creationId xmlns:a16="http://schemas.microsoft.com/office/drawing/2014/main" id="{36E65162-FCC0-4822-BA99-48126E86A9D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521995680"/>
                </p:ext>
              </p:extLst>
            </p:nvPr>
          </p:nvGraphicFramePr>
          <p:xfrm>
            <a:off x="1677027" y="4386799"/>
            <a:ext cx="2119965" cy="123819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pic>
          <p:nvPicPr>
            <p:cNvPr id="22" name="Picture 14">
              <a:extLst>
                <a:ext uri="{FF2B5EF4-FFF2-40B4-BE49-F238E27FC236}">
                  <a16:creationId xmlns:a16="http://schemas.microsoft.com/office/drawing/2014/main" id="{44A9CE7C-DE1B-42B8-ADA8-A261DA5363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69" t="21905" r="56089" b="51214"/>
            <a:stretch/>
          </p:blipFill>
          <p:spPr bwMode="auto">
            <a:xfrm>
              <a:off x="2570981" y="4866674"/>
              <a:ext cx="311615" cy="303652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15" descr="1731_cf938d8dff0ab77d0376467ae336b10c682c3933.jpg (1731Ã475)">
              <a:extLst>
                <a:ext uri="{FF2B5EF4-FFF2-40B4-BE49-F238E27FC236}">
                  <a16:creationId xmlns:a16="http://schemas.microsoft.com/office/drawing/2014/main" id="{A37F795E-2D9F-4345-A9B7-EB741E5F720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5717" y="4171753"/>
              <a:ext cx="754883" cy="2150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" name="Picture 16" descr="Image result for athena research centre logo">
              <a:extLst>
                <a:ext uri="{FF2B5EF4-FFF2-40B4-BE49-F238E27FC236}">
                  <a16:creationId xmlns:a16="http://schemas.microsoft.com/office/drawing/2014/main" id="{6C341F7A-BBC5-4DB1-ACFA-745EFCD4A1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48" t="29536" r="20437" b="31536"/>
            <a:stretch/>
          </p:blipFill>
          <p:spPr bwMode="auto">
            <a:xfrm>
              <a:off x="3163756" y="4332634"/>
              <a:ext cx="391713" cy="20334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5" name="Picture 17" descr="Image result for CERN logo">
              <a:extLst>
                <a:ext uri="{FF2B5EF4-FFF2-40B4-BE49-F238E27FC236}">
                  <a16:creationId xmlns:a16="http://schemas.microsoft.com/office/drawing/2014/main" id="{92EC1229-9E71-4BC7-AD8B-6F1E62DC5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1118" y="4619874"/>
              <a:ext cx="306440" cy="30365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Picture 19" descr="Image result for CSC finland logo">
              <a:extLst>
                <a:ext uri="{FF2B5EF4-FFF2-40B4-BE49-F238E27FC236}">
                  <a16:creationId xmlns:a16="http://schemas.microsoft.com/office/drawing/2014/main" id="{3147616D-2674-4BA5-8474-12D40F61C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69356" y="5656732"/>
              <a:ext cx="828202" cy="22445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Picture 20" descr="Image result for GEANT research logo">
              <a:extLst>
                <a:ext uri="{FF2B5EF4-FFF2-40B4-BE49-F238E27FC236}">
                  <a16:creationId xmlns:a16="http://schemas.microsoft.com/office/drawing/2014/main" id="{C59BD3E3-0311-429C-B6A3-F8F7F11A2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8813" y="5381409"/>
              <a:ext cx="440530" cy="22710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Picture 22">
              <a:extLst>
                <a:ext uri="{FF2B5EF4-FFF2-40B4-BE49-F238E27FC236}">
                  <a16:creationId xmlns:a16="http://schemas.microsoft.com/office/drawing/2014/main" id="{7BF0C354-E208-433F-85A4-8BC27DB5C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585" y="5010005"/>
              <a:ext cx="330413" cy="1703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Picture 24" descr="https://www.trust-itservices.com/sites/all/themes/trustitservices/logo.png">
              <a:extLst>
                <a:ext uri="{FF2B5EF4-FFF2-40B4-BE49-F238E27FC236}">
                  <a16:creationId xmlns:a16="http://schemas.microsoft.com/office/drawing/2014/main" id="{38EA880A-C0C6-44F2-B64F-B13B8F4A791F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6585" y="5385374"/>
              <a:ext cx="586098" cy="170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0" name="Picture 226" descr="Image result for UKRI logo">
              <a:extLst>
                <a:ext uri="{FF2B5EF4-FFF2-40B4-BE49-F238E27FC236}">
                  <a16:creationId xmlns:a16="http://schemas.microsoft.com/office/drawing/2014/main" id="{37AC674B-B49F-4629-8FCE-1903A0872D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6193" y="4387695"/>
              <a:ext cx="483035" cy="13016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Picture 227" descr="Image result for Technische UniversitÃ¤t Wien logo">
              <a:extLst>
                <a:ext uri="{FF2B5EF4-FFF2-40B4-BE49-F238E27FC236}">
                  <a16:creationId xmlns:a16="http://schemas.microsoft.com/office/drawing/2014/main" id="{D59E7DD2-3779-4A53-A13D-B5DBF4A66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96105" y="4646994"/>
              <a:ext cx="435741" cy="1703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Picture 231">
              <a:extLst>
                <a:ext uri="{FF2B5EF4-FFF2-40B4-BE49-F238E27FC236}">
                  <a16:creationId xmlns:a16="http://schemas.microsoft.com/office/drawing/2014/main" id="{76587608-4397-4C63-8E4C-25BF43163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6861" y="5693272"/>
              <a:ext cx="437712" cy="15137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" name="Picture 237" descr="Image result for cnr logo">
              <a:extLst>
                <a:ext uri="{FF2B5EF4-FFF2-40B4-BE49-F238E27FC236}">
                  <a16:creationId xmlns:a16="http://schemas.microsoft.com/office/drawing/2014/main" id="{C8FBCBB3-8F4D-4EBE-AB0B-3B69DF62DF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2125" y="4977557"/>
              <a:ext cx="554437" cy="2130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" name="Immagine 2">
            <a:extLst>
              <a:ext uri="{FF2B5EF4-FFF2-40B4-BE49-F238E27FC236}">
                <a16:creationId xmlns:a16="http://schemas.microsoft.com/office/drawing/2014/main" id="{96F90147-56FB-094E-A848-0A3AC6C26C6D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453559" y="6224905"/>
            <a:ext cx="1410263" cy="4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5548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DCA4B6-8EA0-1A4E-9420-DF56C66E8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Obiettivi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F4D8761-AC47-4949-9A18-615C3175BB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41495"/>
            <a:ext cx="7886700" cy="4811282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Ridurre</a:t>
            </a:r>
            <a:r>
              <a:rPr lang="it-IT" dirty="0"/>
              <a:t> la </a:t>
            </a:r>
            <a:r>
              <a:rPr lang="it-IT" b="1" dirty="0"/>
              <a:t>frammentazione</a:t>
            </a:r>
            <a:r>
              <a:rPr lang="it-IT" dirty="0"/>
              <a:t> dell'ecosistema di ricerca e innovazione</a:t>
            </a:r>
          </a:p>
          <a:p>
            <a:r>
              <a:rPr lang="it-IT" dirty="0"/>
              <a:t>Evitare la duplicazione degli </a:t>
            </a:r>
            <a:r>
              <a:rPr lang="it-IT" b="1" dirty="0"/>
              <a:t>sforzi</a:t>
            </a:r>
          </a:p>
          <a:p>
            <a:r>
              <a:rPr lang="it-IT" b="1" dirty="0"/>
              <a:t>Coordinare</a:t>
            </a:r>
            <a:r>
              <a:rPr lang="it-IT" dirty="0"/>
              <a:t> meglio lo sviluppo e l'uso delle infrastrutture di ricerca</a:t>
            </a:r>
          </a:p>
          <a:p>
            <a:r>
              <a:rPr lang="it-IT" dirty="0"/>
              <a:t>Stabilire </a:t>
            </a:r>
            <a:r>
              <a:rPr lang="it-IT" b="1" dirty="0"/>
              <a:t>strategie</a:t>
            </a:r>
            <a:r>
              <a:rPr lang="it-IT" dirty="0"/>
              <a:t> per nuove infrastrutture di ricerca pan Europee, intergovernative o nazionali ben consolidate</a:t>
            </a:r>
          </a:p>
          <a:p>
            <a:r>
              <a:rPr lang="it-IT" dirty="0"/>
              <a:t>Unire le forze a livello internazionale per </a:t>
            </a:r>
            <a:r>
              <a:rPr lang="it-IT" b="1" dirty="0"/>
              <a:t>costruire e gestire infrastrutture di grandi dimensioni, complesse o costose</a:t>
            </a:r>
            <a:r>
              <a:rPr lang="it-IT" dirty="0"/>
              <a:t>, rispondere alle sfide globali e / o promuovere la combinazione di competenze, dati e sforzi dei migliori scienziati del mondo</a:t>
            </a:r>
          </a:p>
          <a:p>
            <a:r>
              <a:rPr lang="it-IT" dirty="0"/>
              <a:t>Promuovere il potenziale di </a:t>
            </a:r>
            <a:r>
              <a:rPr lang="it-IT" b="1" dirty="0"/>
              <a:t>innovazione</a:t>
            </a:r>
            <a:r>
              <a:rPr lang="it-IT" dirty="0"/>
              <a:t> delle infrastrutture di ricerca rendendo l'industria più consapevole delle opportunità offerte per migliorare i propri prodotti e attraverso il co-sviluppo di tecnologie avanzate, ad es. </a:t>
            </a:r>
            <a:r>
              <a:rPr lang="it-IT" dirty="0">
                <a:hlinkClick r:id="rId2"/>
              </a:rPr>
              <a:t>ATTRACT</a:t>
            </a:r>
            <a:endParaRPr lang="it-IT" dirty="0"/>
          </a:p>
          <a:p>
            <a:r>
              <a:rPr lang="it-IT" dirty="0"/>
              <a:t>Utilizzare le infrastrutture di ricerca per </a:t>
            </a:r>
            <a:r>
              <a:rPr lang="it-IT" b="1" dirty="0"/>
              <a:t>la diplomazia scientifica</a:t>
            </a:r>
            <a:r>
              <a:rPr lang="it-IT" dirty="0"/>
              <a:t>: utilizzare la collaborazione scientifica per affrontare problemi comuni e costruire partenariati a livello internazionale, ad es. </a:t>
            </a:r>
            <a:r>
              <a:rPr lang="it-IT" dirty="0">
                <a:hlinkClick r:id="rId3"/>
              </a:rPr>
              <a:t>SESAME</a:t>
            </a:r>
            <a:r>
              <a:rPr lang="it-IT" dirty="0"/>
              <a:t> in Giordania e </a:t>
            </a:r>
            <a:r>
              <a:rPr lang="it-IT" dirty="0">
                <a:hlinkClick r:id="rId4"/>
              </a:rPr>
              <a:t>EU-CELAC</a:t>
            </a:r>
            <a:r>
              <a:rPr lang="it-IT" dirty="0"/>
              <a:t> in America Latina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64F56C-5198-0B47-82FD-BB97C4295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A40F75-21B5-F34E-8E60-D45AC6214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7157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0541C5-7235-3940-AF4F-E914BF20A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34E3081-EF9E-2A46-A6ED-536218839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50832-AB1C-E34D-AA8B-C3967D9ADC84}" type="slidenum">
              <a:rPr lang="it-IT" smtClean="0"/>
              <a:t>8</a:t>
            </a:fld>
            <a:endParaRPr lang="it-IT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875CBC1-B687-B643-8A40-55E4B7773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742" y="512509"/>
            <a:ext cx="6668516" cy="5832981"/>
          </a:xfrm>
          <a:prstGeom prst="rect">
            <a:avLst/>
          </a:prstGeom>
        </p:spPr>
      </p:pic>
      <p:sp>
        <p:nvSpPr>
          <p:cNvPr id="7" name="Segnaposto piè di pagina 4">
            <a:extLst>
              <a:ext uri="{FF2B5EF4-FFF2-40B4-BE49-F238E27FC236}">
                <a16:creationId xmlns:a16="http://schemas.microsoft.com/office/drawing/2014/main" id="{B4BABC13-FE9F-2946-9D21-69054B701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88919" y="6636907"/>
            <a:ext cx="5572664" cy="331932"/>
          </a:xfrm>
        </p:spPr>
        <p:txBody>
          <a:bodyPr/>
          <a:lstStyle/>
          <a:p>
            <a:r>
              <a:rPr lang="it-IT" b="1" dirty="0"/>
              <a:t>EC </a:t>
            </a:r>
            <a:r>
              <a:rPr lang="it-IT" b="1" dirty="0" err="1"/>
              <a:t>Infographic</a:t>
            </a:r>
            <a:r>
              <a:rPr lang="it-IT" b="1" dirty="0"/>
              <a:t>: </a:t>
            </a:r>
            <a:r>
              <a:rPr lang="it-IT" b="1" dirty="0" err="1"/>
              <a:t>Research</a:t>
            </a:r>
            <a:r>
              <a:rPr lang="it-IT" b="1" dirty="0"/>
              <a:t> </a:t>
            </a:r>
            <a:r>
              <a:rPr lang="it-IT" b="1" dirty="0" err="1"/>
              <a:t>infrastructures</a:t>
            </a:r>
            <a:r>
              <a:rPr lang="it-IT" b="1" dirty="0"/>
              <a:t> </a:t>
            </a:r>
            <a:r>
              <a:rPr lang="it-IT" b="1" dirty="0" err="1"/>
              <a:t>make</a:t>
            </a:r>
            <a:r>
              <a:rPr lang="it-IT" b="1" dirty="0"/>
              <a:t> science </a:t>
            </a:r>
            <a:r>
              <a:rPr lang="it-IT" b="1" dirty="0" err="1"/>
              <a:t>happen</a:t>
            </a:r>
            <a:r>
              <a:rPr lang="it-IT" b="1" dirty="0"/>
              <a:t>, </a:t>
            </a:r>
            <a:r>
              <a:rPr lang="it-IT" b="1" dirty="0" err="1"/>
              <a:t>October</a:t>
            </a:r>
            <a:r>
              <a:rPr lang="it-IT" b="1" dirty="0"/>
              <a:t> 2019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09455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9E28BC2A-01B5-C544-BB36-B5FF8A55184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/>
              <a:t>Accesso alle </a:t>
            </a:r>
            <a:r>
              <a:rPr lang="it-IT" dirty="0" err="1"/>
              <a:t>RIs</a:t>
            </a:r>
            <a:endParaRPr lang="it-IT" dirty="0"/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7FF69BB8-6D84-E847-889D-C9851413D8C5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>
            <a:normAutofit fontScale="92500" lnSpcReduction="10000"/>
          </a:bodyPr>
          <a:lstStyle/>
          <a:p>
            <a:r>
              <a:rPr lang="it-IT" dirty="0"/>
              <a:t>L’accesso alle </a:t>
            </a:r>
            <a:r>
              <a:rPr lang="it-IT" dirty="0" err="1"/>
              <a:t>RIs</a:t>
            </a:r>
            <a:r>
              <a:rPr lang="it-IT" dirty="0"/>
              <a:t> non è banale. 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Accesso fisico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Accesso remoto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Accesso virtuale</a:t>
            </a:r>
          </a:p>
          <a:p>
            <a:pPr>
              <a:lnSpc>
                <a:spcPct val="70000"/>
              </a:lnSpc>
            </a:pPr>
            <a:r>
              <a:rPr lang="it-IT" dirty="0"/>
              <a:t>Partizione temporale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Accesso ai membri basato su determinati parametri (es. contributo finanziario)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Accesso competitivo ai membri basato sull’eccellenza</a:t>
            </a:r>
          </a:p>
          <a:p>
            <a:pPr marL="228600" indent="-228600">
              <a:lnSpc>
                <a:spcPct val="70000"/>
              </a:lnSpc>
              <a:buBlip>
                <a:blip r:embed="rId2"/>
              </a:buBlip>
            </a:pPr>
            <a:r>
              <a:rPr lang="it-IT" dirty="0"/>
              <a:t>Una parte dell’accesso può essere aperto ai non-membri e/o essere a pagamento</a:t>
            </a:r>
          </a:p>
        </p:txBody>
      </p:sp>
      <p:pic>
        <p:nvPicPr>
          <p:cNvPr id="12" name="Segnaposto immagine 11">
            <a:extLst>
              <a:ext uri="{FF2B5EF4-FFF2-40B4-BE49-F238E27FC236}">
                <a16:creationId xmlns:a16="http://schemas.microsoft.com/office/drawing/2014/main" id="{BA95C569-C3AE-3D41-9682-6AA498F12E67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3"/>
          <a:srcRect l="-144" r="-2049"/>
          <a:stretch/>
        </p:blipFill>
        <p:spPr>
          <a:xfrm>
            <a:off x="4094340" y="1532953"/>
            <a:ext cx="5023262" cy="4029647"/>
          </a:xfrm>
        </p:spPr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45528C-0AAA-5F43-BDFB-BDB22CFEB36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400051" y="5704811"/>
            <a:ext cx="5703866" cy="708810"/>
          </a:xfrm>
        </p:spPr>
        <p:txBody>
          <a:bodyPr>
            <a:normAutofit/>
          </a:bodyPr>
          <a:lstStyle/>
          <a:p>
            <a:pPr algn="l"/>
            <a:r>
              <a:rPr lang="it-IT" sz="1800" b="1" dirty="0" err="1"/>
              <a:t>European</a:t>
            </a:r>
            <a:r>
              <a:rPr lang="it-IT" sz="1800" b="1" dirty="0"/>
              <a:t> Charter for Access to </a:t>
            </a:r>
            <a:r>
              <a:rPr lang="it-IT" sz="1800" b="1" dirty="0" err="1"/>
              <a:t>Research</a:t>
            </a:r>
            <a:r>
              <a:rPr lang="it-IT" sz="1800" b="1" dirty="0"/>
              <a:t> </a:t>
            </a:r>
            <a:r>
              <a:rPr lang="it-IT" sz="1800" b="1" dirty="0" err="1"/>
              <a:t>Infrastructures</a:t>
            </a:r>
            <a:r>
              <a:rPr lang="it-IT" sz="1800" b="1" dirty="0"/>
              <a:t> </a:t>
            </a:r>
          </a:p>
          <a:p>
            <a:pPr algn="l"/>
            <a:r>
              <a:rPr lang="it-IT" dirty="0">
                <a:hlinkClick r:id="rId4"/>
              </a:rPr>
              <a:t>https://ec.europa.eu/info/sites/info/files/research_and_innovation/2016_charterforaccessto-ris.pdf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D29BE-4320-A847-BEC5-180F88316DA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58858" y="6413621"/>
            <a:ext cx="285750" cy="282178"/>
          </a:xfrm>
        </p:spPr>
        <p:txBody>
          <a:bodyPr/>
          <a:lstStyle/>
          <a:p>
            <a:fld id="{94550832-AB1C-E34D-AA8B-C3967D9ADC84}" type="slidenum">
              <a:rPr lang="it-IT" smtClean="0"/>
              <a:t>9</a:t>
            </a:fld>
            <a:endParaRPr lang="it-IT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3557B1-4571-C149-8928-BBA2667BE386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519863"/>
            <a:ext cx="1087438" cy="365125"/>
          </a:xfrm>
        </p:spPr>
        <p:txBody>
          <a:bodyPr/>
          <a:lstStyle/>
          <a:p>
            <a:fld id="{FDF99F42-A5EC-6345-BA71-4A7D45B88B50}" type="datetime1">
              <a:rPr lang="it-IT" smtClean="0"/>
              <a:t>19/06/20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040410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EOSC-Secretariat" id="{CBDDB9AA-F0E2-CB4D-9960-4FB3BE40EC02}" vid="{79C5ED94-E8D6-794A-A6C1-D9DA6ED5ACE5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PPT-EOSC-Secretariat</Template>
  <TotalTime>4802</TotalTime>
  <Words>4836</Words>
  <Application>Microsoft Macintosh PowerPoint</Application>
  <PresentationFormat>Presentazione su schermo (4:3)</PresentationFormat>
  <Paragraphs>478</Paragraphs>
  <Slides>66</Slides>
  <Notes>22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66</vt:i4>
      </vt:variant>
    </vt:vector>
  </HeadingPairs>
  <TitlesOfParts>
    <vt:vector size="74" baseType="lpstr">
      <vt:lpstr>Arial</vt:lpstr>
      <vt:lpstr>Calibri</vt:lpstr>
      <vt:lpstr>Calibri Light</vt:lpstr>
      <vt:lpstr>Open Sans</vt:lpstr>
      <vt:lpstr>Open Sans Light</vt:lpstr>
      <vt:lpstr>Open Sans Semibold</vt:lpstr>
      <vt:lpstr>Ubuntu</vt:lpstr>
      <vt:lpstr>Tema di Office</vt:lpstr>
      <vt:lpstr>Research Infrastructures in Europe</vt:lpstr>
      <vt:lpstr>Presentazione standard di PowerPoint</vt:lpstr>
      <vt:lpstr>Che cos’è una Research Infrastructure?</vt:lpstr>
      <vt:lpstr>Che cos’è una Research Infrastructure?</vt:lpstr>
      <vt:lpstr>Presentazione standard di PowerPoint</vt:lpstr>
      <vt:lpstr>La strategia europea</vt:lpstr>
      <vt:lpstr>Obiettivi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Alcuni esempi virtuosi di progetti RIs</vt:lpstr>
      <vt:lpstr>Presentazione standard di PowerPoint</vt:lpstr>
      <vt:lpstr>European Strategy Forum on Ris - ESFRI</vt:lpstr>
      <vt:lpstr>Il mandato di ESFRI</vt:lpstr>
      <vt:lpstr>Presentazione standard di PowerPoint</vt:lpstr>
      <vt:lpstr>Aree di interesse</vt:lpstr>
      <vt:lpstr>Presentazione standard di PowerPoint</vt:lpstr>
      <vt:lpstr>Presentazione standard di PowerPoint</vt:lpstr>
      <vt:lpstr>Cluster Projects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European Open Science Cloud</vt:lpstr>
      <vt:lpstr>Presentazione standard di PowerPoint</vt:lpstr>
      <vt:lpstr>Facciamo un passo indietro…</vt:lpstr>
      <vt:lpstr>EOSC gets supported...</vt:lpstr>
      <vt:lpstr>Dalla visione all’azione…</vt:lpstr>
      <vt:lpstr>EOSC affronta gli aspetti pratici…</vt:lpstr>
      <vt:lpstr>23 Novembre 2018: La Commissione Europea lancia lo European Open Science Cloud</vt:lpstr>
      <vt:lpstr>EOSC: Visione e Valori</vt:lpstr>
      <vt:lpstr>La visione</vt:lpstr>
      <vt:lpstr>Cosa non sarà EOSC</vt:lpstr>
      <vt:lpstr>Una piattaforma per la ricerca europea</vt:lpstr>
      <vt:lpstr>EOSC: i princìpi alla base del progetto</vt:lpstr>
      <vt:lpstr>EOSC è qui per restare…</vt:lpstr>
      <vt:lpstr>Prima fase di EOSC: 2018-2020</vt:lpstr>
      <vt:lpstr>L’attuale Governance di EOSC</vt:lpstr>
      <vt:lpstr>EOSC governance structure</vt:lpstr>
      <vt:lpstr>EOSC Governance Board</vt:lpstr>
      <vt:lpstr>Italy: Governance Board Representative</vt:lpstr>
      <vt:lpstr>EOSC Executive Board</vt:lpstr>
      <vt:lpstr>EOSC-EB Working Groups and Task Forces</vt:lpstr>
      <vt:lpstr>Working Groups: i numeri</vt:lpstr>
      <vt:lpstr>Una prima fase di iterazone terminerà nel 2020</vt:lpstr>
      <vt:lpstr>Presentazione standard di PowerPoint</vt:lpstr>
      <vt:lpstr>EOSCSecretariat.eu</vt:lpstr>
      <vt:lpstr>Costruire le basi per il 2021+ </vt:lpstr>
      <vt:lpstr>EOSCsecretariat.eu facilitating the EOSC Governance &amp; EOSC projects</vt:lpstr>
      <vt:lpstr>Supporto alla EOSC Executive Board e ai suoi Working Groups</vt:lpstr>
      <vt:lpstr>Come contribuire al lavoro degli EOSC Working Groups?</vt:lpstr>
      <vt:lpstr>WG: documenti e consultazione</vt:lpstr>
      <vt:lpstr>Coinvolgere la comunità</vt:lpstr>
      <vt:lpstr>Contribuisci con la tua esperienza specifica</vt:lpstr>
      <vt:lpstr>EOSCsecretariat: opportunità di finanziamento per la co-creazione di EOSC</vt:lpstr>
      <vt:lpstr>I contributi ad EOSC da parte dei suoi diversi Stakeholder</vt:lpstr>
      <vt:lpstr>Opportunità di coinvolgimento per gli Stakeholder</vt:lpstr>
      <vt:lpstr>EOSC related projects</vt:lpstr>
      <vt:lpstr>Presentazione standard di PowerPoint</vt:lpstr>
      <vt:lpstr>Pagina ufficiale sul sito della Commissione Europea</vt:lpstr>
      <vt:lpstr>EOSCSecretariat.eu: documenti pubblici</vt:lpstr>
      <vt:lpstr>EOSCSecretariat.eu Zenodo Community</vt:lpstr>
      <vt:lpstr>EOSC Video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silvana muscella</dc:creator>
  <cp:lastModifiedBy>Microsoft Office User</cp:lastModifiedBy>
  <cp:revision>194</cp:revision>
  <cp:lastPrinted>2020-03-16T01:49:20Z</cp:lastPrinted>
  <dcterms:created xsi:type="dcterms:W3CDTF">2019-01-08T10:06:09Z</dcterms:created>
  <dcterms:modified xsi:type="dcterms:W3CDTF">2020-06-19T17:59:15Z</dcterms:modified>
</cp:coreProperties>
</file>