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25203150" cy="36004500"/>
  <p:notesSz cx="6797675" cy="987425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95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95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95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95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95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95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95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95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95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00"/>
    <a:srgbClr val="CCFF99"/>
    <a:srgbClr val="FFFFCC"/>
    <a:srgbClr val="C9D9CB"/>
    <a:srgbClr val="006648"/>
    <a:srgbClr val="006D4C"/>
    <a:srgbClr val="007754"/>
    <a:srgbClr val="75A1A7"/>
    <a:srgbClr val="0033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>
      <p:cViewPr>
        <p:scale>
          <a:sx n="50" d="100"/>
          <a:sy n="50" d="100"/>
        </p:scale>
        <p:origin x="2347" y="811"/>
      </p:cViewPr>
      <p:guideLst>
        <p:guide orient="horz" pos="-840"/>
        <p:guide orient="horz" pos="16332"/>
        <p:guide orient="horz" pos="4284"/>
        <p:guide pos="498"/>
        <p:guide pos="15378"/>
        <p:guide pos="11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8" d="100"/>
          <a:sy n="58" d="100"/>
        </p:scale>
        <p:origin x="-1982" y="-67"/>
      </p:cViewPr>
      <p:guideLst>
        <p:guide orient="horz" pos="3110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2125"/>
          </a:xfrm>
          <a:prstGeom prst="rect">
            <a:avLst/>
          </a:prstGeom>
        </p:spPr>
        <p:txBody>
          <a:bodyPr vert="horz" lIns="91724" tIns="45862" rIns="91724" bIns="45862" rtlCol="0"/>
          <a:lstStyle>
            <a:lvl1pPr algn="l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2125"/>
          </a:xfrm>
          <a:prstGeom prst="rect">
            <a:avLst/>
          </a:prstGeom>
        </p:spPr>
        <p:txBody>
          <a:bodyPr vert="horz" lIns="91724" tIns="45862" rIns="91724" bIns="45862" rtlCol="0"/>
          <a:lstStyle>
            <a:lvl1pPr algn="r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68A7F421-7786-452E-AD8F-78C8BE7D5E09}" type="datetimeFigureOut">
              <a:rPr lang="it-IT"/>
              <a:pPr>
                <a:defRPr/>
              </a:pPr>
              <a:t>12/05/2014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101850" y="739775"/>
            <a:ext cx="25939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724" tIns="45862" rIns="91724" bIns="45862" rtlCol="0" anchor="ctr"/>
          <a:lstStyle/>
          <a:p>
            <a:pPr lvl="0"/>
            <a:endParaRPr lang="it-IT" noProof="0" smtClean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1038" y="4691063"/>
            <a:ext cx="5435600" cy="4443412"/>
          </a:xfrm>
          <a:prstGeom prst="rect">
            <a:avLst/>
          </a:prstGeom>
        </p:spPr>
        <p:txBody>
          <a:bodyPr vert="horz" lIns="91724" tIns="45862" rIns="91724" bIns="45862" rtlCol="0"/>
          <a:lstStyle/>
          <a:p>
            <a:pPr lvl="0"/>
            <a:r>
              <a:rPr lang="it-IT" noProof="0" smtClean="0"/>
              <a:t>Fare clic per modificare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380538"/>
            <a:ext cx="2946400" cy="492125"/>
          </a:xfrm>
          <a:prstGeom prst="rect">
            <a:avLst/>
          </a:prstGeom>
        </p:spPr>
        <p:txBody>
          <a:bodyPr vert="horz" lIns="91724" tIns="45862" rIns="91724" bIns="45862" rtlCol="0" anchor="b"/>
          <a:lstStyle>
            <a:lvl1pPr algn="l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49688" y="9380538"/>
            <a:ext cx="2946400" cy="492125"/>
          </a:xfrm>
          <a:prstGeom prst="rect">
            <a:avLst/>
          </a:prstGeom>
        </p:spPr>
        <p:txBody>
          <a:bodyPr vert="horz" wrap="square" lIns="91724" tIns="45862" rIns="91724" bIns="45862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C51F8DE3-5F95-400B-A35F-1DBBC5F9161B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3144597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altLang="it-IT" smtClean="0"/>
          </a:p>
        </p:txBody>
      </p:sp>
      <p:sp>
        <p:nvSpPr>
          <p:cNvPr id="4100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4588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4963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62163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9363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6563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33763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90963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B0292CF6-1F73-4101-AC99-A004BF6F22FD}" type="slidenum">
              <a:rPr lang="it-IT" altLang="it-IT" smtClean="0">
                <a:latin typeface="Arial" charset="0"/>
              </a:rPr>
              <a:pPr>
                <a:spcBef>
                  <a:spcPct val="0"/>
                </a:spcBef>
              </a:pPr>
              <a:t>1</a:t>
            </a:fld>
            <a:endParaRPr lang="it-IT" altLang="it-IT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90602" y="11185426"/>
            <a:ext cx="21421948" cy="771624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81202" y="20401856"/>
            <a:ext cx="17640746" cy="9202539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139DF0-EAFD-4D70-B399-461664069FFA}" type="slidenum">
              <a:rPr lang="en-US" altLang="it-IT"/>
              <a:pPr>
                <a:defRPr/>
              </a:pPr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237605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92C904-BE18-4BAD-BE62-0AF05405C826}" type="slidenum">
              <a:rPr lang="en-US" altLang="it-IT"/>
              <a:pPr>
                <a:defRPr/>
              </a:pPr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31332757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8273380" y="1442889"/>
            <a:ext cx="5669979" cy="3071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9794" y="1442889"/>
            <a:ext cx="16838563" cy="30719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511EC4-2056-407E-9392-32D91CCF197F}" type="slidenum">
              <a:rPr lang="en-US" altLang="it-IT"/>
              <a:pPr>
                <a:defRPr/>
              </a:pPr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38716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4D2753-B3D5-4713-8725-5FEB741BECA2}" type="slidenum">
              <a:rPr lang="en-US" altLang="it-IT"/>
              <a:pPr>
                <a:defRPr/>
              </a:pPr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168274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875" y="23136575"/>
            <a:ext cx="21421948" cy="7150199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90875" y="15260589"/>
            <a:ext cx="21421948" cy="7875984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A3486-E353-438E-B205-1E644C28959A}" type="slidenum">
              <a:rPr lang="en-US" altLang="it-IT"/>
              <a:pPr>
                <a:defRPr/>
              </a:pPr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601340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9795" y="8400355"/>
            <a:ext cx="11254271" cy="237616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89086" y="8400355"/>
            <a:ext cx="11254272" cy="237616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FB0199-9B36-4134-B2FD-8D6B61DC6797}" type="slidenum">
              <a:rPr lang="en-US" altLang="it-IT"/>
              <a:pPr>
                <a:defRPr/>
              </a:pPr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4055139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794" y="1441152"/>
            <a:ext cx="22683564" cy="60007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9794" y="8060037"/>
            <a:ext cx="11135767" cy="335805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9794" y="11418095"/>
            <a:ext cx="11135767" cy="2074391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802122" y="8060037"/>
            <a:ext cx="11141237" cy="335805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802122" y="11418095"/>
            <a:ext cx="11141237" cy="2074391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04B691-EA33-4C80-B1DD-A2A381EF6D84}" type="slidenum">
              <a:rPr lang="en-US" altLang="it-IT"/>
              <a:pPr>
                <a:defRPr/>
              </a:pPr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34747238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A4A58A-A2E8-4A1A-A7C2-B7D624B27FC3}" type="slidenum">
              <a:rPr lang="en-US" altLang="it-IT"/>
              <a:pPr>
                <a:defRPr/>
              </a:pPr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2508364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EBD747-3FAE-474E-8082-5B3AD2451C79}" type="slidenum">
              <a:rPr lang="en-US" altLang="it-IT"/>
              <a:pPr>
                <a:defRPr/>
              </a:pPr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1302277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795" y="1434207"/>
            <a:ext cx="8291661" cy="609972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54098" y="1434207"/>
            <a:ext cx="14089261" cy="3072779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795" y="7533928"/>
            <a:ext cx="8291661" cy="246280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AE2888-5C34-47B2-8FA4-A557EF5C5904}" type="slidenum">
              <a:rPr lang="en-US" altLang="it-IT"/>
              <a:pPr>
                <a:defRPr/>
              </a:pPr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7867723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40723" y="25202805"/>
            <a:ext cx="15121161" cy="297606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940723" y="3217418"/>
            <a:ext cx="15121161" cy="2160165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40723" y="28178871"/>
            <a:ext cx="15121161" cy="422448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A5A38E-A06F-4A23-AE04-D2A473F1135B}" type="slidenum">
              <a:rPr lang="en-US" altLang="it-IT"/>
              <a:pPr>
                <a:defRPr/>
              </a:pPr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3313054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60475" y="1443038"/>
            <a:ext cx="22682200" cy="600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313470" tIns="156735" rIns="313470" bIns="15673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it-IT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60475" y="8401050"/>
            <a:ext cx="22682200" cy="2376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313470" tIns="156735" rIns="313470" bIns="15673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it-IT" smtClean="0"/>
              <a:t>Click to edit Master text styles</a:t>
            </a:r>
          </a:p>
          <a:p>
            <a:pPr lvl="1"/>
            <a:r>
              <a:rPr lang="en-US" altLang="it-IT" smtClean="0"/>
              <a:t>Second level</a:t>
            </a:r>
          </a:p>
          <a:p>
            <a:pPr lvl="2"/>
            <a:r>
              <a:rPr lang="en-US" altLang="it-IT" smtClean="0"/>
              <a:t>Third level</a:t>
            </a:r>
          </a:p>
          <a:p>
            <a:pPr lvl="3"/>
            <a:r>
              <a:rPr lang="en-US" altLang="it-IT" smtClean="0"/>
              <a:t>Fourth level</a:t>
            </a:r>
          </a:p>
          <a:p>
            <a:pPr lvl="4"/>
            <a:r>
              <a:rPr lang="en-US" altLang="it-IT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60475" y="32786638"/>
            <a:ext cx="5880100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3470" tIns="156735" rIns="313470" bIns="156735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4800">
                <a:latin typeface="Arial" pitchFamily="34" charset="0"/>
              </a:defRPr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610600" y="32786638"/>
            <a:ext cx="7981950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3470" tIns="156735" rIns="313470" bIns="156735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4800">
                <a:latin typeface="Arial" pitchFamily="34" charset="0"/>
              </a:defRPr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8062575" y="32786638"/>
            <a:ext cx="5880100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3470" tIns="156735" rIns="313470" bIns="156735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4800"/>
            </a:lvl1pPr>
          </a:lstStyle>
          <a:p>
            <a:pPr>
              <a:defRPr/>
            </a:pPr>
            <a:fld id="{B7A984B1-8C13-4E0F-9545-23239E5E56B6}" type="slidenum">
              <a:rPr lang="en-US" altLang="it-IT"/>
              <a:pPr>
                <a:defRPr/>
              </a:pPr>
              <a:t>‹N›</a:t>
            </a:fld>
            <a:endParaRPr lang="en-US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135313" rtl="0" eaLnBrk="0" fontAlgn="base" hangingPunct="0">
        <a:spcBef>
          <a:spcPct val="0"/>
        </a:spcBef>
        <a:spcAft>
          <a:spcPct val="0"/>
        </a:spcAft>
        <a:defRPr sz="15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3135313" rtl="0" eaLnBrk="0" fontAlgn="base" hangingPunct="0">
        <a:spcBef>
          <a:spcPct val="0"/>
        </a:spcBef>
        <a:spcAft>
          <a:spcPct val="0"/>
        </a:spcAft>
        <a:defRPr sz="15100">
          <a:solidFill>
            <a:schemeClr val="tx2"/>
          </a:solidFill>
          <a:latin typeface="Arial" charset="0"/>
        </a:defRPr>
      </a:lvl2pPr>
      <a:lvl3pPr algn="ctr" defTabSz="3135313" rtl="0" eaLnBrk="0" fontAlgn="base" hangingPunct="0">
        <a:spcBef>
          <a:spcPct val="0"/>
        </a:spcBef>
        <a:spcAft>
          <a:spcPct val="0"/>
        </a:spcAft>
        <a:defRPr sz="15100">
          <a:solidFill>
            <a:schemeClr val="tx2"/>
          </a:solidFill>
          <a:latin typeface="Arial" charset="0"/>
        </a:defRPr>
      </a:lvl3pPr>
      <a:lvl4pPr algn="ctr" defTabSz="3135313" rtl="0" eaLnBrk="0" fontAlgn="base" hangingPunct="0">
        <a:spcBef>
          <a:spcPct val="0"/>
        </a:spcBef>
        <a:spcAft>
          <a:spcPct val="0"/>
        </a:spcAft>
        <a:defRPr sz="15100">
          <a:solidFill>
            <a:schemeClr val="tx2"/>
          </a:solidFill>
          <a:latin typeface="Arial" charset="0"/>
        </a:defRPr>
      </a:lvl4pPr>
      <a:lvl5pPr algn="ctr" defTabSz="3135313" rtl="0" eaLnBrk="0" fontAlgn="base" hangingPunct="0">
        <a:spcBef>
          <a:spcPct val="0"/>
        </a:spcBef>
        <a:spcAft>
          <a:spcPct val="0"/>
        </a:spcAft>
        <a:defRPr sz="15100">
          <a:solidFill>
            <a:schemeClr val="tx2"/>
          </a:solidFill>
          <a:latin typeface="Arial" charset="0"/>
        </a:defRPr>
      </a:lvl5pPr>
      <a:lvl6pPr marL="457200" algn="ctr" defTabSz="3135313" rtl="0" fontAlgn="base">
        <a:spcBef>
          <a:spcPct val="0"/>
        </a:spcBef>
        <a:spcAft>
          <a:spcPct val="0"/>
        </a:spcAft>
        <a:defRPr sz="15100">
          <a:solidFill>
            <a:schemeClr val="tx2"/>
          </a:solidFill>
          <a:latin typeface="Arial" charset="0"/>
        </a:defRPr>
      </a:lvl6pPr>
      <a:lvl7pPr marL="914400" algn="ctr" defTabSz="3135313" rtl="0" fontAlgn="base">
        <a:spcBef>
          <a:spcPct val="0"/>
        </a:spcBef>
        <a:spcAft>
          <a:spcPct val="0"/>
        </a:spcAft>
        <a:defRPr sz="15100">
          <a:solidFill>
            <a:schemeClr val="tx2"/>
          </a:solidFill>
          <a:latin typeface="Arial" charset="0"/>
        </a:defRPr>
      </a:lvl7pPr>
      <a:lvl8pPr marL="1371600" algn="ctr" defTabSz="3135313" rtl="0" fontAlgn="base">
        <a:spcBef>
          <a:spcPct val="0"/>
        </a:spcBef>
        <a:spcAft>
          <a:spcPct val="0"/>
        </a:spcAft>
        <a:defRPr sz="15100">
          <a:solidFill>
            <a:schemeClr val="tx2"/>
          </a:solidFill>
          <a:latin typeface="Arial" charset="0"/>
        </a:defRPr>
      </a:lvl8pPr>
      <a:lvl9pPr marL="1828800" algn="ctr" defTabSz="3135313" rtl="0" fontAlgn="base">
        <a:spcBef>
          <a:spcPct val="0"/>
        </a:spcBef>
        <a:spcAft>
          <a:spcPct val="0"/>
        </a:spcAft>
        <a:defRPr sz="15100">
          <a:solidFill>
            <a:schemeClr val="tx2"/>
          </a:solidFill>
          <a:latin typeface="Arial" charset="0"/>
        </a:defRPr>
      </a:lvl9pPr>
    </p:titleStyle>
    <p:bodyStyle>
      <a:lvl1pPr marL="1176338" indent="-1176338" algn="l" defTabSz="3135313" rtl="0" eaLnBrk="0" fontAlgn="base" hangingPunct="0">
        <a:spcBef>
          <a:spcPct val="20000"/>
        </a:spcBef>
        <a:spcAft>
          <a:spcPct val="0"/>
        </a:spcAft>
        <a:buChar char="•"/>
        <a:defRPr sz="11000">
          <a:solidFill>
            <a:schemeClr val="tx1"/>
          </a:solidFill>
          <a:latin typeface="+mn-lt"/>
          <a:ea typeface="+mn-ea"/>
          <a:cs typeface="+mn-cs"/>
        </a:defRPr>
      </a:lvl1pPr>
      <a:lvl2pPr marL="2546350" indent="-979488" algn="l" defTabSz="3135313" rtl="0" eaLnBrk="0" fontAlgn="base" hangingPunct="0">
        <a:spcBef>
          <a:spcPct val="20000"/>
        </a:spcBef>
        <a:spcAft>
          <a:spcPct val="0"/>
        </a:spcAft>
        <a:buChar char="–"/>
        <a:defRPr sz="9600">
          <a:solidFill>
            <a:schemeClr val="tx1"/>
          </a:solidFill>
          <a:latin typeface="+mn-lt"/>
        </a:defRPr>
      </a:lvl2pPr>
      <a:lvl3pPr marL="3917950" indent="-782638" algn="l" defTabSz="3135313" rtl="0" eaLnBrk="0" fontAlgn="base" hangingPunct="0">
        <a:spcBef>
          <a:spcPct val="20000"/>
        </a:spcBef>
        <a:spcAft>
          <a:spcPct val="0"/>
        </a:spcAft>
        <a:buChar char="•"/>
        <a:defRPr sz="8200">
          <a:solidFill>
            <a:schemeClr val="tx1"/>
          </a:solidFill>
          <a:latin typeface="+mn-lt"/>
        </a:defRPr>
      </a:lvl3pPr>
      <a:lvl4pPr marL="5484813" indent="-782638" algn="l" defTabSz="3135313" rtl="0" eaLnBrk="0" fontAlgn="base" hangingPunct="0">
        <a:spcBef>
          <a:spcPct val="20000"/>
        </a:spcBef>
        <a:spcAft>
          <a:spcPct val="0"/>
        </a:spcAft>
        <a:buChar char="–"/>
        <a:defRPr sz="6800">
          <a:solidFill>
            <a:schemeClr val="tx1"/>
          </a:solidFill>
          <a:latin typeface="+mn-lt"/>
        </a:defRPr>
      </a:lvl4pPr>
      <a:lvl5pPr marL="7053263" indent="-784225" algn="l" defTabSz="3135313" rtl="0" eaLnBrk="0" fontAlgn="base" hangingPunct="0">
        <a:spcBef>
          <a:spcPct val="20000"/>
        </a:spcBef>
        <a:spcAft>
          <a:spcPct val="0"/>
        </a:spcAft>
        <a:buChar char="»"/>
        <a:defRPr sz="6800">
          <a:solidFill>
            <a:schemeClr val="tx1"/>
          </a:solidFill>
          <a:latin typeface="+mn-lt"/>
        </a:defRPr>
      </a:lvl5pPr>
      <a:lvl6pPr marL="7510463" indent="-784225" algn="l" defTabSz="3135313" rtl="0" fontAlgn="base">
        <a:spcBef>
          <a:spcPct val="20000"/>
        </a:spcBef>
        <a:spcAft>
          <a:spcPct val="0"/>
        </a:spcAft>
        <a:buChar char="»"/>
        <a:defRPr sz="6800">
          <a:solidFill>
            <a:schemeClr val="tx1"/>
          </a:solidFill>
          <a:latin typeface="+mn-lt"/>
        </a:defRPr>
      </a:lvl6pPr>
      <a:lvl7pPr marL="7967663" indent="-784225" algn="l" defTabSz="3135313" rtl="0" fontAlgn="base">
        <a:spcBef>
          <a:spcPct val="20000"/>
        </a:spcBef>
        <a:spcAft>
          <a:spcPct val="0"/>
        </a:spcAft>
        <a:buChar char="»"/>
        <a:defRPr sz="6800">
          <a:solidFill>
            <a:schemeClr val="tx1"/>
          </a:solidFill>
          <a:latin typeface="+mn-lt"/>
        </a:defRPr>
      </a:lvl7pPr>
      <a:lvl8pPr marL="8424863" indent="-784225" algn="l" defTabSz="3135313" rtl="0" fontAlgn="base">
        <a:spcBef>
          <a:spcPct val="20000"/>
        </a:spcBef>
        <a:spcAft>
          <a:spcPct val="0"/>
        </a:spcAft>
        <a:buChar char="»"/>
        <a:defRPr sz="6800">
          <a:solidFill>
            <a:schemeClr val="tx1"/>
          </a:solidFill>
          <a:latin typeface="+mn-lt"/>
        </a:defRPr>
      </a:lvl8pPr>
      <a:lvl9pPr marL="8882063" indent="-784225" algn="l" defTabSz="3135313" rtl="0" fontAlgn="base">
        <a:spcBef>
          <a:spcPct val="20000"/>
        </a:spcBef>
        <a:spcAft>
          <a:spcPct val="0"/>
        </a:spcAft>
        <a:buChar char="»"/>
        <a:defRPr sz="68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13" Type="http://schemas.openxmlformats.org/officeDocument/2006/relationships/image" Target="../media/image8.wmf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3.png"/><Relationship Id="rId12" Type="http://schemas.openxmlformats.org/officeDocument/2006/relationships/image" Target="../media/image7.wmf"/><Relationship Id="rId17" Type="http://schemas.openxmlformats.org/officeDocument/2006/relationships/image" Target="../media/image12.wmf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11.png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png"/><Relationship Id="rId11" Type="http://schemas.openxmlformats.org/officeDocument/2006/relationships/image" Target="../media/image6.jpeg"/><Relationship Id="rId5" Type="http://schemas.openxmlformats.org/officeDocument/2006/relationships/oleObject" Target="../embeddings/oleObject1.bin"/><Relationship Id="rId15" Type="http://schemas.openxmlformats.org/officeDocument/2006/relationships/image" Target="../media/image10.png"/><Relationship Id="rId10" Type="http://schemas.openxmlformats.org/officeDocument/2006/relationships/image" Target="../media/image5.jpeg"/><Relationship Id="rId4" Type="http://schemas.openxmlformats.org/officeDocument/2006/relationships/image" Target="../media/image2.png"/><Relationship Id="rId9" Type="http://schemas.openxmlformats.org/officeDocument/2006/relationships/hyperlink" Target="http://www.cnr.it/" TargetMode="External"/><Relationship Id="rId1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Immagine 4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68376">
            <a:off x="354894" y="12982751"/>
            <a:ext cx="9066213" cy="5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84" name="Rettangolo arrotondato 56"/>
          <p:cNvSpPr>
            <a:spLocks noChangeArrowheads="1"/>
          </p:cNvSpPr>
          <p:nvPr/>
        </p:nvSpPr>
        <p:spPr bwMode="auto">
          <a:xfrm>
            <a:off x="819151" y="19882586"/>
            <a:ext cx="9755188" cy="8952764"/>
          </a:xfrm>
          <a:prstGeom prst="roundRect">
            <a:avLst>
              <a:gd name="adj" fmla="val 16667"/>
            </a:avLst>
          </a:prstGeom>
          <a:noFill/>
          <a:ln w="38100" algn="ctr">
            <a:solidFill>
              <a:srgbClr val="006648"/>
            </a:solidFill>
            <a:prstDash val="sysDot"/>
            <a:round/>
            <a:headEnd/>
            <a:tailEnd/>
          </a:ln>
        </p:spPr>
        <p:txBody>
          <a:bodyPr/>
          <a:lstStyle>
            <a:lvl1pPr>
              <a:defRPr sz="95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95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95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95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95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5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5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5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5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it-IT" altLang="it-IT" sz="3200" b="1" i="1" dirty="0" smtClean="0">
                <a:latin typeface="Calibri" panose="020F0502020204030204" pitchFamily="34" charset="0"/>
              </a:rPr>
              <a:t>Cosa è successo: </a:t>
            </a:r>
          </a:p>
          <a:p>
            <a:pPr algn="ctr">
              <a:defRPr/>
            </a:pPr>
            <a:endParaRPr lang="it-IT" altLang="it-IT" sz="2800" i="1" dirty="0" smtClean="0">
              <a:latin typeface="Calibri" panose="020F0502020204030204" pitchFamily="34" charset="0"/>
            </a:endParaRPr>
          </a:p>
          <a:p>
            <a:pPr algn="just">
              <a:defRPr/>
            </a:pPr>
            <a:r>
              <a:rPr lang="it-IT" altLang="it-IT" sz="2800" dirty="0" smtClean="0">
                <a:latin typeface="Calibri" panose="020F0502020204030204" pitchFamily="34" charset="0"/>
              </a:rPr>
              <a:t>Con l’istituzione di ARPA Lombardia (Legge Regionale 14 agosto 1999, n. 16) avviene la soppressione dei PMIP. Le attività dell’U.O. Chimica sono confluite dal 1 luglio 2000 nella stessa, mentre quelle dell’U.O. Medico-Micrografica e Tossicologica vengono trasferite dall’Azienda Sanitaria Locale (ASL) e alle Aziende Ospedaliere.</a:t>
            </a:r>
          </a:p>
          <a:p>
            <a:pPr algn="just">
              <a:defRPr/>
            </a:pPr>
            <a:r>
              <a:rPr lang="it-IT" altLang="it-IT" sz="2800" dirty="0" smtClean="0">
                <a:latin typeface="Calibri" panose="020F0502020204030204" pitchFamily="34" charset="0"/>
              </a:rPr>
              <a:t>Si è pervenuti al Centro di </a:t>
            </a:r>
          </a:p>
          <a:p>
            <a:pPr algn="just">
              <a:defRPr/>
            </a:pPr>
            <a:r>
              <a:rPr lang="it-IT" altLang="it-IT" sz="2800" dirty="0" smtClean="0">
                <a:latin typeface="Calibri" panose="020F0502020204030204" pitchFamily="34" charset="0"/>
              </a:rPr>
              <a:t>Documentazione di ARPA </a:t>
            </a:r>
          </a:p>
          <a:p>
            <a:pPr algn="just">
              <a:defRPr/>
            </a:pPr>
            <a:r>
              <a:rPr lang="it-IT" altLang="it-IT" sz="2800" dirty="0" smtClean="0">
                <a:latin typeface="Calibri" panose="020F0502020204030204" pitchFamily="34" charset="0"/>
              </a:rPr>
              <a:t>Lombardia, </a:t>
            </a:r>
            <a:r>
              <a:rPr lang="it-IT" altLang="it-IT" sz="2800" dirty="0">
                <a:latin typeface="Calibri" panose="020F0502020204030204" pitchFamily="34" charset="0"/>
              </a:rPr>
              <a:t> </a:t>
            </a:r>
            <a:r>
              <a:rPr lang="it-IT" altLang="it-IT" sz="2800" dirty="0" smtClean="0">
                <a:latin typeface="Calibri" panose="020F0502020204030204" pitchFamily="34" charset="0"/>
              </a:rPr>
              <a:t>in quanto “erede” </a:t>
            </a:r>
          </a:p>
          <a:p>
            <a:pPr algn="just">
              <a:defRPr/>
            </a:pPr>
            <a:r>
              <a:rPr lang="it-IT" altLang="it-IT" sz="2800" dirty="0" smtClean="0">
                <a:latin typeface="Calibri" panose="020F0502020204030204" pitchFamily="34" charset="0"/>
              </a:rPr>
              <a:t>del materiale </a:t>
            </a:r>
            <a:r>
              <a:rPr lang="it-IT" altLang="it-IT" sz="2800" dirty="0">
                <a:latin typeface="Calibri" panose="020F0502020204030204" pitchFamily="34" charset="0"/>
              </a:rPr>
              <a:t>b</a:t>
            </a:r>
            <a:r>
              <a:rPr lang="it-IT" altLang="it-IT" sz="2800" dirty="0" smtClean="0">
                <a:latin typeface="Calibri" panose="020F0502020204030204" pitchFamily="34" charset="0"/>
              </a:rPr>
              <a:t>ibliografico  </a:t>
            </a:r>
          </a:p>
          <a:p>
            <a:pPr algn="just">
              <a:defRPr/>
            </a:pPr>
            <a:r>
              <a:rPr lang="it-IT" altLang="it-IT" sz="2800" dirty="0" smtClean="0">
                <a:latin typeface="Calibri" panose="020F0502020204030204" pitchFamily="34" charset="0"/>
              </a:rPr>
              <a:t>posseduto dagli ex-Presidi</a:t>
            </a:r>
          </a:p>
          <a:p>
            <a:pPr algn="just">
              <a:defRPr/>
            </a:pPr>
            <a:r>
              <a:rPr lang="it-IT" altLang="it-IT" sz="2800" dirty="0" smtClean="0">
                <a:latin typeface="Calibri" panose="020F0502020204030204" pitchFamily="34" charset="0"/>
              </a:rPr>
              <a:t>Multizonali di Igiene</a:t>
            </a:r>
          </a:p>
          <a:p>
            <a:pPr algn="just">
              <a:defRPr/>
            </a:pPr>
            <a:r>
              <a:rPr lang="it-IT" altLang="it-IT" sz="2800" dirty="0" smtClean="0">
                <a:latin typeface="Calibri" panose="020F0502020204030204" pitchFamily="34" charset="0"/>
              </a:rPr>
              <a:t>e Prevenzione (PMIP),</a:t>
            </a:r>
          </a:p>
          <a:p>
            <a:pPr algn="just">
              <a:defRPr/>
            </a:pPr>
            <a:r>
              <a:rPr lang="it-IT" altLang="it-IT" sz="2800" dirty="0" smtClean="0">
                <a:latin typeface="Calibri" panose="020F0502020204030204" pitchFamily="34" charset="0"/>
              </a:rPr>
              <a:t>U.O. Chimica.</a:t>
            </a:r>
          </a:p>
        </p:txBody>
      </p:sp>
      <p:graphicFrame>
        <p:nvGraphicFramePr>
          <p:cNvPr id="2051" name="Oggett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53222143"/>
              </p:ext>
            </p:extLst>
          </p:nvPr>
        </p:nvGraphicFramePr>
        <p:xfrm>
          <a:off x="229860" y="3963714"/>
          <a:ext cx="13196888" cy="40460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3" name="Image" r:id="rId5" imgW="8215873" imgH="2857143" progId="Photoshop.Image.13">
                  <p:embed/>
                </p:oleObj>
              </mc:Choice>
              <mc:Fallback>
                <p:oleObj name="Image" r:id="rId5" imgW="8215873" imgH="2857143" progId="Photoshop.Image.13">
                  <p:embed/>
                  <p:pic>
                    <p:nvPicPr>
                      <p:cNvPr id="0" name="Oggetto 3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9860" y="3963714"/>
                        <a:ext cx="13196888" cy="404602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0" y="-57150"/>
            <a:ext cx="25203150" cy="3962400"/>
          </a:xfrm>
          <a:prstGeom prst="rect">
            <a:avLst/>
          </a:prstGeom>
          <a:gradFill rotWithShape="1">
            <a:gsLst>
              <a:gs pos="50000">
                <a:srgbClr val="004634"/>
              </a:gs>
              <a:gs pos="0">
                <a:schemeClr val="tx1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lIns="59628" tIns="29814" rIns="59628" bIns="29814"/>
          <a:lstStyle/>
          <a:p>
            <a:pPr algn="ctr" defTabSz="3135313" eaLnBrk="1" hangingPunct="1">
              <a:defRPr/>
            </a:pPr>
            <a:r>
              <a:rPr lang="en-US" sz="6600" b="1" dirty="0">
                <a:solidFill>
                  <a:schemeClr val="bg1"/>
                </a:solidFill>
                <a:latin typeface="Calibri" panose="020F0502020204030204" pitchFamily="34" charset="0"/>
              </a:rPr>
              <a:t>…da </a:t>
            </a:r>
            <a:r>
              <a:rPr lang="en-US" sz="6600" b="1" dirty="0" err="1">
                <a:solidFill>
                  <a:schemeClr val="bg1"/>
                </a:solidFill>
                <a:latin typeface="Calibri" panose="020F0502020204030204" pitchFamily="34" charset="0"/>
              </a:rPr>
              <a:t>biblioteche</a:t>
            </a:r>
            <a:r>
              <a:rPr lang="en-US" sz="6600" b="1" dirty="0">
                <a:solidFill>
                  <a:schemeClr val="bg1"/>
                </a:solidFill>
                <a:latin typeface="Calibri" panose="020F0502020204030204" pitchFamily="34" charset="0"/>
              </a:rPr>
              <a:t> in </a:t>
            </a:r>
            <a:r>
              <a:rPr lang="en-US" sz="6600" b="1" dirty="0" err="1">
                <a:solidFill>
                  <a:schemeClr val="bg1"/>
                </a:solidFill>
                <a:latin typeface="Calibri" panose="020F0502020204030204" pitchFamily="34" charset="0"/>
              </a:rPr>
              <a:t>sonno</a:t>
            </a:r>
            <a:r>
              <a:rPr lang="en-US" sz="6600" b="1" dirty="0">
                <a:solidFill>
                  <a:schemeClr val="bg1"/>
                </a:solidFill>
                <a:latin typeface="Calibri" panose="020F0502020204030204" pitchFamily="34" charset="0"/>
              </a:rPr>
              <a:t> a </a:t>
            </a:r>
            <a:r>
              <a:rPr lang="en-US" sz="6600" b="1" dirty="0" err="1">
                <a:solidFill>
                  <a:schemeClr val="bg1"/>
                </a:solidFill>
                <a:latin typeface="Calibri" panose="020F0502020204030204" pitchFamily="34" charset="0"/>
              </a:rPr>
              <a:t>biblioteche</a:t>
            </a:r>
            <a:r>
              <a:rPr lang="en-US" sz="6600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US" sz="6600" b="1" dirty="0" err="1">
                <a:solidFill>
                  <a:schemeClr val="bg1"/>
                </a:solidFill>
                <a:latin typeface="Calibri" panose="020F0502020204030204" pitchFamily="34" charset="0"/>
              </a:rPr>
              <a:t>attive</a:t>
            </a:r>
            <a:r>
              <a:rPr lang="en-US" sz="6600" b="1" dirty="0">
                <a:solidFill>
                  <a:schemeClr val="bg1"/>
                </a:solidFill>
                <a:latin typeface="Calibri" panose="020F0502020204030204" pitchFamily="34" charset="0"/>
              </a:rPr>
              <a:t>:</a:t>
            </a:r>
            <a:br>
              <a:rPr lang="en-US" sz="6600" b="1" dirty="0">
                <a:solidFill>
                  <a:schemeClr val="bg1"/>
                </a:solidFill>
                <a:latin typeface="Calibri" panose="020F0502020204030204" pitchFamily="34" charset="0"/>
              </a:rPr>
            </a:br>
            <a:r>
              <a:rPr lang="en-US" sz="6600" b="1" dirty="0" err="1">
                <a:solidFill>
                  <a:schemeClr val="bg1"/>
                </a:solidFill>
                <a:latin typeface="Calibri" panose="020F0502020204030204" pitchFamily="34" charset="0"/>
              </a:rPr>
              <a:t>nascita</a:t>
            </a:r>
            <a:r>
              <a:rPr lang="en-US" sz="6600" b="1" dirty="0">
                <a:solidFill>
                  <a:schemeClr val="bg1"/>
                </a:solidFill>
                <a:latin typeface="Calibri" panose="020F0502020204030204" pitchFamily="34" charset="0"/>
              </a:rPr>
              <a:t> di un </a:t>
            </a:r>
            <a:r>
              <a:rPr lang="en-US" sz="6600" b="1" dirty="0" err="1">
                <a:solidFill>
                  <a:schemeClr val="bg1"/>
                </a:solidFill>
                <a:latin typeface="Calibri" panose="020F0502020204030204" pitchFamily="34" charset="0"/>
              </a:rPr>
              <a:t>nuovo</a:t>
            </a:r>
            <a:r>
              <a:rPr lang="en-US" sz="6600" b="1" dirty="0">
                <a:solidFill>
                  <a:schemeClr val="bg1"/>
                </a:solidFill>
                <a:latin typeface="Calibri" panose="020F0502020204030204" pitchFamily="34" charset="0"/>
              </a:rPr>
              <a:t> Centro di </a:t>
            </a:r>
            <a:r>
              <a:rPr lang="en-US" sz="6600" b="1" dirty="0" err="1">
                <a:solidFill>
                  <a:schemeClr val="bg1"/>
                </a:solidFill>
                <a:latin typeface="Calibri" panose="020F0502020204030204" pitchFamily="34" charset="0"/>
              </a:rPr>
              <a:t>Documentazione</a:t>
            </a:r>
            <a:endParaRPr lang="en-US" sz="6600" b="1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algn="ctr" defTabSz="3135313" eaLnBrk="1" hangingPunct="1">
              <a:defRPr/>
            </a:pPr>
            <a:endParaRPr lang="en-US" sz="1800" b="1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algn="ctr" defTabSz="3135313" eaLnBrk="1" hangingPunct="1">
              <a:defRPr/>
            </a:pPr>
            <a:r>
              <a:rPr lang="en-US" sz="4400" b="1" dirty="0" err="1">
                <a:solidFill>
                  <a:schemeClr val="bg1"/>
                </a:solidFill>
                <a:latin typeface="Calibri" panose="020F0502020204030204" pitchFamily="34" charset="0"/>
              </a:rPr>
              <a:t>T.Maria</a:t>
            </a:r>
            <a:r>
              <a:rPr lang="en-US" sz="4400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US" sz="4400" b="1" dirty="0" err="1">
                <a:solidFill>
                  <a:schemeClr val="bg1"/>
                </a:solidFill>
                <a:latin typeface="Calibri" panose="020F0502020204030204" pitchFamily="34" charset="0"/>
              </a:rPr>
              <a:t>Grazia</a:t>
            </a:r>
            <a:r>
              <a:rPr lang="en-US" sz="4400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US" sz="4400" b="1" dirty="0" err="1">
                <a:solidFill>
                  <a:schemeClr val="bg1"/>
                </a:solidFill>
                <a:latin typeface="Calibri" panose="020F0502020204030204" pitchFamily="34" charset="0"/>
              </a:rPr>
              <a:t>Fusari</a:t>
            </a:r>
            <a:r>
              <a:rPr lang="en-US" sz="3200" dirty="0">
                <a:solidFill>
                  <a:schemeClr val="bg1"/>
                </a:solidFill>
                <a:latin typeface="Calibri" panose="020F0502020204030204" pitchFamily="34" charset="0"/>
              </a:rPr>
              <a:t>*</a:t>
            </a:r>
            <a:r>
              <a:rPr lang="en-US" sz="4400" b="1" dirty="0">
                <a:solidFill>
                  <a:schemeClr val="bg1"/>
                </a:solidFill>
                <a:latin typeface="Calibri" panose="020F0502020204030204" pitchFamily="34" charset="0"/>
              </a:rPr>
              <a:t> - Anna Gallo</a:t>
            </a:r>
            <a:r>
              <a:rPr lang="en-US" sz="4400" dirty="0">
                <a:solidFill>
                  <a:schemeClr val="bg1"/>
                </a:solidFill>
                <a:latin typeface="Calibri" panose="020F0502020204030204" pitchFamily="34" charset="0"/>
              </a:rPr>
              <a:t> **</a:t>
            </a:r>
            <a:endParaRPr lang="en-US" sz="4400" b="1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algn="ctr" defTabSz="3135313" eaLnBrk="1" hangingPunct="1">
              <a:defRPr/>
            </a:pPr>
            <a:r>
              <a:rPr lang="en-US" sz="2800" b="1" dirty="0">
                <a:solidFill>
                  <a:schemeClr val="bg1"/>
                </a:solidFill>
                <a:latin typeface="Calibri" panose="020F0502020204030204" pitchFamily="34" charset="0"/>
              </a:rPr>
              <a:t>* </a:t>
            </a:r>
            <a:r>
              <a:rPr lang="en-US" sz="2800" b="1" dirty="0" err="1">
                <a:solidFill>
                  <a:schemeClr val="bg1"/>
                </a:solidFill>
                <a:latin typeface="Calibri" panose="020F0502020204030204" pitchFamily="34" charset="0"/>
              </a:rPr>
              <a:t>Istituto</a:t>
            </a:r>
            <a:r>
              <a:rPr lang="en-US" sz="2800" b="1" dirty="0">
                <a:solidFill>
                  <a:schemeClr val="bg1"/>
                </a:solidFill>
                <a:latin typeface="Calibri" panose="020F0502020204030204" pitchFamily="34" charset="0"/>
              </a:rPr>
              <a:t> di </a:t>
            </a:r>
            <a:r>
              <a:rPr lang="en-US" sz="2800" b="1" dirty="0" err="1">
                <a:solidFill>
                  <a:schemeClr val="bg1"/>
                </a:solidFill>
                <a:latin typeface="Calibri" panose="020F0502020204030204" pitchFamily="34" charset="0"/>
              </a:rPr>
              <a:t>Matematica</a:t>
            </a:r>
            <a:r>
              <a:rPr lang="en-US" sz="2800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chemeClr val="bg1"/>
                </a:solidFill>
                <a:latin typeface="Calibri" panose="020F0502020204030204" pitchFamily="34" charset="0"/>
              </a:rPr>
              <a:t>Applicata</a:t>
            </a:r>
            <a:r>
              <a:rPr lang="en-US" sz="2800" b="1" dirty="0">
                <a:solidFill>
                  <a:schemeClr val="bg1"/>
                </a:solidFill>
                <a:latin typeface="Calibri" panose="020F0502020204030204" pitchFamily="34" charset="0"/>
              </a:rPr>
              <a:t> e </a:t>
            </a:r>
            <a:r>
              <a:rPr lang="en-US" sz="2800" b="1" dirty="0" err="1">
                <a:solidFill>
                  <a:schemeClr val="bg1"/>
                </a:solidFill>
                <a:latin typeface="Calibri" panose="020F0502020204030204" pitchFamily="34" charset="0"/>
              </a:rPr>
              <a:t>Tecnologie</a:t>
            </a:r>
            <a:r>
              <a:rPr lang="en-US" sz="2800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chemeClr val="bg1"/>
                </a:solidFill>
                <a:latin typeface="Calibri" panose="020F0502020204030204" pitchFamily="34" charset="0"/>
              </a:rPr>
              <a:t>Informatiche</a:t>
            </a:r>
            <a:r>
              <a:rPr lang="en-US" sz="2800" b="1" dirty="0">
                <a:solidFill>
                  <a:schemeClr val="bg1"/>
                </a:solidFill>
                <a:latin typeface="Calibri" panose="020F0502020204030204" pitchFamily="34" charset="0"/>
              </a:rPr>
              <a:t> “E. </a:t>
            </a:r>
            <a:r>
              <a:rPr lang="en-US" sz="2800" b="1" dirty="0" err="1">
                <a:solidFill>
                  <a:schemeClr val="bg1"/>
                </a:solidFill>
                <a:latin typeface="Calibri" panose="020F0502020204030204" pitchFamily="34" charset="0"/>
              </a:rPr>
              <a:t>Magenes</a:t>
            </a:r>
            <a:r>
              <a:rPr lang="en-US" sz="2800" b="1" dirty="0">
                <a:solidFill>
                  <a:schemeClr val="bg1"/>
                </a:solidFill>
                <a:latin typeface="Calibri" panose="020F0502020204030204" pitchFamily="34" charset="0"/>
              </a:rPr>
              <a:t>”, Pavia - ** ARPA </a:t>
            </a:r>
            <a:r>
              <a:rPr lang="en-US" sz="2800" b="1" dirty="0" err="1">
                <a:solidFill>
                  <a:schemeClr val="bg1"/>
                </a:solidFill>
                <a:latin typeface="Calibri" panose="020F0502020204030204" pitchFamily="34" charset="0"/>
              </a:rPr>
              <a:t>Lombardia</a:t>
            </a:r>
            <a:r>
              <a:rPr lang="en-US" sz="2800" b="1" dirty="0">
                <a:solidFill>
                  <a:schemeClr val="bg1"/>
                </a:solidFill>
                <a:latin typeface="Calibri" panose="020F0502020204030204" pitchFamily="34" charset="0"/>
              </a:rPr>
              <a:t> – </a:t>
            </a:r>
            <a:r>
              <a:rPr lang="en-US" sz="2800" b="1" dirty="0" err="1">
                <a:solidFill>
                  <a:schemeClr val="bg1"/>
                </a:solidFill>
                <a:latin typeface="Calibri" panose="020F0502020204030204" pitchFamily="34" charset="0"/>
              </a:rPr>
              <a:t>Agenzia</a:t>
            </a:r>
            <a:r>
              <a:rPr lang="en-US" sz="2800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chemeClr val="bg1"/>
                </a:solidFill>
                <a:latin typeface="Calibri" panose="020F0502020204030204" pitchFamily="34" charset="0"/>
              </a:rPr>
              <a:t>Regionale</a:t>
            </a:r>
            <a:r>
              <a:rPr lang="en-US" sz="2800" b="1" dirty="0">
                <a:solidFill>
                  <a:schemeClr val="bg1"/>
                </a:solidFill>
                <a:latin typeface="Calibri" panose="020F0502020204030204" pitchFamily="34" charset="0"/>
              </a:rPr>
              <a:t> per la </a:t>
            </a:r>
            <a:r>
              <a:rPr lang="en-US" sz="2800" b="1" dirty="0" err="1">
                <a:solidFill>
                  <a:schemeClr val="bg1"/>
                </a:solidFill>
                <a:latin typeface="Calibri" panose="020F0502020204030204" pitchFamily="34" charset="0"/>
              </a:rPr>
              <a:t>Protezione</a:t>
            </a:r>
            <a:r>
              <a:rPr lang="en-US" sz="2800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chemeClr val="bg1"/>
                </a:solidFill>
                <a:latin typeface="Calibri" panose="020F0502020204030204" pitchFamily="34" charset="0"/>
              </a:rPr>
              <a:t>dell’Ambiente</a:t>
            </a:r>
            <a:r>
              <a:rPr lang="en-US" sz="2800" b="1" dirty="0">
                <a:solidFill>
                  <a:schemeClr val="bg1"/>
                </a:solidFill>
                <a:latin typeface="Calibri" panose="020F0502020204030204" pitchFamily="34" charset="0"/>
              </a:rPr>
              <a:t>, Milano</a:t>
            </a:r>
            <a:endParaRPr lang="en-US" sz="4400" b="1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algn="ctr" defTabSz="3135313" eaLnBrk="1" hangingPunct="1">
              <a:defRPr/>
            </a:pPr>
            <a:endParaRPr lang="en-US" sz="4400" b="1" dirty="0">
              <a:solidFill>
                <a:schemeClr val="bg1"/>
              </a:solidFill>
              <a:latin typeface="18thCentury" pitchFamily="2" charset="0"/>
            </a:endParaRPr>
          </a:p>
        </p:txBody>
      </p:sp>
      <p:sp>
        <p:nvSpPr>
          <p:cNvPr id="2091" name="Text Box 43"/>
          <p:cNvSpPr txBox="1">
            <a:spLocks noChangeArrowheads="1"/>
          </p:cNvSpPr>
          <p:nvPr/>
        </p:nvSpPr>
        <p:spPr bwMode="auto">
          <a:xfrm>
            <a:off x="912813" y="8147050"/>
            <a:ext cx="11476037" cy="660400"/>
          </a:xfrm>
          <a:prstGeom prst="rect">
            <a:avLst/>
          </a:prstGeom>
          <a:gradFill rotWithShape="1">
            <a:gsLst>
              <a:gs pos="0">
                <a:srgbClr val="007E59"/>
              </a:gs>
              <a:gs pos="100000">
                <a:srgbClr val="004531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lIns="59628" tIns="29814" rIns="59628" bIns="29814">
            <a:spAutoFit/>
          </a:bodyPr>
          <a:lstStyle/>
          <a:p>
            <a:pPr algn="ctr" defTabSz="3135313" eaLnBrk="1" hangingPunct="1">
              <a:defRPr/>
            </a:pPr>
            <a:r>
              <a:rPr lang="en-US" sz="3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INTRODUZIONE</a:t>
            </a:r>
          </a:p>
        </p:txBody>
      </p:sp>
      <p:pic>
        <p:nvPicPr>
          <p:cNvPr id="2054" name="Picture 21" descr="G:\clipart\logo_arpa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25775" y="33982684"/>
            <a:ext cx="2264314" cy="900000"/>
          </a:xfrm>
          <a:prstGeom prst="rect">
            <a:avLst/>
          </a:prstGeom>
          <a:gradFill>
            <a:gsLst>
              <a:gs pos="0">
                <a:srgbClr val="006648"/>
              </a:gs>
              <a:gs pos="13000">
                <a:srgbClr val="0047FF"/>
              </a:gs>
              <a:gs pos="28000">
                <a:srgbClr val="000082"/>
              </a:gs>
              <a:gs pos="42999">
                <a:srgbClr val="0047FF"/>
              </a:gs>
              <a:gs pos="58000">
                <a:srgbClr val="000082"/>
              </a:gs>
              <a:gs pos="72000">
                <a:srgbClr val="0047FF"/>
              </a:gs>
              <a:gs pos="87000">
                <a:srgbClr val="000082"/>
              </a:gs>
              <a:gs pos="100000">
                <a:srgbClr val="0047FF"/>
              </a:gs>
            </a:gsLst>
            <a:lin ang="5400000" scaled="0"/>
          </a:gradFill>
          <a:ln>
            <a:noFill/>
          </a:ln>
        </p:spPr>
      </p:pic>
      <p:pic>
        <p:nvPicPr>
          <p:cNvPr id="2055" name="Picture 24" descr="http://www.imati.cnr.it/Immagini/imati_gimp.jpe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18496" y="33990885"/>
            <a:ext cx="2016000" cy="79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23" descr="http://www.imati.cnr.it/Immagini/cnr_gimp.jpeg">
            <a:hlinkClick r:id="rId9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71521" y="33982684"/>
            <a:ext cx="828000" cy="764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 Box 54"/>
          <p:cNvSpPr txBox="1">
            <a:spLocks noChangeArrowheads="1"/>
          </p:cNvSpPr>
          <p:nvPr/>
        </p:nvSpPr>
        <p:spPr bwMode="auto">
          <a:xfrm>
            <a:off x="811213" y="33328026"/>
            <a:ext cx="23687087" cy="432000"/>
          </a:xfrm>
          <a:prstGeom prst="rect">
            <a:avLst/>
          </a:prstGeom>
          <a:gradFill rotWithShape="1">
            <a:gsLst>
              <a:gs pos="0">
                <a:srgbClr val="007E59"/>
              </a:gs>
              <a:gs pos="100000">
                <a:srgbClr val="004531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square" lIns="59628" tIns="29814" rIns="59628" bIns="29814">
            <a:spAutoFit/>
          </a:bodyPr>
          <a:lstStyle/>
          <a:p>
            <a:pPr algn="ctr" defTabSz="3135313" eaLnBrk="1" hangingPunct="1">
              <a:defRPr/>
            </a:pP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CONTATTI</a:t>
            </a:r>
          </a:p>
        </p:txBody>
      </p:sp>
      <p:sp>
        <p:nvSpPr>
          <p:cNvPr id="18" name="Text Box 54"/>
          <p:cNvSpPr txBox="1">
            <a:spLocks noChangeArrowheads="1"/>
          </p:cNvSpPr>
          <p:nvPr/>
        </p:nvSpPr>
        <p:spPr bwMode="auto">
          <a:xfrm>
            <a:off x="790575" y="29203650"/>
            <a:ext cx="11379200" cy="660400"/>
          </a:xfrm>
          <a:prstGeom prst="rect">
            <a:avLst/>
          </a:prstGeom>
          <a:gradFill rotWithShape="1">
            <a:gsLst>
              <a:gs pos="0">
                <a:srgbClr val="007E59"/>
              </a:gs>
              <a:gs pos="100000">
                <a:srgbClr val="004531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lIns="59628" tIns="29814" rIns="59628" bIns="29814">
            <a:spAutoFit/>
          </a:bodyPr>
          <a:lstStyle/>
          <a:p>
            <a:pPr algn="ctr" defTabSz="3135313" eaLnBrk="1" hangingPunct="1">
              <a:defRPr/>
            </a:pPr>
            <a:r>
              <a:rPr lang="en-US" sz="3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RINGRAZIAMENTI</a:t>
            </a:r>
          </a:p>
        </p:txBody>
      </p:sp>
      <p:sp>
        <p:nvSpPr>
          <p:cNvPr id="2060" name="CasellaDiTesto 20"/>
          <p:cNvSpPr txBox="1">
            <a:spLocks noChangeArrowheads="1"/>
          </p:cNvSpPr>
          <p:nvPr/>
        </p:nvSpPr>
        <p:spPr bwMode="auto">
          <a:xfrm>
            <a:off x="912813" y="9010650"/>
            <a:ext cx="11476037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95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95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95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95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95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5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5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5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5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it-IT" altLang="it-IT" sz="2400" dirty="0"/>
              <a:t>L’adesione del </a:t>
            </a:r>
            <a:r>
              <a:rPr lang="it-IT" altLang="it-IT" sz="2400" dirty="0" smtClean="0"/>
              <a:t>Centro </a:t>
            </a:r>
            <a:r>
              <a:rPr lang="it-IT" altLang="it-IT" sz="2400" dirty="0"/>
              <a:t>di Documentazione Scientifico Ambientale dell’Agenzia Regionale per la Protezione dell’Ambiente (ARPA) Lombardia all’Archivio ACNP è stata la conclusione di un lavoro di collaborazione con la Biblioteca dell’Istituto di Matematica Applicata e Tecnologie Informatiche “E. </a:t>
            </a:r>
            <a:r>
              <a:rPr lang="it-IT" altLang="it-IT" sz="2400" dirty="0" err="1"/>
              <a:t>Magenes</a:t>
            </a:r>
            <a:r>
              <a:rPr lang="it-IT" altLang="it-IT" sz="2400" dirty="0"/>
              <a:t>” del CNR di Pavia, che ha operato nel contesto del gruppo di lavoro di ACNP “biblioteche in sonno”. Si illustrano il metodo utilizzato ed i risultati conseguiti ad oggi.</a:t>
            </a:r>
          </a:p>
        </p:txBody>
      </p:sp>
      <p:sp>
        <p:nvSpPr>
          <p:cNvPr id="2061" name="CasellaDiTesto 22"/>
          <p:cNvSpPr txBox="1">
            <a:spLocks noChangeArrowheads="1"/>
          </p:cNvSpPr>
          <p:nvPr/>
        </p:nvSpPr>
        <p:spPr bwMode="auto">
          <a:xfrm>
            <a:off x="13225463" y="8826500"/>
            <a:ext cx="4564062" cy="4893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5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95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95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95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95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5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5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5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5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it-IT" altLang="it-IT" sz="2400" dirty="0"/>
              <a:t>Si trattava di effettuare una ricognizione tra tutti i PMIP-U.O. Chimica per controllare quanto fosse stato trasmesso ad ARPA Lombardia. </a:t>
            </a:r>
          </a:p>
          <a:p>
            <a:pPr algn="just"/>
            <a:r>
              <a:rPr lang="it-IT" altLang="it-IT" sz="2400" dirty="0"/>
              <a:t>Nella figura 3 sono elencati i dati dei titoli posseduti dai vari PMIP inseriti in ACNP</a:t>
            </a:r>
            <a:r>
              <a:rPr lang="it-IT" altLang="it-IT" sz="2400" dirty="0" smtClean="0"/>
              <a:t>.</a:t>
            </a:r>
          </a:p>
          <a:p>
            <a:pPr algn="just"/>
            <a:endParaRPr lang="it-IT" altLang="it-IT" sz="2400" dirty="0"/>
          </a:p>
          <a:p>
            <a:pPr algn="just"/>
            <a:r>
              <a:rPr lang="it-IT" altLang="it-IT" sz="2400" dirty="0" smtClean="0"/>
              <a:t>E</a:t>
            </a:r>
            <a:r>
              <a:rPr lang="it-IT" altLang="it-IT" sz="2400" dirty="0"/>
              <a:t>’ stata quindi studiata la seguente strategia di lavoro:</a:t>
            </a:r>
          </a:p>
          <a:p>
            <a:pPr algn="just"/>
            <a:endParaRPr lang="it-IT" altLang="it-IT" sz="2400" dirty="0"/>
          </a:p>
          <a:p>
            <a:pPr algn="just"/>
            <a:endParaRPr lang="it-IT" altLang="it-IT" sz="2400" dirty="0"/>
          </a:p>
        </p:txBody>
      </p:sp>
      <p:sp>
        <p:nvSpPr>
          <p:cNvPr id="2062" name="CasellaDiTesto 44"/>
          <p:cNvSpPr txBox="1">
            <a:spLocks noChangeArrowheads="1"/>
          </p:cNvSpPr>
          <p:nvPr/>
        </p:nvSpPr>
        <p:spPr bwMode="auto">
          <a:xfrm>
            <a:off x="3609975" y="33926049"/>
            <a:ext cx="607377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5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95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95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95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95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5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5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5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5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it-IT" sz="1800" i="1" dirty="0"/>
              <a:t>T.M.G. FUSARI</a:t>
            </a:r>
            <a:br>
              <a:rPr lang="en-US" altLang="it-IT" sz="1800" i="1" dirty="0"/>
            </a:br>
            <a:r>
              <a:rPr lang="en-US" altLang="it-IT" sz="1800" i="1" dirty="0"/>
              <a:t>IMATI-CNR - Via </a:t>
            </a:r>
            <a:r>
              <a:rPr lang="en-US" altLang="it-IT" sz="1800" i="1" dirty="0" smtClean="0"/>
              <a:t> </a:t>
            </a:r>
            <a:r>
              <a:rPr lang="en-US" altLang="it-IT" sz="1800" i="1" dirty="0" err="1" smtClean="0"/>
              <a:t>A.Ferrata</a:t>
            </a:r>
            <a:r>
              <a:rPr lang="en-US" altLang="it-IT" sz="1800" i="1" dirty="0"/>
              <a:t>, 5 - 27100 PAVIA (Italy)</a:t>
            </a:r>
            <a:br>
              <a:rPr lang="en-US" altLang="it-IT" sz="1800" i="1" dirty="0"/>
            </a:br>
            <a:r>
              <a:rPr lang="en-US" altLang="it-IT" sz="1800" i="1" dirty="0"/>
              <a:t>email: librian@imati.cnr.it</a:t>
            </a:r>
          </a:p>
        </p:txBody>
      </p:sp>
      <p:cxnSp>
        <p:nvCxnSpPr>
          <p:cNvPr id="2063" name="Connettore 1 3"/>
          <p:cNvCxnSpPr>
            <a:cxnSpLocks noChangeShapeType="1"/>
          </p:cNvCxnSpPr>
          <p:nvPr/>
        </p:nvCxnSpPr>
        <p:spPr bwMode="auto">
          <a:xfrm>
            <a:off x="182563" y="8134350"/>
            <a:ext cx="24806274" cy="0"/>
          </a:xfrm>
          <a:prstGeom prst="line">
            <a:avLst/>
          </a:prstGeom>
          <a:noFill/>
          <a:ln w="9525" algn="ctr">
            <a:solidFill>
              <a:srgbClr val="C9D9CB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3" name="Text Box 54"/>
          <p:cNvSpPr txBox="1">
            <a:spLocks noChangeArrowheads="1"/>
          </p:cNvSpPr>
          <p:nvPr/>
        </p:nvSpPr>
        <p:spPr bwMode="auto">
          <a:xfrm rot="10800000" flipV="1">
            <a:off x="13310330" y="18241585"/>
            <a:ext cx="10949114" cy="660376"/>
          </a:xfrm>
          <a:prstGeom prst="rect">
            <a:avLst/>
          </a:prstGeom>
          <a:gradFill rotWithShape="1">
            <a:gsLst>
              <a:gs pos="0">
                <a:srgbClr val="007E59"/>
              </a:gs>
              <a:gs pos="100000">
                <a:srgbClr val="004531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square" lIns="59628" tIns="29814" rIns="59628" bIns="29814">
            <a:spAutoFit/>
          </a:bodyPr>
          <a:lstStyle/>
          <a:p>
            <a:pPr algn="ctr" defTabSz="3135313" eaLnBrk="1" hangingPunct="1">
              <a:defRPr/>
            </a:pPr>
            <a:r>
              <a:rPr lang="en-US" sz="3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RISULTATI</a:t>
            </a:r>
          </a:p>
        </p:txBody>
      </p:sp>
      <p:sp>
        <p:nvSpPr>
          <p:cNvPr id="2065" name="CasellaDiTesto 53"/>
          <p:cNvSpPr txBox="1">
            <a:spLocks noChangeArrowheads="1"/>
          </p:cNvSpPr>
          <p:nvPr/>
        </p:nvSpPr>
        <p:spPr bwMode="auto">
          <a:xfrm rot="10800000" flipV="1">
            <a:off x="13225462" y="19051588"/>
            <a:ext cx="1117758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5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95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95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95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95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5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5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5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5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it-IT" altLang="it-IT" sz="2400" dirty="0"/>
              <a:t>La Biblioteca dell’IMATI ha in affido 129 biblioteche “in sonno” dislocate prevalentemente sul territorio lombardo. </a:t>
            </a:r>
          </a:p>
        </p:txBody>
      </p:sp>
      <p:sp>
        <p:nvSpPr>
          <p:cNvPr id="2066" name="CasellaDiTesto 40"/>
          <p:cNvSpPr txBox="1">
            <a:spLocks noChangeArrowheads="1"/>
          </p:cNvSpPr>
          <p:nvPr/>
        </p:nvSpPr>
        <p:spPr bwMode="auto">
          <a:xfrm rot="10800000" flipV="1">
            <a:off x="13380117" y="23870798"/>
            <a:ext cx="569845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5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95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95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95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95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5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5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5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5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it-IT" altLang="it-IT" sz="1800" i="1" dirty="0"/>
              <a:t>Figura 4: Percentuali delle risposte ottenute dalle</a:t>
            </a:r>
          </a:p>
          <a:p>
            <a:pPr eaLnBrk="1" hangingPunct="1"/>
            <a:r>
              <a:rPr lang="it-IT" altLang="it-IT" sz="1800" i="1" dirty="0"/>
              <a:t>Biblioteche contattate</a:t>
            </a:r>
          </a:p>
        </p:txBody>
      </p:sp>
      <p:sp>
        <p:nvSpPr>
          <p:cNvPr id="60" name="CasellaDiTesto 59"/>
          <p:cNvSpPr txBox="1"/>
          <p:nvPr/>
        </p:nvSpPr>
        <p:spPr>
          <a:xfrm>
            <a:off x="18133139" y="33926049"/>
            <a:ext cx="667154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en-US" sz="1800" i="1" dirty="0">
                <a:latin typeface="Arial" panose="020B0604020202020204" pitchFamily="34" charset="0"/>
              </a:rPr>
              <a:t>A. GALLO</a:t>
            </a:r>
          </a:p>
          <a:p>
            <a:pPr eaLnBrk="1" hangingPunct="1">
              <a:defRPr/>
            </a:pPr>
            <a:r>
              <a:rPr lang="en-US" sz="1800" i="1" dirty="0">
                <a:latin typeface="Arial" panose="020B0604020202020204" pitchFamily="34" charset="0"/>
              </a:rPr>
              <a:t>ARPA </a:t>
            </a:r>
            <a:r>
              <a:rPr lang="en-US" sz="1800" i="1" dirty="0" err="1">
                <a:latin typeface="Arial" panose="020B0604020202020204" pitchFamily="34" charset="0"/>
              </a:rPr>
              <a:t>Lombardia</a:t>
            </a:r>
            <a:r>
              <a:rPr lang="en-US" sz="1800" i="1" dirty="0">
                <a:latin typeface="Arial" panose="020B0604020202020204" pitchFamily="34" charset="0"/>
              </a:rPr>
              <a:t> - Via </a:t>
            </a:r>
            <a:r>
              <a:rPr lang="en-US" sz="1800" i="1" dirty="0" smtClean="0">
                <a:latin typeface="Arial" panose="020B0604020202020204" pitchFamily="34" charset="0"/>
              </a:rPr>
              <a:t>I. </a:t>
            </a:r>
            <a:r>
              <a:rPr lang="en-US" sz="1800" i="1" dirty="0" err="1" smtClean="0">
                <a:latin typeface="Arial" panose="020B0604020202020204" pitchFamily="34" charset="0"/>
              </a:rPr>
              <a:t>Rosellini</a:t>
            </a:r>
            <a:r>
              <a:rPr lang="en-US" sz="1800" i="1" dirty="0">
                <a:latin typeface="Arial" panose="020B0604020202020204" pitchFamily="34" charset="0"/>
              </a:rPr>
              <a:t>, 17 - 20124 MILANO (Italy)</a:t>
            </a:r>
          </a:p>
          <a:p>
            <a:pPr eaLnBrk="1" hangingPunct="1">
              <a:defRPr/>
            </a:pPr>
            <a:r>
              <a:rPr lang="en-US" sz="1800" i="1" dirty="0">
                <a:latin typeface="Arial" panose="020B0604020202020204" pitchFamily="34" charset="0"/>
              </a:rPr>
              <a:t>email: a.gallo@arpalombardia.it</a:t>
            </a:r>
          </a:p>
        </p:txBody>
      </p:sp>
      <p:sp>
        <p:nvSpPr>
          <p:cNvPr id="2068" name="CasellaDiTesto 43"/>
          <p:cNvSpPr txBox="1">
            <a:spLocks noChangeArrowheads="1"/>
          </p:cNvSpPr>
          <p:nvPr/>
        </p:nvSpPr>
        <p:spPr bwMode="auto">
          <a:xfrm>
            <a:off x="790575" y="29983113"/>
            <a:ext cx="11409363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95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95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95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95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95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5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5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5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5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it-IT" altLang="it-IT" sz="2000"/>
              <a:t>I nostri ringraziamenti vanno a: Vincenzo Verniti per aver reso possibile questa collaborazione; Silvana Mangiaracina e Anna Perin per l’incoraggiamento rivolto al momento giusto; Giancarlo Cotti per averci sopportato e supportato; Alessandro Inverso, per averci aiutato nella realizzazione delle nostre idee.</a:t>
            </a:r>
          </a:p>
        </p:txBody>
      </p:sp>
      <p:sp>
        <p:nvSpPr>
          <p:cNvPr id="2069" name="Rettangolo arrotondato 2"/>
          <p:cNvSpPr>
            <a:spLocks noChangeArrowheads="1"/>
          </p:cNvSpPr>
          <p:nvPr/>
        </p:nvSpPr>
        <p:spPr bwMode="auto">
          <a:xfrm>
            <a:off x="811213" y="11418888"/>
            <a:ext cx="11388725" cy="7591425"/>
          </a:xfrm>
          <a:prstGeom prst="roundRect">
            <a:avLst>
              <a:gd name="adj" fmla="val 16667"/>
            </a:avLst>
          </a:prstGeom>
          <a:noFill/>
          <a:ln w="38100" algn="ctr">
            <a:solidFill>
              <a:srgbClr val="007754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95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95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95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95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95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5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5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5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5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it-IT" altLang="it-IT" sz="3200" b="1" dirty="0">
                <a:latin typeface="Calibri" panose="020F0502020204030204" pitchFamily="34" charset="0"/>
                <a:ea typeface="Batang" panose="02030600000101010101" pitchFamily="18" charset="-127"/>
              </a:rPr>
              <a:t>Punto</a:t>
            </a:r>
            <a:r>
              <a:rPr lang="it-IT" altLang="it-IT" sz="2800" b="1" dirty="0">
                <a:latin typeface="Calibri" panose="020F0502020204030204" pitchFamily="34" charset="0"/>
                <a:ea typeface="Batang" panose="02030600000101010101" pitchFamily="18" charset="-127"/>
              </a:rPr>
              <a:t> di partenza</a:t>
            </a:r>
          </a:p>
          <a:p>
            <a:pPr algn="ctr"/>
            <a:endParaRPr lang="it-IT" altLang="it-IT" sz="2800" dirty="0">
              <a:latin typeface="Calibri" panose="020F0502020204030204" pitchFamily="34" charset="0"/>
              <a:ea typeface="Batang" panose="02030600000101010101" pitchFamily="18" charset="-127"/>
            </a:endParaRPr>
          </a:p>
          <a:p>
            <a:pPr algn="just"/>
            <a:r>
              <a:rPr lang="it-IT" altLang="it-IT" sz="2800" dirty="0">
                <a:latin typeface="Calibri" panose="020F0502020204030204" pitchFamily="34" charset="0"/>
                <a:ea typeface="Batang" panose="02030600000101010101" pitchFamily="18" charset="-127"/>
              </a:rPr>
              <a:t>Ricerca di contatti con le </a:t>
            </a:r>
            <a:r>
              <a:rPr lang="it-IT" altLang="it-IT" sz="2800" dirty="0" smtClean="0">
                <a:latin typeface="Calibri" panose="020F0502020204030204" pitchFamily="34" charset="0"/>
                <a:ea typeface="Batang" panose="02030600000101010101" pitchFamily="18" charset="-127"/>
              </a:rPr>
              <a:t>biblioteche dei </a:t>
            </a:r>
            <a:r>
              <a:rPr lang="it-IT" altLang="it-IT" sz="2800" dirty="0">
                <a:latin typeface="Calibri" panose="020F0502020204030204" pitchFamily="34" charset="0"/>
                <a:ea typeface="Batang" panose="02030600000101010101" pitchFamily="18" charset="-127"/>
              </a:rPr>
              <a:t>Presidi Multizonali di Igiene e Prevenzione-PMIP di tutte le Province lombarde, i cui dati anagrafici e la cui consistenza non venivano aggiornati da parecchi anni.</a:t>
            </a:r>
          </a:p>
        </p:txBody>
      </p:sp>
      <p:sp>
        <p:nvSpPr>
          <p:cNvPr id="2071" name="CasellaDiTesto 33"/>
          <p:cNvSpPr txBox="1">
            <a:spLocks noChangeArrowheads="1"/>
          </p:cNvSpPr>
          <p:nvPr/>
        </p:nvSpPr>
        <p:spPr bwMode="auto">
          <a:xfrm>
            <a:off x="6215063" y="16486188"/>
            <a:ext cx="69818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95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95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95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95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95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5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5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5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5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it-IT" altLang="it-IT" sz="1800" i="1"/>
              <a:t>Figura 1: PMIP presenti in Catalogo all’inizio dei lavori</a:t>
            </a:r>
          </a:p>
        </p:txBody>
      </p:sp>
      <p:sp>
        <p:nvSpPr>
          <p:cNvPr id="62" name="Text Box 54"/>
          <p:cNvSpPr txBox="1">
            <a:spLocks noChangeArrowheads="1"/>
          </p:cNvSpPr>
          <p:nvPr/>
        </p:nvSpPr>
        <p:spPr bwMode="auto">
          <a:xfrm>
            <a:off x="13196888" y="8166100"/>
            <a:ext cx="11379200" cy="660400"/>
          </a:xfrm>
          <a:prstGeom prst="rect">
            <a:avLst/>
          </a:prstGeom>
          <a:gradFill rotWithShape="1">
            <a:gsLst>
              <a:gs pos="0">
                <a:srgbClr val="007E59"/>
              </a:gs>
              <a:gs pos="100000">
                <a:srgbClr val="004531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lIns="59628" tIns="29814" rIns="59628" bIns="29814">
            <a:spAutoFit/>
          </a:bodyPr>
          <a:lstStyle/>
          <a:p>
            <a:pPr algn="ctr" defTabSz="3135313" eaLnBrk="1" hangingPunct="1">
              <a:defRPr/>
            </a:pPr>
            <a:r>
              <a:rPr lang="en-US" sz="3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METODO</a:t>
            </a:r>
          </a:p>
        </p:txBody>
      </p:sp>
      <p:pic>
        <p:nvPicPr>
          <p:cNvPr id="2073" name="Immagine 62" descr="G:\clipart\W13_journals_spot2_a_s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17138" y="13329682"/>
            <a:ext cx="1768475" cy="1335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74" name="CasellaDiTesto 63"/>
          <p:cNvSpPr txBox="1">
            <a:spLocks noChangeArrowheads="1"/>
          </p:cNvSpPr>
          <p:nvPr/>
        </p:nvSpPr>
        <p:spPr bwMode="auto">
          <a:xfrm>
            <a:off x="13310329" y="13329682"/>
            <a:ext cx="11033983" cy="4893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 sz="95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95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95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95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95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5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5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5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5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 typeface="Arial" charset="0"/>
              <a:buChar char="•"/>
            </a:pPr>
            <a:r>
              <a:rPr lang="it-IT" altLang="it-IT" sz="2400" b="1" dirty="0"/>
              <a:t>Sopralluogo dei dipartimenti  </a:t>
            </a:r>
            <a:r>
              <a:rPr lang="it-IT" altLang="it-IT" sz="2400" b="1" dirty="0" smtClean="0"/>
              <a:t>provinciali </a:t>
            </a:r>
            <a:r>
              <a:rPr lang="it-IT" altLang="it-IT" sz="2400" b="1" dirty="0"/>
              <a:t>di ARPA </a:t>
            </a:r>
            <a:r>
              <a:rPr lang="it-IT" altLang="it-IT" sz="2400" b="1" dirty="0" smtClean="0"/>
              <a:t>Lombardia</a:t>
            </a:r>
          </a:p>
          <a:p>
            <a:pPr marL="0" indent="0"/>
            <a:r>
              <a:rPr lang="it-IT" altLang="it-IT" sz="2400" b="1" dirty="0" smtClean="0"/>
              <a:t>     per verificare </a:t>
            </a:r>
            <a:r>
              <a:rPr lang="it-IT" altLang="it-IT" sz="2400" b="1" dirty="0"/>
              <a:t>quanto fosse rimasto del materiale bibliografico</a:t>
            </a:r>
            <a:br>
              <a:rPr lang="it-IT" altLang="it-IT" sz="2400" b="1" dirty="0"/>
            </a:br>
            <a:r>
              <a:rPr lang="it-IT" altLang="it-IT" sz="2400" b="1" dirty="0" smtClean="0"/>
              <a:t>     posseduto </a:t>
            </a:r>
            <a:r>
              <a:rPr lang="it-IT" altLang="it-IT" sz="2400" b="1" dirty="0"/>
              <a:t>dai PMIP </a:t>
            </a:r>
          </a:p>
          <a:p>
            <a:pPr>
              <a:buFont typeface="Arial" charset="0"/>
              <a:buChar char="•"/>
            </a:pPr>
            <a:r>
              <a:rPr lang="it-IT" altLang="it-IT" sz="2400" b="1" dirty="0"/>
              <a:t>Verifica  dei titoli dei periodici pervenuti al Centro di Documentazione</a:t>
            </a:r>
          </a:p>
          <a:p>
            <a:pPr>
              <a:buFont typeface="Arial" charset="0"/>
              <a:buChar char="•"/>
            </a:pPr>
            <a:r>
              <a:rPr lang="it-IT" altLang="it-IT" sz="2400" b="1" dirty="0"/>
              <a:t>Spoglio dei fascicoli e controllo dei doppioni e del materiale soppresso </a:t>
            </a:r>
          </a:p>
          <a:p>
            <a:pPr>
              <a:buFont typeface="Arial" charset="0"/>
              <a:buChar char="•"/>
            </a:pPr>
            <a:r>
              <a:rPr lang="it-IT" altLang="it-IT" sz="2400" b="1" dirty="0"/>
              <a:t>Confronto con le consistenze presenti in ACNP</a:t>
            </a:r>
          </a:p>
          <a:p>
            <a:pPr>
              <a:buFont typeface="Arial" charset="0"/>
              <a:buChar char="•"/>
            </a:pPr>
            <a:r>
              <a:rPr lang="it-IT" altLang="it-IT" sz="2400" b="1" dirty="0"/>
              <a:t>Accorpamento dei  titoli rinvenuti  al materiale più recente acquisito dal Centro di Documentazione di ARPA Lombardia.</a:t>
            </a:r>
          </a:p>
          <a:p>
            <a:pPr>
              <a:buFont typeface="Arial" charset="0"/>
              <a:buChar char="•"/>
            </a:pPr>
            <a:r>
              <a:rPr lang="it-IT" altLang="it-IT" sz="2400" b="1" dirty="0"/>
              <a:t>Creazione di un archivio inventariale unico</a:t>
            </a:r>
          </a:p>
          <a:p>
            <a:pPr>
              <a:buFont typeface="Arial" charset="0"/>
              <a:buChar char="•"/>
            </a:pPr>
            <a:r>
              <a:rPr lang="it-IT" altLang="it-IT" sz="2400" b="1" dirty="0"/>
              <a:t>Collocazione a scaffale</a:t>
            </a:r>
          </a:p>
          <a:p>
            <a:pPr>
              <a:buFont typeface="Arial" charset="0"/>
              <a:buChar char="•"/>
            </a:pPr>
            <a:r>
              <a:rPr lang="it-IT" altLang="it-IT" sz="2400" b="1" dirty="0"/>
              <a:t>Verifica e preparazione dei dati bibliografici</a:t>
            </a:r>
          </a:p>
          <a:p>
            <a:pPr>
              <a:buFont typeface="Arial" charset="0"/>
              <a:buChar char="•"/>
            </a:pPr>
            <a:r>
              <a:rPr lang="it-IT" altLang="it-IT" sz="2400" b="1" dirty="0"/>
              <a:t>Catalogazione e immissione in ACNP del nuovo posseduto di ARPA Lombardia.</a:t>
            </a:r>
          </a:p>
        </p:txBody>
      </p:sp>
      <p:pic>
        <p:nvPicPr>
          <p:cNvPr id="2075" name="Immagine 64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62527" y="15946437"/>
            <a:ext cx="2479675" cy="144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" name="Text Box 54"/>
          <p:cNvSpPr txBox="1">
            <a:spLocks noChangeArrowheads="1"/>
          </p:cNvSpPr>
          <p:nvPr/>
        </p:nvSpPr>
        <p:spPr bwMode="auto">
          <a:xfrm>
            <a:off x="13033375" y="29203650"/>
            <a:ext cx="11339512" cy="660375"/>
          </a:xfrm>
          <a:prstGeom prst="rect">
            <a:avLst/>
          </a:prstGeom>
          <a:gradFill rotWithShape="1">
            <a:gsLst>
              <a:gs pos="0">
                <a:srgbClr val="007E59"/>
              </a:gs>
              <a:gs pos="100000">
                <a:srgbClr val="004531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square" lIns="59628" tIns="29814" rIns="59628" bIns="29814">
            <a:spAutoFit/>
          </a:bodyPr>
          <a:lstStyle/>
          <a:p>
            <a:pPr algn="ctr" defTabSz="3135313" eaLnBrk="1" hangingPunct="1">
              <a:defRPr/>
            </a:pPr>
            <a:r>
              <a:rPr lang="en-US" sz="3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CONCLUSIONI</a:t>
            </a:r>
          </a:p>
        </p:txBody>
      </p:sp>
      <p:sp>
        <p:nvSpPr>
          <p:cNvPr id="2077" name="CasellaDiTesto 45"/>
          <p:cNvSpPr txBox="1">
            <a:spLocks noChangeArrowheads="1"/>
          </p:cNvSpPr>
          <p:nvPr/>
        </p:nvSpPr>
        <p:spPr bwMode="auto">
          <a:xfrm>
            <a:off x="13023850" y="29983112"/>
            <a:ext cx="11298237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5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95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95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95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95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5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5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5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5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it-IT" altLang="it-IT" sz="2400" dirty="0"/>
              <a:t>Il Centro di Documentazione Scientifico Ambientale di ARPA Lombardia, grazie alla collaborazione con la Biblioteca dell’IMATI-CNR di Pavia, che si è occupata della verifica, preparazione e catalogazione e immissione in ACNP del nuovo patrimonio bibliografico del Centro stesso, è presente in ACNP dal 2012.</a:t>
            </a:r>
          </a:p>
          <a:p>
            <a:pPr algn="just" eaLnBrk="1" hangingPunct="1"/>
            <a:r>
              <a:rPr lang="it-IT" altLang="it-IT" sz="2400" dirty="0"/>
              <a:t>Il prossimo obiettivo riguarderà l’inserimento nel Catalogo dei titoli elettronici.</a:t>
            </a:r>
          </a:p>
          <a:p>
            <a:pPr algn="just" eaLnBrk="1" hangingPunct="1"/>
            <a:r>
              <a:rPr lang="it-IT" altLang="it-IT" sz="2400" dirty="0"/>
              <a:t>Questa collaborazione rappresenta un’occasione per spingere le Biblioteche e/o i Centri di Documentazione delle Agenzie ambientali ISPRA-ARPA-APPA a prendere parte attiva nella comunità di ACNP.</a:t>
            </a:r>
          </a:p>
        </p:txBody>
      </p:sp>
      <p:sp>
        <p:nvSpPr>
          <p:cNvPr id="2078" name="Rettangolo arrotondato 2"/>
          <p:cNvSpPr>
            <a:spLocks noChangeArrowheads="1"/>
          </p:cNvSpPr>
          <p:nvPr/>
        </p:nvSpPr>
        <p:spPr bwMode="auto">
          <a:xfrm>
            <a:off x="14125575" y="3905250"/>
            <a:ext cx="10372725" cy="3505200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95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95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95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95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95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5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5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5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5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it-IT" altLang="it-IT" sz="2800" b="1" i="1" dirty="0">
                <a:latin typeface="Calibri" pitchFamily="34" charset="0"/>
              </a:rPr>
              <a:t>Cos’è una biblioteca in sonno?</a:t>
            </a:r>
          </a:p>
          <a:p>
            <a:pPr algn="just"/>
            <a:endParaRPr lang="it-IT" altLang="it-IT" sz="2800" b="1" dirty="0">
              <a:latin typeface="Calibri" pitchFamily="34" charset="0"/>
            </a:endParaRPr>
          </a:p>
          <a:p>
            <a:pPr algn="just"/>
            <a:r>
              <a:rPr lang="it-IT" altLang="it-IT" sz="2800" i="1" dirty="0">
                <a:latin typeface="Calibri" pitchFamily="34" charset="0"/>
              </a:rPr>
              <a:t>All’interno dell’Archivio Nazionale dei Periodici ACNP esiste una certa quantità di biblioteche denominate “in sonno”. Si tratta di quelle biblioteche che non partecipano attivamente, che non aggiornano da tempo i loro dati.</a:t>
            </a:r>
          </a:p>
        </p:txBody>
      </p:sp>
      <p:sp>
        <p:nvSpPr>
          <p:cNvPr id="44" name="Rettangolo arrotondato 43"/>
          <p:cNvSpPr/>
          <p:nvPr/>
        </p:nvSpPr>
        <p:spPr bwMode="auto">
          <a:xfrm>
            <a:off x="14354176" y="25622250"/>
            <a:ext cx="8534399" cy="3213099"/>
          </a:xfrm>
          <a:prstGeom prst="roundRect">
            <a:avLst/>
          </a:prstGeom>
          <a:gradFill flip="none" rotWithShape="1">
            <a:gsLst>
              <a:gs pos="0">
                <a:srgbClr val="75A1A7">
                  <a:tint val="66000"/>
                  <a:satMod val="160000"/>
                </a:srgbClr>
              </a:gs>
              <a:gs pos="50000">
                <a:srgbClr val="75A1A7">
                  <a:tint val="44500"/>
                  <a:satMod val="160000"/>
                </a:srgbClr>
              </a:gs>
              <a:gs pos="100000">
                <a:srgbClr val="75A1A7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it-IT" sz="2400" dirty="0">
              <a:latin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it-IT" sz="2400" dirty="0">
                <a:latin typeface="Arial" panose="020B0604020202020204" pitchFamily="34" charset="0"/>
              </a:rPr>
              <a:t>7 titoli sono stati recuperati dal Presidio di Milano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it-IT" sz="2400" dirty="0">
                <a:latin typeface="Arial" panose="020B0604020202020204" pitchFamily="34" charset="0"/>
              </a:rPr>
              <a:t>5 titoli sono stati recuperati dal Presidio di Lecco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it-IT" sz="2400" dirty="0">
                <a:latin typeface="Arial" panose="020B0604020202020204" pitchFamily="34" charset="0"/>
              </a:rPr>
              <a:t>1 titolo è stato recuperato dal Presidio di Como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it-IT" sz="2400" dirty="0">
                <a:latin typeface="Arial" panose="020B0604020202020204" pitchFamily="34" charset="0"/>
              </a:rPr>
              <a:t>1 titolo è stato recuperato dal Presidio di Sondrio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it-IT" sz="2400" dirty="0">
                <a:latin typeface="Arial" panose="020B0604020202020204" pitchFamily="34" charset="0"/>
              </a:rPr>
              <a:t>49 titoli già in possesso del Centro di Documentazione.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it-IT" sz="2400" dirty="0">
              <a:latin typeface="Arial" panose="020B0604020202020204" pitchFamily="34" charset="0"/>
            </a:endParaRPr>
          </a:p>
          <a:p>
            <a:pPr>
              <a:defRPr/>
            </a:pPr>
            <a:r>
              <a:rPr lang="it-IT" sz="2400" dirty="0">
                <a:latin typeface="Arial" panose="020B0604020202020204" pitchFamily="34" charset="0"/>
              </a:rPr>
              <a:t>In totale sono stati inseriti in ACNP i posseduti di 63 titoli.</a:t>
            </a:r>
          </a:p>
        </p:txBody>
      </p:sp>
      <p:sp>
        <p:nvSpPr>
          <p:cNvPr id="2080" name="CasellaDiTesto 44"/>
          <p:cNvSpPr txBox="1">
            <a:spLocks noChangeArrowheads="1"/>
          </p:cNvSpPr>
          <p:nvPr/>
        </p:nvSpPr>
        <p:spPr bwMode="auto">
          <a:xfrm>
            <a:off x="19261806" y="19882586"/>
            <a:ext cx="5082508" cy="4893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5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95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95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95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95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5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5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5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5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it-IT" altLang="it-IT" sz="2400" dirty="0"/>
              <a:t>Allo stato attuale dei lavori il 6% (7/129) delle biblioteche contattate ha ripreso ad essere operativo in ACNP; il 50% (65/129) ha chiesto la cancellazione definitiva; il 21% (27/129) ha preferito rimanere temporaneamente ancora “in sonno” aggiornando solo la scheda anagrafica; un altro 21% (27/129) non ha ancora dato una risposta definitiva;  nel 2% (3/129) dei casi non è stato ancora possibile stabilire contatti istituzionali.</a:t>
            </a:r>
          </a:p>
        </p:txBody>
      </p:sp>
      <p:sp>
        <p:nvSpPr>
          <p:cNvPr id="2081" name="CasellaDiTesto 45"/>
          <p:cNvSpPr txBox="1">
            <a:spLocks noChangeArrowheads="1"/>
          </p:cNvSpPr>
          <p:nvPr/>
        </p:nvSpPr>
        <p:spPr bwMode="auto">
          <a:xfrm rot="10800000" flipV="1">
            <a:off x="13380117" y="24687640"/>
            <a:ext cx="1095625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5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95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95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95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95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5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5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5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5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it-IT" altLang="it-IT" sz="2400" dirty="0"/>
              <a:t>Per quanto riguarda il passaggio dei beni bibliografici dai PMIP U.O. Chimica ad ARPA Lombardia sono stati rilevati i seguenti dati:</a:t>
            </a:r>
          </a:p>
        </p:txBody>
      </p:sp>
      <p:pic>
        <p:nvPicPr>
          <p:cNvPr id="2082" name="Immagine 46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3875" y="13523220"/>
            <a:ext cx="2644363" cy="259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Immagine 57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5188" y="23852275"/>
            <a:ext cx="6224587" cy="480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85" name="CasellaDiTesto 34"/>
          <p:cNvSpPr txBox="1">
            <a:spLocks noChangeArrowheads="1"/>
          </p:cNvSpPr>
          <p:nvPr/>
        </p:nvSpPr>
        <p:spPr bwMode="auto">
          <a:xfrm rot="10800000" flipV="1">
            <a:off x="1238247" y="27711319"/>
            <a:ext cx="420052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5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95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95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95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95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5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5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5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5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it-IT" altLang="it-IT" sz="1800" i="1" dirty="0"/>
              <a:t>Figura 2: Grafico dei Presìdi confluiti in</a:t>
            </a:r>
            <a:br>
              <a:rPr lang="it-IT" altLang="it-IT" sz="1800" i="1" dirty="0"/>
            </a:br>
            <a:r>
              <a:rPr lang="it-IT" altLang="it-IT" sz="1800" i="1" dirty="0"/>
              <a:t>ARPA Lombardia</a:t>
            </a:r>
          </a:p>
        </p:txBody>
      </p:sp>
      <p:pic>
        <p:nvPicPr>
          <p:cNvPr id="2086" name="Immagine 4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80119" y="20085050"/>
            <a:ext cx="5701966" cy="3711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87" name="Immagine 5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55045" y="8845550"/>
            <a:ext cx="6144403" cy="4067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" name="Text Box 54"/>
          <p:cNvSpPr txBox="1">
            <a:spLocks noChangeArrowheads="1"/>
          </p:cNvSpPr>
          <p:nvPr/>
        </p:nvSpPr>
        <p:spPr bwMode="auto">
          <a:xfrm>
            <a:off x="811213" y="31765875"/>
            <a:ext cx="11379200" cy="432000"/>
          </a:xfrm>
          <a:prstGeom prst="rect">
            <a:avLst/>
          </a:prstGeom>
          <a:gradFill rotWithShape="1">
            <a:gsLst>
              <a:gs pos="0">
                <a:srgbClr val="007E59"/>
              </a:gs>
              <a:gs pos="100000">
                <a:srgbClr val="004531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lIns="59628" tIns="29814" rIns="59628" bIns="29814">
            <a:spAutoFit/>
          </a:bodyPr>
          <a:lstStyle/>
          <a:p>
            <a:pPr algn="ctr" defTabSz="3135313" eaLnBrk="1" hangingPunct="1">
              <a:defRPr/>
            </a:pP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BIBLIOGRAFIA</a:t>
            </a:r>
          </a:p>
        </p:txBody>
      </p:sp>
      <p:sp>
        <p:nvSpPr>
          <p:cNvPr id="2089" name="CasellaDiTesto 45"/>
          <p:cNvSpPr txBox="1">
            <a:spLocks noChangeArrowheads="1"/>
          </p:cNvSpPr>
          <p:nvPr/>
        </p:nvSpPr>
        <p:spPr bwMode="auto">
          <a:xfrm>
            <a:off x="819150" y="32318325"/>
            <a:ext cx="113807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95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95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95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95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95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5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5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5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5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it-IT" altLang="it-IT" sz="2000"/>
              <a:t>O. Bonora, V. Lipparini, V. Verniti: </a:t>
            </a:r>
            <a:r>
              <a:rPr lang="it-IT" altLang="it-IT" sz="2000" i="1"/>
              <a:t>L’aggiornamento del catalogo italiano dei periodici con ACNPWEB</a:t>
            </a:r>
            <a:r>
              <a:rPr lang="it-IT" altLang="it-IT" sz="2000"/>
              <a:t>, Aprile 2014</a:t>
            </a:r>
          </a:p>
        </p:txBody>
      </p:sp>
      <p:sp>
        <p:nvSpPr>
          <p:cNvPr id="4" name="CasellaDiTesto 40"/>
          <p:cNvSpPr txBox="1">
            <a:spLocks noChangeArrowheads="1"/>
          </p:cNvSpPr>
          <p:nvPr/>
        </p:nvSpPr>
        <p:spPr bwMode="auto">
          <a:xfrm>
            <a:off x="18346737" y="12960350"/>
            <a:ext cx="59975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5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95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95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95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95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5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5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5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5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it-IT" altLang="it-IT" sz="1800" i="1" dirty="0"/>
              <a:t>Figura 3: Titoli posseduti dagli ex-PMIP ad inizio lavori</a:t>
            </a:r>
          </a:p>
        </p:txBody>
      </p:sp>
      <p:sp>
        <p:nvSpPr>
          <p:cNvPr id="2070" name="Rettangolo arrotondato 51"/>
          <p:cNvSpPr>
            <a:spLocks noChangeArrowheads="1"/>
          </p:cNvSpPr>
          <p:nvPr/>
        </p:nvSpPr>
        <p:spPr bwMode="auto">
          <a:xfrm>
            <a:off x="5945188" y="17092613"/>
            <a:ext cx="5767387" cy="2998787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38100" algn="ctr">
            <a:solidFill>
              <a:srgbClr val="006D4C"/>
            </a:solidFill>
            <a:prstDash val="sysDot"/>
            <a:round/>
            <a:headEnd/>
            <a:tailEnd/>
          </a:ln>
        </p:spPr>
        <p:txBody>
          <a:bodyPr/>
          <a:lstStyle>
            <a:lvl1pPr>
              <a:defRPr sz="95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95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95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95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95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5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5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5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5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it-IT" altLang="it-IT" sz="3200" b="1" dirty="0">
                <a:latin typeface="Calibri" panose="020F0502020204030204" pitchFamily="34" charset="0"/>
              </a:rPr>
              <a:t>Difficoltà riscontrate:</a:t>
            </a:r>
          </a:p>
          <a:p>
            <a:pPr algn="ctr"/>
            <a:endParaRPr lang="it-IT" altLang="it-IT" sz="2400" b="1" dirty="0">
              <a:latin typeface="Calibri" panose="020F0502020204030204" pitchFamily="34" charset="0"/>
            </a:endParaRPr>
          </a:p>
          <a:p>
            <a:pPr algn="just"/>
            <a:r>
              <a:rPr lang="it-IT" altLang="it-IT" sz="2800" dirty="0">
                <a:latin typeface="Calibri" panose="020F0502020204030204" pitchFamily="34" charset="0"/>
              </a:rPr>
              <a:t>Indirizzi e numeri di telefono non più </a:t>
            </a:r>
            <a:r>
              <a:rPr lang="it-IT" altLang="it-IT" sz="2800" dirty="0" smtClean="0">
                <a:latin typeface="Calibri" panose="020F0502020204030204" pitchFamily="34" charset="0"/>
              </a:rPr>
              <a:t>attivi; </a:t>
            </a:r>
            <a:r>
              <a:rPr lang="it-IT" altLang="it-IT" sz="2800" dirty="0">
                <a:latin typeface="Calibri" panose="020F0502020204030204" pitchFamily="34" charset="0"/>
              </a:rPr>
              <a:t>una gran quantità di telefonate alle istituzioni comunali, provinciali e regionali</a:t>
            </a:r>
            <a:r>
              <a:rPr lang="it-IT" altLang="it-IT" sz="2400" dirty="0">
                <a:latin typeface="Calibri" panose="020F0502020204030204" pitchFamily="34" charset="0"/>
              </a:rPr>
              <a:t>.</a:t>
            </a:r>
          </a:p>
        </p:txBody>
      </p:sp>
      <p:pic>
        <p:nvPicPr>
          <p:cNvPr id="2090" name="Immagine 55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0400" y="19441687"/>
            <a:ext cx="3035300" cy="282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asellaDiTesto 6"/>
          <p:cNvSpPr txBox="1"/>
          <p:nvPr/>
        </p:nvSpPr>
        <p:spPr>
          <a:xfrm>
            <a:off x="19261807" y="9010650"/>
            <a:ext cx="42803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 smtClean="0"/>
              <a:t>Titoli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posseduti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dagli</a:t>
            </a:r>
            <a:r>
              <a:rPr lang="en-US" sz="1600" b="1" dirty="0" smtClean="0"/>
              <a:t> ex-PMIP</a:t>
            </a:r>
            <a:endParaRPr lang="it-IT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8069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9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8069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9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1930</TotalTime>
  <Words>766</Words>
  <Application>Microsoft Office PowerPoint</Application>
  <PresentationFormat>Personalizzato</PresentationFormat>
  <Paragraphs>73</Paragraphs>
  <Slides>1</Slides>
  <Notes>1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3" baseType="lpstr">
      <vt:lpstr>Default Design</vt:lpstr>
      <vt:lpstr>Image</vt:lpstr>
      <vt:lpstr>Presentazione standard di PowerPoint</vt:lpstr>
    </vt:vector>
  </TitlesOfParts>
  <Company>MSU-HIT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OMERAD</dc:creator>
  <cp:lastModifiedBy>M.Grazia</cp:lastModifiedBy>
  <cp:revision>111</cp:revision>
  <cp:lastPrinted>2014-05-09T16:09:02Z</cp:lastPrinted>
  <dcterms:created xsi:type="dcterms:W3CDTF">2009-10-01T14:30:38Z</dcterms:created>
  <dcterms:modified xsi:type="dcterms:W3CDTF">2014-05-12T11:28:15Z</dcterms:modified>
</cp:coreProperties>
</file>