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8288000" cy="10287000"/>
  <p:notesSz cx="6858000" cy="9144000"/>
  <p:embeddedFontLst>
    <p:embeddedFont>
      <p:font typeface="Calibri (MS) Bold" panose="020B0604020202020204" charset="0"/>
      <p:regular r:id="rId22"/>
    </p:embeddedFont>
    <p:embeddedFont>
      <p:font typeface="Canva Sans Bold" panose="020B0604020202020204" charset="0"/>
      <p:regular r:id="rId23"/>
    </p:embeddedFont>
    <p:embeddedFont>
      <p:font typeface="Inter" panose="020B0604020202020204" charset="0"/>
      <p:regular r:id="rId24"/>
    </p:embeddedFont>
    <p:embeddedFont>
      <p:font typeface="Open Sans 1" panose="020B0604020202020204" charset="0"/>
      <p:regular r:id="rId25"/>
    </p:embeddedFont>
    <p:embeddedFont>
      <p:font typeface="Playfair Display Heavy" panose="020B0604020202020204" charset="0"/>
      <p:regular r:id="rId26"/>
    </p:embeddedFont>
    <p:embeddedFont>
      <p:font typeface="Poppins" panose="00000500000000000000" pitchFamily="2" charset="0"/>
      <p:regular r:id="rId27"/>
      <p:bold r:id="rId28"/>
      <p:italic r:id="rId29"/>
      <p:boldItalic r:id="rId30"/>
    </p:embeddedFont>
    <p:embeddedFont>
      <p:font typeface="Poppins Bold" panose="00000800000000000000" charset="0"/>
      <p:regular r:id="rId31"/>
    </p:embeddedFont>
    <p:embeddedFont>
      <p:font typeface="Poppins Bold Italics" panose="020B0604020202020204" charset="0"/>
      <p:regular r:id="rId32"/>
    </p:embeddedFont>
    <p:embeddedFont>
      <p:font typeface="Poppins Italics" panose="020B0604020202020204" charset="0"/>
      <p:regular r:id="rId33"/>
    </p:embeddedFont>
    <p:embeddedFont>
      <p:font typeface="Raleway 1" panose="020B0604020202020204" charset="0"/>
      <p:regular r:id="rId34"/>
    </p:embeddedFont>
    <p:embeddedFont>
      <p:font typeface="Raleway 1 Bold" panose="020B0604020202020204" charset="0"/>
      <p:regular r:id="rId35"/>
    </p:embeddedFont>
    <p:embeddedFont>
      <p:font typeface="Raleway 2 Bold" panose="020B0604020202020204" charset="0"/>
      <p:regular r:id="rId36"/>
    </p:embeddedFont>
    <p:embeddedFont>
      <p:font typeface="Roboto Bold" panose="020B0604020202020204" charset="0"/>
      <p:regular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C14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1522" y="4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1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5.pn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27.svg"/><Relationship Id="rId7" Type="http://schemas.openxmlformats.org/officeDocument/2006/relationships/image" Target="../media/image85.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5.pn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svg"/><Relationship Id="rId7" Type="http://schemas.openxmlformats.org/officeDocument/2006/relationships/image" Target="../media/image92.sv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5.png"/><Relationship Id="rId10" Type="http://schemas.openxmlformats.org/officeDocument/2006/relationships/image" Target="../media/image34.svg"/><Relationship Id="rId4" Type="http://schemas.openxmlformats.org/officeDocument/2006/relationships/image" Target="../media/image90.jpeg"/><Relationship Id="rId9"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4.svg"/><Relationship Id="rId7" Type="http://schemas.openxmlformats.org/officeDocument/2006/relationships/image" Target="../media/image5.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97.png"/><Relationship Id="rId4" Type="http://schemas.openxmlformats.org/officeDocument/2006/relationships/image" Target="../media/image4.jpeg"/><Relationship Id="rId9" Type="http://schemas.openxmlformats.org/officeDocument/2006/relationships/image" Target="../media/image96.svg"/></Relationships>
</file>

<file path=ppt/slides/_rels/slide14.xml.rels><?xml version="1.0" encoding="UTF-8" standalone="yes"?>
<Relationships xmlns="http://schemas.openxmlformats.org/package/2006/relationships"><Relationship Id="rId3" Type="http://schemas.openxmlformats.org/officeDocument/2006/relationships/image" Target="../media/image94.svg"/><Relationship Id="rId7" Type="http://schemas.openxmlformats.org/officeDocument/2006/relationships/image" Target="../media/image99.sv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4.jpe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4.svg"/><Relationship Id="rId7" Type="http://schemas.openxmlformats.org/officeDocument/2006/relationships/image" Target="../media/image101.png"/><Relationship Id="rId12" Type="http://schemas.openxmlformats.org/officeDocument/2006/relationships/image" Target="../media/image105.sv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100.png"/><Relationship Id="rId11" Type="http://schemas.openxmlformats.org/officeDocument/2006/relationships/image" Target="../media/image104.png"/><Relationship Id="rId5" Type="http://schemas.openxmlformats.org/officeDocument/2006/relationships/image" Target="../media/image4.jpeg"/><Relationship Id="rId10" Type="http://schemas.openxmlformats.org/officeDocument/2006/relationships/image" Target="../media/image25.png"/><Relationship Id="rId4" Type="http://schemas.openxmlformats.org/officeDocument/2006/relationships/image" Target="../media/image5.png"/><Relationship Id="rId9" Type="http://schemas.openxmlformats.org/officeDocument/2006/relationships/image" Target="../media/image103.svg"/></Relationships>
</file>

<file path=ppt/slides/_rels/slide16.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107.svg"/><Relationship Id="rId7" Type="http://schemas.openxmlformats.org/officeDocument/2006/relationships/image" Target="../media/image5.png"/><Relationship Id="rId2"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09.svg"/><Relationship Id="rId4" Type="http://schemas.openxmlformats.org/officeDocument/2006/relationships/image" Target="../media/image108.png"/><Relationship Id="rId9" Type="http://schemas.openxmlformats.org/officeDocument/2006/relationships/image" Target="../media/image111.png"/></Relationships>
</file>

<file path=ppt/slides/_rels/slide17.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7.svg"/><Relationship Id="rId7" Type="http://schemas.openxmlformats.org/officeDocument/2006/relationships/image" Target="../media/image113.png"/><Relationship Id="rId2"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112.png"/><Relationship Id="rId5" Type="http://schemas.openxmlformats.org/officeDocument/2006/relationships/image" Target="../media/image5.png"/><Relationship Id="rId4" Type="http://schemas.openxmlformats.org/officeDocument/2006/relationships/image" Target="../media/image4.jpeg"/><Relationship Id="rId9"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94.svg"/><Relationship Id="rId7" Type="http://schemas.openxmlformats.org/officeDocument/2006/relationships/image" Target="../media/image109.sv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5.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116.svg"/><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svg"/><Relationship Id="rId7" Type="http://schemas.openxmlformats.org/officeDocument/2006/relationships/image" Target="../media/image13.svg"/><Relationship Id="rId12" Type="http://schemas.openxmlformats.org/officeDocument/2006/relationships/image" Target="../media/image18.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jpeg"/><Relationship Id="rId4" Type="http://schemas.openxmlformats.org/officeDocument/2006/relationships/image" Target="../media/image5.png"/><Relationship Id="rId9" Type="http://schemas.openxmlformats.org/officeDocument/2006/relationships/image" Target="../media/image15.svg"/><Relationship Id="rId14" Type="http://schemas.openxmlformats.org/officeDocument/2006/relationships/image" Target="../media/image20.svg"/></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 Id="rId9"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28.jpeg"/></Relationships>
</file>

<file path=ppt/slides/_rels/slide5.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7.svg"/><Relationship Id="rId7" Type="http://schemas.openxmlformats.org/officeDocument/2006/relationships/image" Target="../media/image30.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5.png"/><Relationship Id="rId10" Type="http://schemas.openxmlformats.org/officeDocument/2006/relationships/image" Target="../media/image33.png"/><Relationship Id="rId4" Type="http://schemas.openxmlformats.org/officeDocument/2006/relationships/image" Target="../media/image28.jpeg"/><Relationship Id="rId9" Type="http://schemas.openxmlformats.org/officeDocument/2006/relationships/image" Target="../media/image32.png"/></Relationships>
</file>

<file path=ppt/slides/_rels/slide6.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27.svg"/><Relationship Id="rId3" Type="http://schemas.openxmlformats.org/officeDocument/2006/relationships/image" Target="../media/image36.pn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26.png"/><Relationship Id="rId2" Type="http://schemas.openxmlformats.org/officeDocument/2006/relationships/image" Target="../media/image35.png"/><Relationship Id="rId16"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image" Target="../media/image44.jpeg"/><Relationship Id="rId5" Type="http://schemas.openxmlformats.org/officeDocument/2006/relationships/image" Target="../media/image38.png"/><Relationship Id="rId15" Type="http://schemas.openxmlformats.org/officeDocument/2006/relationships/image" Target="../media/image5.png"/><Relationship Id="rId10" Type="http://schemas.openxmlformats.org/officeDocument/2006/relationships/image" Target="../media/image43.jpeg"/><Relationship Id="rId19" Type="http://schemas.openxmlformats.org/officeDocument/2006/relationships/image" Target="../media/image28.jpe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s>
</file>

<file path=ppt/slides/_rels/slide7.xml.rels><?xml version="1.0" encoding="UTF-8" standalone="yes"?>
<Relationships xmlns="http://schemas.openxmlformats.org/package/2006/relationships"><Relationship Id="rId13" Type="http://schemas.openxmlformats.org/officeDocument/2006/relationships/image" Target="../media/image56.png"/><Relationship Id="rId18" Type="http://schemas.openxmlformats.org/officeDocument/2006/relationships/image" Target="../media/image61.svg"/><Relationship Id="rId26" Type="http://schemas.openxmlformats.org/officeDocument/2006/relationships/image" Target="../media/image28.jpeg"/><Relationship Id="rId3" Type="http://schemas.openxmlformats.org/officeDocument/2006/relationships/image" Target="../media/image27.svg"/><Relationship Id="rId21" Type="http://schemas.openxmlformats.org/officeDocument/2006/relationships/image" Target="../media/image64.jpeg"/><Relationship Id="rId34" Type="http://schemas.openxmlformats.org/officeDocument/2006/relationships/image" Target="../media/image75.png"/><Relationship Id="rId7" Type="http://schemas.openxmlformats.org/officeDocument/2006/relationships/image" Target="../media/image50.png"/><Relationship Id="rId12" Type="http://schemas.openxmlformats.org/officeDocument/2006/relationships/image" Target="../media/image55.svg"/><Relationship Id="rId17" Type="http://schemas.openxmlformats.org/officeDocument/2006/relationships/image" Target="../media/image60.png"/><Relationship Id="rId25" Type="http://schemas.openxmlformats.org/officeDocument/2006/relationships/image" Target="../media/image68.svg"/><Relationship Id="rId33" Type="http://schemas.openxmlformats.org/officeDocument/2006/relationships/image" Target="../media/image74.png"/><Relationship Id="rId2" Type="http://schemas.openxmlformats.org/officeDocument/2006/relationships/image" Target="../media/image26.png"/><Relationship Id="rId16" Type="http://schemas.openxmlformats.org/officeDocument/2006/relationships/image" Target="../media/image59.svg"/><Relationship Id="rId20" Type="http://schemas.openxmlformats.org/officeDocument/2006/relationships/image" Target="../media/image63.svg"/><Relationship Id="rId29"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49.svg"/><Relationship Id="rId11" Type="http://schemas.openxmlformats.org/officeDocument/2006/relationships/image" Target="../media/image54.png"/><Relationship Id="rId24" Type="http://schemas.openxmlformats.org/officeDocument/2006/relationships/image" Target="../media/image67.png"/><Relationship Id="rId32" Type="http://schemas.openxmlformats.org/officeDocument/2006/relationships/image" Target="../media/image73.png"/><Relationship Id="rId5" Type="http://schemas.openxmlformats.org/officeDocument/2006/relationships/image" Target="../media/image48.png"/><Relationship Id="rId15" Type="http://schemas.openxmlformats.org/officeDocument/2006/relationships/image" Target="../media/image58.png"/><Relationship Id="rId23" Type="http://schemas.openxmlformats.org/officeDocument/2006/relationships/image" Target="../media/image66.jpeg"/><Relationship Id="rId28" Type="http://schemas.openxmlformats.org/officeDocument/2006/relationships/image" Target="../media/image70.svg"/><Relationship Id="rId10" Type="http://schemas.openxmlformats.org/officeDocument/2006/relationships/image" Target="../media/image53.svg"/><Relationship Id="rId19" Type="http://schemas.openxmlformats.org/officeDocument/2006/relationships/image" Target="../media/image62.png"/><Relationship Id="rId31" Type="http://schemas.openxmlformats.org/officeDocument/2006/relationships/image" Target="../media/image25.png"/><Relationship Id="rId4" Type="http://schemas.openxmlformats.org/officeDocument/2006/relationships/image" Target="../media/image5.png"/><Relationship Id="rId9" Type="http://schemas.openxmlformats.org/officeDocument/2006/relationships/image" Target="../media/image52.png"/><Relationship Id="rId14" Type="http://schemas.openxmlformats.org/officeDocument/2006/relationships/image" Target="../media/image57.svg"/><Relationship Id="rId22" Type="http://schemas.openxmlformats.org/officeDocument/2006/relationships/image" Target="../media/image65.jpeg"/><Relationship Id="rId27" Type="http://schemas.openxmlformats.org/officeDocument/2006/relationships/image" Target="../media/image69.png"/><Relationship Id="rId30" Type="http://schemas.openxmlformats.org/officeDocument/2006/relationships/image" Target="../media/image72.svg"/><Relationship Id="rId8" Type="http://schemas.openxmlformats.org/officeDocument/2006/relationships/image" Target="../media/image51.svg"/></Relationships>
</file>

<file path=ppt/slides/_rels/slide8.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27.svg"/><Relationship Id="rId7" Type="http://schemas.openxmlformats.org/officeDocument/2006/relationships/image" Target="../media/image77.png"/><Relationship Id="rId12" Type="http://schemas.openxmlformats.org/officeDocument/2006/relationships/image" Target="../media/image82.sv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image" Target="../media/image5.png"/><Relationship Id="rId10" Type="http://schemas.openxmlformats.org/officeDocument/2006/relationships/image" Target="../media/image80.png"/><Relationship Id="rId4" Type="http://schemas.openxmlformats.org/officeDocument/2006/relationships/image" Target="../media/image28.jpeg"/><Relationship Id="rId9" Type="http://schemas.openxmlformats.org/officeDocument/2006/relationships/image" Target="../media/image79.png"/></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7.svg"/><Relationship Id="rId7" Type="http://schemas.openxmlformats.org/officeDocument/2006/relationships/image" Target="../media/image84.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83.png"/><Relationship Id="rId11" Type="http://schemas.openxmlformats.org/officeDocument/2006/relationships/image" Target="../media/image87.png"/><Relationship Id="rId5" Type="http://schemas.openxmlformats.org/officeDocument/2006/relationships/image" Target="../media/image5.png"/><Relationship Id="rId10" Type="http://schemas.openxmlformats.org/officeDocument/2006/relationships/image" Target="../media/image86.svg"/><Relationship Id="rId4" Type="http://schemas.openxmlformats.org/officeDocument/2006/relationships/image" Target="../media/image28.jpeg"/><Relationship Id="rId9"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5988150"/>
            <a:ext cx="9788653" cy="4298850"/>
          </a:xfrm>
          <a:custGeom>
            <a:avLst/>
            <a:gdLst/>
            <a:ahLst/>
            <a:cxnLst/>
            <a:rect l="l" t="t" r="r" b="b"/>
            <a:pathLst>
              <a:path w="9788653" h="4298850">
                <a:moveTo>
                  <a:pt x="9788653" y="0"/>
                </a:moveTo>
                <a:lnTo>
                  <a:pt x="0" y="0"/>
                </a:lnTo>
                <a:lnTo>
                  <a:pt x="0" y="4298850"/>
                </a:lnTo>
                <a:lnTo>
                  <a:pt x="9788653" y="4298850"/>
                </a:lnTo>
                <a:lnTo>
                  <a:pt x="9788653" y="0"/>
                </a:lnTo>
                <a:close/>
              </a:path>
            </a:pathLst>
          </a:custGeom>
          <a:blipFill>
            <a:blip r:embed="rId2">
              <a:extLst>
                <a:ext uri="{96DAC541-7B7A-43D3-8B79-37D633B846F1}">
                  <asvg:svgBlip xmlns:asvg="http://schemas.microsoft.com/office/drawing/2016/SVG/main" r:embed="rId3"/>
                </a:ext>
              </a:extLst>
            </a:blip>
            <a:stretch>
              <a:fillRect l="-25255" t="-25255"/>
            </a:stretch>
          </a:blipFill>
        </p:spPr>
        <p:txBody>
          <a:bodyPr/>
          <a:lstStyle/>
          <a:p>
            <a:endParaRPr lang="it-IT"/>
          </a:p>
        </p:txBody>
      </p:sp>
      <p:grpSp>
        <p:nvGrpSpPr>
          <p:cNvPr id="3" name="Group 3"/>
          <p:cNvGrpSpPr/>
          <p:nvPr/>
        </p:nvGrpSpPr>
        <p:grpSpPr>
          <a:xfrm>
            <a:off x="-752047" y="223520"/>
            <a:ext cx="7134786" cy="7134786"/>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E48BD"/>
            </a:solidFill>
          </p:spPr>
          <p:txBody>
            <a:bodyPr/>
            <a:lstStyle/>
            <a:p>
              <a:endParaRPr lang="it-IT"/>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6" name="Group 6"/>
          <p:cNvGrpSpPr/>
          <p:nvPr/>
        </p:nvGrpSpPr>
        <p:grpSpPr>
          <a:xfrm>
            <a:off x="-438153" y="527889"/>
            <a:ext cx="6526049" cy="6526049"/>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24959" r="-24959"/>
              </a:stretch>
            </a:blipFill>
          </p:spPr>
          <p:txBody>
            <a:bodyPr/>
            <a:lstStyle/>
            <a:p>
              <a:endParaRPr lang="it-IT"/>
            </a:p>
          </p:txBody>
        </p:sp>
      </p:grpSp>
      <p:grpSp>
        <p:nvGrpSpPr>
          <p:cNvPr id="8" name="Group 8"/>
          <p:cNvGrpSpPr/>
          <p:nvPr/>
        </p:nvGrpSpPr>
        <p:grpSpPr>
          <a:xfrm>
            <a:off x="1260440" y="5891452"/>
            <a:ext cx="4509949" cy="4509949"/>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1" name="Group 11"/>
          <p:cNvGrpSpPr/>
          <p:nvPr/>
        </p:nvGrpSpPr>
        <p:grpSpPr>
          <a:xfrm>
            <a:off x="1431848" y="6062859"/>
            <a:ext cx="4167133" cy="4167133"/>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83200" r="-16799"/>
              </a:stretch>
            </a:blipFill>
          </p:spPr>
          <p:txBody>
            <a:bodyPr/>
            <a:lstStyle/>
            <a:p>
              <a:endParaRPr lang="it-IT"/>
            </a:p>
          </p:txBody>
        </p:sp>
      </p:grpSp>
      <p:sp>
        <p:nvSpPr>
          <p:cNvPr id="13" name="TextBox 13"/>
          <p:cNvSpPr txBox="1"/>
          <p:nvPr/>
        </p:nvSpPr>
        <p:spPr>
          <a:xfrm>
            <a:off x="7278294" y="2971432"/>
            <a:ext cx="11476624" cy="5095875"/>
          </a:xfrm>
          <a:prstGeom prst="rect">
            <a:avLst/>
          </a:prstGeom>
        </p:spPr>
        <p:txBody>
          <a:bodyPr lIns="0" tIns="0" rIns="0" bIns="0" rtlCol="0" anchor="t">
            <a:spAutoFit/>
          </a:bodyPr>
          <a:lstStyle/>
          <a:p>
            <a:pPr algn="l">
              <a:lnSpc>
                <a:spcPts val="8040"/>
              </a:lnSpc>
            </a:pPr>
            <a:r>
              <a:rPr lang="en-US" sz="6700" b="1" spc="207">
                <a:solidFill>
                  <a:srgbClr val="003F91"/>
                </a:solidFill>
                <a:latin typeface="Playfair Display Heavy"/>
                <a:ea typeface="Playfair Display Heavy"/>
                <a:cs typeface="Playfair Display Heavy"/>
                <a:sym typeface="Playfair Display Heavy"/>
              </a:rPr>
              <a:t>Application of targeted DART–TQ MS to food safety and authenticity: Two Case Studies</a:t>
            </a:r>
          </a:p>
          <a:p>
            <a:pPr algn="l">
              <a:lnSpc>
                <a:spcPts val="8040"/>
              </a:lnSpc>
            </a:pPr>
            <a:endParaRPr lang="en-US" sz="6700" b="1" spc="207">
              <a:solidFill>
                <a:srgbClr val="003F91"/>
              </a:solidFill>
              <a:latin typeface="Playfair Display Heavy"/>
              <a:ea typeface="Playfair Display Heavy"/>
              <a:cs typeface="Playfair Display Heavy"/>
              <a:sym typeface="Playfair Display Heavy"/>
            </a:endParaRPr>
          </a:p>
        </p:txBody>
      </p:sp>
      <p:sp>
        <p:nvSpPr>
          <p:cNvPr id="14" name="Freeform 14"/>
          <p:cNvSpPr/>
          <p:nvPr/>
        </p:nvSpPr>
        <p:spPr>
          <a:xfrm>
            <a:off x="8206177" y="197994"/>
            <a:ext cx="6476868" cy="2799564"/>
          </a:xfrm>
          <a:custGeom>
            <a:avLst/>
            <a:gdLst/>
            <a:ahLst/>
            <a:cxnLst/>
            <a:rect l="l" t="t" r="r" b="b"/>
            <a:pathLst>
              <a:path w="6476868" h="2799564">
                <a:moveTo>
                  <a:pt x="0" y="0"/>
                </a:moveTo>
                <a:lnTo>
                  <a:pt x="6476869" y="0"/>
                </a:lnTo>
                <a:lnTo>
                  <a:pt x="6476869" y="2799564"/>
                </a:lnTo>
                <a:lnTo>
                  <a:pt x="0" y="2799564"/>
                </a:lnTo>
                <a:lnTo>
                  <a:pt x="0" y="0"/>
                </a:lnTo>
                <a:close/>
              </a:path>
            </a:pathLst>
          </a:custGeom>
          <a:blipFill>
            <a:blip r:embed="rId6"/>
            <a:stretch>
              <a:fillRect l="-5653" t="-6194" r="-5573" b="-10623"/>
            </a:stretch>
          </a:blipFill>
        </p:spPr>
        <p:txBody>
          <a:bodyPr/>
          <a:lstStyle/>
          <a:p>
            <a:endParaRPr lang="it-IT"/>
          </a:p>
        </p:txBody>
      </p:sp>
      <p:sp>
        <p:nvSpPr>
          <p:cNvPr id="15" name="Freeform 15"/>
          <p:cNvSpPr/>
          <p:nvPr/>
        </p:nvSpPr>
        <p:spPr>
          <a:xfrm>
            <a:off x="14602947" y="9759111"/>
            <a:ext cx="1047035" cy="413355"/>
          </a:xfrm>
          <a:custGeom>
            <a:avLst/>
            <a:gdLst/>
            <a:ahLst/>
            <a:cxnLst/>
            <a:rect l="l" t="t" r="r" b="b"/>
            <a:pathLst>
              <a:path w="1407369" h="579836">
                <a:moveTo>
                  <a:pt x="0" y="0"/>
                </a:moveTo>
                <a:lnTo>
                  <a:pt x="1407369" y="0"/>
                </a:lnTo>
                <a:lnTo>
                  <a:pt x="1407369" y="579837"/>
                </a:lnTo>
                <a:lnTo>
                  <a:pt x="0" y="579837"/>
                </a:lnTo>
                <a:lnTo>
                  <a:pt x="0" y="0"/>
                </a:lnTo>
                <a:close/>
              </a:path>
            </a:pathLst>
          </a:custGeom>
          <a:blipFill>
            <a:blip r:embed="rId7"/>
            <a:stretch>
              <a:fillRect/>
            </a:stretch>
          </a:blipFill>
        </p:spPr>
        <p:txBody>
          <a:bodyPr/>
          <a:lstStyle/>
          <a:p>
            <a:endParaRPr lang="it-IT"/>
          </a:p>
        </p:txBody>
      </p:sp>
      <p:sp>
        <p:nvSpPr>
          <p:cNvPr id="17" name="TextBox 17"/>
          <p:cNvSpPr txBox="1"/>
          <p:nvPr/>
        </p:nvSpPr>
        <p:spPr>
          <a:xfrm>
            <a:off x="7202888" y="7361809"/>
            <a:ext cx="9985825" cy="1096010"/>
          </a:xfrm>
          <a:prstGeom prst="rect">
            <a:avLst/>
          </a:prstGeom>
        </p:spPr>
        <p:txBody>
          <a:bodyPr lIns="0" tIns="0" rIns="0" bIns="0" rtlCol="0" anchor="t">
            <a:spAutoFit/>
          </a:bodyPr>
          <a:lstStyle/>
          <a:p>
            <a:pPr algn="ctr">
              <a:lnSpc>
                <a:spcPts val="4479"/>
              </a:lnSpc>
              <a:spcBef>
                <a:spcPct val="0"/>
              </a:spcBef>
            </a:pPr>
            <a:r>
              <a:rPr lang="en-US" sz="2799" u="sng" dirty="0">
                <a:solidFill>
                  <a:srgbClr val="000000"/>
                </a:solidFill>
                <a:latin typeface="Raleway 1"/>
                <a:ea typeface="Raleway 1"/>
                <a:cs typeface="Raleway 1"/>
                <a:sym typeface="Raleway 1"/>
              </a:rPr>
              <a:t>Anna Luparelli</a:t>
            </a:r>
            <a:r>
              <a:rPr lang="en-US" sz="2799" baseline="30000" dirty="0">
                <a:solidFill>
                  <a:srgbClr val="000000"/>
                </a:solidFill>
                <a:latin typeface="Raleway 1"/>
                <a:ea typeface="Raleway 1"/>
                <a:cs typeface="Raleway 1"/>
                <a:sym typeface="Raleway 1"/>
              </a:rPr>
              <a:t>1</a:t>
            </a:r>
            <a:r>
              <a:rPr lang="en-US" sz="2799" dirty="0">
                <a:solidFill>
                  <a:srgbClr val="000000"/>
                </a:solidFill>
                <a:latin typeface="Raleway 1"/>
                <a:ea typeface="Raleway 1"/>
                <a:cs typeface="Raleway 1"/>
                <a:sym typeface="Raleway 1"/>
              </a:rPr>
              <a:t>, William Matteo Schirinzi</a:t>
            </a:r>
            <a:r>
              <a:rPr lang="en-US" sz="2799" baseline="30000" dirty="0">
                <a:solidFill>
                  <a:srgbClr val="000000"/>
                </a:solidFill>
                <a:latin typeface="Raleway 1"/>
                <a:sym typeface="Raleway 1"/>
              </a:rPr>
              <a:t>1</a:t>
            </a:r>
            <a:r>
              <a:rPr lang="en-US" sz="2799" dirty="0">
                <a:solidFill>
                  <a:srgbClr val="000000"/>
                </a:solidFill>
                <a:latin typeface="Raleway 1"/>
                <a:ea typeface="Raleway 1"/>
                <a:cs typeface="Raleway 1"/>
                <a:sym typeface="Raleway 1"/>
              </a:rPr>
              <a:t>, Laura Quintieri</a:t>
            </a:r>
            <a:r>
              <a:rPr lang="en-US" sz="2799" baseline="30000" dirty="0">
                <a:solidFill>
                  <a:srgbClr val="000000"/>
                </a:solidFill>
                <a:latin typeface="Raleway 1"/>
                <a:ea typeface="Raleway 1"/>
                <a:cs typeface="Raleway 1"/>
                <a:sym typeface="Raleway 1"/>
              </a:rPr>
              <a:t>1</a:t>
            </a:r>
            <a:r>
              <a:rPr lang="en-US" sz="2799" dirty="0">
                <a:solidFill>
                  <a:srgbClr val="000000"/>
                </a:solidFill>
                <a:latin typeface="Raleway 1"/>
                <a:ea typeface="Raleway 1"/>
                <a:cs typeface="Raleway 1"/>
                <a:sym typeface="Raleway 1"/>
              </a:rPr>
              <a:t>, Alexandre Verdu</a:t>
            </a:r>
            <a:r>
              <a:rPr lang="en-US" sz="2799" baseline="30000" dirty="0">
                <a:solidFill>
                  <a:srgbClr val="000000"/>
                </a:solidFill>
                <a:latin typeface="Raleway 1"/>
                <a:ea typeface="Raleway 1"/>
                <a:cs typeface="Raleway 1"/>
                <a:sym typeface="Raleway 1"/>
              </a:rPr>
              <a:t>2</a:t>
            </a:r>
            <a:r>
              <a:rPr lang="en-US" sz="2799" dirty="0">
                <a:solidFill>
                  <a:srgbClr val="000000"/>
                </a:solidFill>
                <a:latin typeface="Raleway 1"/>
                <a:ea typeface="Raleway 1"/>
                <a:cs typeface="Raleway 1"/>
                <a:sym typeface="Raleway 1"/>
              </a:rPr>
              <a:t>, Linda Monaci</a:t>
            </a:r>
            <a:r>
              <a:rPr lang="en-US" sz="2799" baseline="30000" dirty="0">
                <a:solidFill>
                  <a:srgbClr val="000000"/>
                </a:solidFill>
                <a:latin typeface="Raleway 1"/>
                <a:ea typeface="Raleway 1"/>
                <a:cs typeface="Raleway 1"/>
                <a:sym typeface="Raleway 1"/>
              </a:rPr>
              <a:t>3</a:t>
            </a:r>
            <a:r>
              <a:rPr lang="en-US" sz="2799" dirty="0">
                <a:solidFill>
                  <a:srgbClr val="000000"/>
                </a:solidFill>
                <a:latin typeface="Raleway 1"/>
                <a:ea typeface="Raleway 1"/>
                <a:cs typeface="Raleway 1"/>
                <a:sym typeface="Raleway 1"/>
              </a:rPr>
              <a:t>*</a:t>
            </a:r>
          </a:p>
        </p:txBody>
      </p:sp>
      <p:sp>
        <p:nvSpPr>
          <p:cNvPr id="18" name="TextBox 18"/>
          <p:cNvSpPr txBox="1"/>
          <p:nvPr/>
        </p:nvSpPr>
        <p:spPr>
          <a:xfrm>
            <a:off x="7543800" y="8667395"/>
            <a:ext cx="10965164" cy="1458926"/>
          </a:xfrm>
          <a:prstGeom prst="rect">
            <a:avLst/>
          </a:prstGeom>
        </p:spPr>
        <p:txBody>
          <a:bodyPr wrap="square" lIns="0" tIns="0" rIns="0" bIns="0" rtlCol="0" anchor="t">
            <a:spAutoFit/>
          </a:bodyPr>
          <a:lstStyle/>
          <a:p>
            <a:pPr algn="l">
              <a:lnSpc>
                <a:spcPts val="2275"/>
              </a:lnSpc>
              <a:spcBef>
                <a:spcPct val="0"/>
              </a:spcBef>
            </a:pPr>
            <a:r>
              <a:rPr lang="en-US" sz="1750" baseline="30000" dirty="0">
                <a:solidFill>
                  <a:srgbClr val="2839A0"/>
                </a:solidFill>
                <a:latin typeface="Open Sans 1"/>
                <a:ea typeface="Open Sans 1"/>
                <a:cs typeface="Open Sans 1"/>
                <a:sym typeface="Open Sans 1"/>
              </a:rPr>
              <a:t>1</a:t>
            </a:r>
            <a:r>
              <a:rPr lang="en-US" sz="1750" dirty="0">
                <a:solidFill>
                  <a:srgbClr val="2839A0"/>
                </a:solidFill>
                <a:latin typeface="Open Sans 1"/>
                <a:ea typeface="Open Sans 1"/>
                <a:cs typeface="Open Sans 1"/>
                <a:sym typeface="Open Sans 1"/>
              </a:rPr>
              <a:t>Institute of Sciences of Food Production, National Research Council (ISPA-CNR) Bari, Italy;</a:t>
            </a:r>
          </a:p>
          <a:p>
            <a:pPr algn="l">
              <a:lnSpc>
                <a:spcPts val="2275"/>
              </a:lnSpc>
              <a:spcBef>
                <a:spcPct val="0"/>
              </a:spcBef>
            </a:pPr>
            <a:r>
              <a:rPr lang="en-US" sz="1750" baseline="30000" dirty="0">
                <a:solidFill>
                  <a:srgbClr val="2839A0"/>
                </a:solidFill>
                <a:latin typeface="Open Sans 1"/>
                <a:ea typeface="Open Sans 1"/>
                <a:cs typeface="Open Sans 1"/>
                <a:sym typeface="Open Sans 1"/>
              </a:rPr>
              <a:t>2</a:t>
            </a:r>
            <a:r>
              <a:rPr lang="en-US" sz="1750" dirty="0">
                <a:solidFill>
                  <a:srgbClr val="2839A0"/>
                </a:solidFill>
                <a:latin typeface="Open Sans 1"/>
                <a:ea typeface="Open Sans 1"/>
                <a:cs typeface="Open Sans 1"/>
                <a:sym typeface="Open Sans 1"/>
              </a:rPr>
              <a:t>Bruker France S.A.S. Applied Mass Spectrometry, </a:t>
            </a:r>
            <a:r>
              <a:rPr lang="en-US" sz="1750" dirty="0" err="1">
                <a:solidFill>
                  <a:srgbClr val="2839A0"/>
                </a:solidFill>
                <a:latin typeface="Open Sans 1"/>
                <a:ea typeface="Open Sans 1"/>
                <a:cs typeface="Open Sans 1"/>
                <a:sym typeface="Open Sans 1"/>
              </a:rPr>
              <a:t>Wissembourg</a:t>
            </a:r>
            <a:r>
              <a:rPr lang="en-US" sz="1750" dirty="0">
                <a:solidFill>
                  <a:srgbClr val="2839A0"/>
                </a:solidFill>
                <a:latin typeface="Open Sans 1"/>
                <a:ea typeface="Open Sans 1"/>
                <a:cs typeface="Open Sans 1"/>
                <a:sym typeface="Open Sans 1"/>
              </a:rPr>
              <a:t> Cedex, France;</a:t>
            </a:r>
          </a:p>
          <a:p>
            <a:pPr algn="l">
              <a:lnSpc>
                <a:spcPts val="2275"/>
              </a:lnSpc>
              <a:spcBef>
                <a:spcPct val="0"/>
              </a:spcBef>
            </a:pPr>
            <a:r>
              <a:rPr lang="en-US" sz="1750" baseline="30000" dirty="0">
                <a:solidFill>
                  <a:srgbClr val="2839A0"/>
                </a:solidFill>
                <a:latin typeface="Open Sans 1"/>
                <a:ea typeface="Open Sans 1"/>
                <a:cs typeface="Open Sans 1"/>
                <a:sym typeface="Open Sans 1"/>
              </a:rPr>
              <a:t>*3</a:t>
            </a:r>
            <a:r>
              <a:rPr lang="en-US" sz="1750" dirty="0">
                <a:solidFill>
                  <a:srgbClr val="2839A0"/>
                </a:solidFill>
                <a:latin typeface="Open Sans 1"/>
                <a:ea typeface="Open Sans 1"/>
                <a:cs typeface="Open Sans 1"/>
                <a:sym typeface="Open Sans 1"/>
              </a:rPr>
              <a:t>Institute of </a:t>
            </a:r>
            <a:r>
              <a:rPr lang="en-US" sz="1750" dirty="0" err="1">
                <a:solidFill>
                  <a:srgbClr val="2839A0"/>
                </a:solidFill>
                <a:latin typeface="Open Sans 1"/>
                <a:ea typeface="Open Sans 1"/>
                <a:cs typeface="Open Sans 1"/>
                <a:sym typeface="Open Sans 1"/>
              </a:rPr>
              <a:t>Biomembranes</a:t>
            </a:r>
            <a:r>
              <a:rPr lang="en-US" sz="1750" dirty="0">
                <a:solidFill>
                  <a:srgbClr val="2839A0"/>
                </a:solidFill>
                <a:latin typeface="Open Sans 1"/>
                <a:ea typeface="Open Sans 1"/>
                <a:cs typeface="Open Sans 1"/>
                <a:sym typeface="Open Sans 1"/>
              </a:rPr>
              <a:t>, Bioenergetics and Molecular Biotechnologies, National Research Council (IBIOM-CNR), Bari, Italy. </a:t>
            </a:r>
          </a:p>
          <a:p>
            <a:pPr algn="l">
              <a:lnSpc>
                <a:spcPts val="2275"/>
              </a:lnSpc>
              <a:spcBef>
                <a:spcPct val="0"/>
              </a:spcBef>
            </a:pPr>
            <a:r>
              <a:rPr lang="en-US" sz="1750" dirty="0">
                <a:solidFill>
                  <a:srgbClr val="2839A0"/>
                </a:solidFill>
                <a:latin typeface="Open Sans 1"/>
                <a:ea typeface="Open Sans 1"/>
                <a:cs typeface="Open Sans 1"/>
                <a:sym typeface="Open Sans 1"/>
              </a:rPr>
              <a:t> </a:t>
            </a:r>
          </a:p>
        </p:txBody>
      </p:sp>
      <p:sp>
        <p:nvSpPr>
          <p:cNvPr id="19" name="Freeform 19"/>
          <p:cNvSpPr/>
          <p:nvPr/>
        </p:nvSpPr>
        <p:spPr>
          <a:xfrm>
            <a:off x="16704157" y="9780592"/>
            <a:ext cx="1183058" cy="422534"/>
          </a:xfrm>
          <a:custGeom>
            <a:avLst/>
            <a:gdLst/>
            <a:ahLst/>
            <a:cxnLst/>
            <a:rect l="l" t="t" r="r" b="b"/>
            <a:pathLst>
              <a:path w="1590204" h="592712">
                <a:moveTo>
                  <a:pt x="0" y="0"/>
                </a:moveTo>
                <a:lnTo>
                  <a:pt x="1590204" y="0"/>
                </a:lnTo>
                <a:lnTo>
                  <a:pt x="1590204" y="592712"/>
                </a:lnTo>
                <a:lnTo>
                  <a:pt x="0" y="592712"/>
                </a:lnTo>
                <a:lnTo>
                  <a:pt x="0" y="0"/>
                </a:lnTo>
                <a:close/>
              </a:path>
            </a:pathLst>
          </a:custGeom>
          <a:blipFill>
            <a:blip r:embed="rId8"/>
            <a:stretch>
              <a:fillRect/>
            </a:stretch>
          </a:blipFill>
        </p:spPr>
        <p:txBody>
          <a:bodyPr/>
          <a:lstStyle/>
          <a:p>
            <a:endParaRPr lang="it-IT"/>
          </a:p>
        </p:txBody>
      </p:sp>
      <p:sp>
        <p:nvSpPr>
          <p:cNvPr id="20" name="Freeform 20"/>
          <p:cNvSpPr/>
          <p:nvPr/>
        </p:nvSpPr>
        <p:spPr>
          <a:xfrm>
            <a:off x="15786209" y="9763538"/>
            <a:ext cx="868302" cy="413372"/>
          </a:xfrm>
          <a:custGeom>
            <a:avLst/>
            <a:gdLst/>
            <a:ahLst/>
            <a:cxnLst/>
            <a:rect l="l" t="t" r="r" b="b"/>
            <a:pathLst>
              <a:path w="1167125" h="579860">
                <a:moveTo>
                  <a:pt x="0" y="0"/>
                </a:moveTo>
                <a:lnTo>
                  <a:pt x="1167125" y="0"/>
                </a:lnTo>
                <a:lnTo>
                  <a:pt x="1167125" y="579859"/>
                </a:lnTo>
                <a:lnTo>
                  <a:pt x="0" y="579859"/>
                </a:lnTo>
                <a:lnTo>
                  <a:pt x="0" y="0"/>
                </a:lnTo>
                <a:close/>
              </a:path>
            </a:pathLst>
          </a:custGeom>
          <a:blipFill>
            <a:blip r:embed="rId9"/>
            <a:stretch>
              <a:fillRect b="-8186"/>
            </a:stretch>
          </a:blipFill>
        </p:spPr>
        <p:txBody>
          <a:bodyPr/>
          <a:lstStyle/>
          <a:p>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6738325" y="0"/>
            <a:ext cx="11549675" cy="5072232"/>
          </a:xfrm>
          <a:custGeom>
            <a:avLst/>
            <a:gdLst/>
            <a:ahLst/>
            <a:cxnLst/>
            <a:rect l="l" t="t" r="r" b="b"/>
            <a:pathLst>
              <a:path w="11549675" h="5072232">
                <a:moveTo>
                  <a:pt x="0" y="5072232"/>
                </a:moveTo>
                <a:lnTo>
                  <a:pt x="11549675" y="5072232"/>
                </a:lnTo>
                <a:lnTo>
                  <a:pt x="11549675" y="0"/>
                </a:lnTo>
                <a:lnTo>
                  <a:pt x="0" y="0"/>
                </a:lnTo>
                <a:lnTo>
                  <a:pt x="0" y="5072232"/>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3" name="Freeform 3"/>
          <p:cNvSpPr/>
          <p:nvPr/>
        </p:nvSpPr>
        <p:spPr>
          <a:xfrm flipH="1">
            <a:off x="16050" y="7241552"/>
            <a:ext cx="6934606" cy="3045448"/>
          </a:xfrm>
          <a:custGeom>
            <a:avLst/>
            <a:gdLst/>
            <a:ahLst/>
            <a:cxnLst/>
            <a:rect l="l" t="t" r="r" b="b"/>
            <a:pathLst>
              <a:path w="6934606" h="3045448">
                <a:moveTo>
                  <a:pt x="6934606" y="0"/>
                </a:moveTo>
                <a:lnTo>
                  <a:pt x="0" y="0"/>
                </a:lnTo>
                <a:lnTo>
                  <a:pt x="0" y="3045448"/>
                </a:lnTo>
                <a:lnTo>
                  <a:pt x="6934606" y="3045448"/>
                </a:lnTo>
                <a:lnTo>
                  <a:pt x="6934606"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4" name="TextBox 4"/>
          <p:cNvSpPr txBox="1"/>
          <p:nvPr/>
        </p:nvSpPr>
        <p:spPr>
          <a:xfrm>
            <a:off x="1671595" y="5694709"/>
            <a:ext cx="2794600" cy="1042213"/>
          </a:xfrm>
          <a:prstGeom prst="rect">
            <a:avLst/>
          </a:prstGeom>
        </p:spPr>
        <p:txBody>
          <a:bodyPr lIns="0" tIns="0" rIns="0" bIns="0" rtlCol="0" anchor="t">
            <a:spAutoFit/>
          </a:bodyPr>
          <a:lstStyle/>
          <a:p>
            <a:pPr algn="ctr">
              <a:lnSpc>
                <a:spcPts val="2766"/>
              </a:lnSpc>
              <a:spcBef>
                <a:spcPct val="0"/>
              </a:spcBef>
            </a:pPr>
            <a:r>
              <a:rPr lang="en-US" sz="1975" b="1">
                <a:solidFill>
                  <a:srgbClr val="FFFFFF"/>
                </a:solidFill>
                <a:latin typeface="Poppins Bold"/>
                <a:ea typeface="Poppins Bold"/>
                <a:cs typeface="Poppins Bold"/>
                <a:sym typeface="Poppins Bold"/>
              </a:rPr>
              <a:t>Candidate markers for turmeric to be further investigated:</a:t>
            </a:r>
          </a:p>
        </p:txBody>
      </p:sp>
      <p:sp>
        <p:nvSpPr>
          <p:cNvPr id="5" name="TextBox 5"/>
          <p:cNvSpPr txBox="1"/>
          <p:nvPr/>
        </p:nvSpPr>
        <p:spPr>
          <a:xfrm>
            <a:off x="5392443" y="5694897"/>
            <a:ext cx="2794600" cy="1042075"/>
          </a:xfrm>
          <a:prstGeom prst="rect">
            <a:avLst/>
          </a:prstGeom>
        </p:spPr>
        <p:txBody>
          <a:bodyPr lIns="0" tIns="0" rIns="0" bIns="0" rtlCol="0" anchor="t">
            <a:spAutoFit/>
          </a:bodyPr>
          <a:lstStyle/>
          <a:p>
            <a:pPr algn="ctr">
              <a:lnSpc>
                <a:spcPts val="2773"/>
              </a:lnSpc>
              <a:spcBef>
                <a:spcPct val="0"/>
              </a:spcBef>
            </a:pPr>
            <a:r>
              <a:rPr lang="en-US" sz="1981" b="1">
                <a:solidFill>
                  <a:srgbClr val="FFFFFF"/>
                </a:solidFill>
                <a:latin typeface="Poppins Bold"/>
                <a:ea typeface="Poppins Bold"/>
                <a:cs typeface="Poppins Bold"/>
                <a:sym typeface="Poppins Bold"/>
              </a:rPr>
              <a:t>Candidate markers for safflower to be further investigated:</a:t>
            </a:r>
          </a:p>
        </p:txBody>
      </p:sp>
      <p:grpSp>
        <p:nvGrpSpPr>
          <p:cNvPr id="6" name="Group 6"/>
          <p:cNvGrpSpPr/>
          <p:nvPr/>
        </p:nvGrpSpPr>
        <p:grpSpPr>
          <a:xfrm>
            <a:off x="14164212" y="334457"/>
            <a:ext cx="3771250" cy="4440705"/>
            <a:chOff x="0" y="0"/>
            <a:chExt cx="5028333" cy="5920939"/>
          </a:xfrm>
        </p:grpSpPr>
        <p:grpSp>
          <p:nvGrpSpPr>
            <p:cNvPr id="7" name="Group 7"/>
            <p:cNvGrpSpPr/>
            <p:nvPr/>
          </p:nvGrpSpPr>
          <p:grpSpPr>
            <a:xfrm>
              <a:off x="786261" y="266434"/>
              <a:ext cx="3958154" cy="5654506"/>
              <a:chOff x="0" y="0"/>
              <a:chExt cx="4445000" cy="6350000"/>
            </a:xfrm>
          </p:grpSpPr>
          <p:sp>
            <p:nvSpPr>
              <p:cNvPr id="8" name="Freeform 8"/>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solidFill>
                  <a:srgbClr val="000000"/>
                </a:solidFill>
              </a:ln>
            </p:spPr>
            <p:txBody>
              <a:bodyPr/>
              <a:lstStyle/>
              <a:p>
                <a:endParaRPr lang="it-IT"/>
              </a:p>
            </p:txBody>
          </p:sp>
        </p:grpSp>
        <p:grpSp>
          <p:nvGrpSpPr>
            <p:cNvPr id="9" name="Group 9"/>
            <p:cNvGrpSpPr/>
            <p:nvPr/>
          </p:nvGrpSpPr>
          <p:grpSpPr>
            <a:xfrm>
              <a:off x="936082" y="480464"/>
              <a:ext cx="3658512" cy="5226446"/>
              <a:chOff x="0" y="0"/>
              <a:chExt cx="4445000" cy="6350000"/>
            </a:xfrm>
          </p:grpSpPr>
          <p:sp>
            <p:nvSpPr>
              <p:cNvPr id="10" name="Freeform 10"/>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p:spPr>
            <p:txBody>
              <a:bodyPr/>
              <a:lstStyle/>
              <a:p>
                <a:endParaRPr lang="it-IT"/>
              </a:p>
            </p:txBody>
          </p:sp>
        </p:grpSp>
        <p:grpSp>
          <p:nvGrpSpPr>
            <p:cNvPr id="11" name="Group 11"/>
            <p:cNvGrpSpPr/>
            <p:nvPr/>
          </p:nvGrpSpPr>
          <p:grpSpPr>
            <a:xfrm>
              <a:off x="117305" y="0"/>
              <a:ext cx="4911029" cy="1422810"/>
              <a:chOff x="0" y="0"/>
              <a:chExt cx="1402747" cy="406400"/>
            </a:xfrm>
          </p:grpSpPr>
          <p:sp>
            <p:nvSpPr>
              <p:cNvPr id="12" name="Freeform 12"/>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13" name="TextBox 13"/>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0" y="219609"/>
              <a:ext cx="1007665" cy="1007665"/>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16" name="TextBox 16"/>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7" name="TextBox 17"/>
            <p:cNvSpPr txBox="1"/>
            <p:nvPr/>
          </p:nvSpPr>
          <p:spPr>
            <a:xfrm>
              <a:off x="1158155" y="126460"/>
              <a:ext cx="3139670" cy="1067238"/>
            </a:xfrm>
            <a:prstGeom prst="rect">
              <a:avLst/>
            </a:prstGeom>
          </p:spPr>
          <p:txBody>
            <a:bodyPr lIns="0" tIns="0" rIns="0" bIns="0" rtlCol="0" anchor="t">
              <a:spAutoFit/>
            </a:bodyPr>
            <a:lstStyle/>
            <a:p>
              <a:pPr algn="just">
                <a:lnSpc>
                  <a:spcPts val="2667"/>
                </a:lnSpc>
              </a:pPr>
              <a:r>
                <a:rPr lang="en-US" sz="1905">
                  <a:solidFill>
                    <a:srgbClr val="FFFFFF"/>
                  </a:solidFill>
                  <a:latin typeface="Poppins"/>
                  <a:ea typeface="Poppins"/>
                  <a:cs typeface="Poppins"/>
                  <a:sym typeface="Poppins"/>
                </a:rPr>
                <a:t>Food authenticity:</a:t>
              </a:r>
            </a:p>
            <a:p>
              <a:pPr algn="just">
                <a:lnSpc>
                  <a:spcPts val="1843"/>
                </a:lnSpc>
                <a:spcBef>
                  <a:spcPct val="0"/>
                </a:spcBef>
              </a:pPr>
              <a:r>
                <a:rPr lang="en-US" sz="1316">
                  <a:solidFill>
                    <a:srgbClr val="FFFFFF"/>
                  </a:solidFill>
                  <a:latin typeface="Poppins"/>
                  <a:ea typeface="Poppins"/>
                  <a:cs typeface="Poppins"/>
                  <a:sym typeface="Poppins"/>
                </a:rPr>
                <a:t> detection of adulterated </a:t>
              </a:r>
              <a:r>
                <a:rPr lang="en-US" sz="1316" b="1">
                  <a:solidFill>
                    <a:srgbClr val="FFFFFF"/>
                  </a:solidFill>
                  <a:latin typeface="Poppins Bold"/>
                  <a:ea typeface="Poppins Bold"/>
                  <a:cs typeface="Poppins Bold"/>
                  <a:sym typeface="Poppins Bold"/>
                </a:rPr>
                <a:t>saffron</a:t>
              </a:r>
              <a:r>
                <a:rPr lang="en-US" sz="1316">
                  <a:solidFill>
                    <a:srgbClr val="FFFFFF"/>
                  </a:solidFill>
                  <a:latin typeface="Poppins"/>
                  <a:ea typeface="Poppins"/>
                  <a:cs typeface="Poppins"/>
                  <a:sym typeface="Poppins"/>
                </a:rPr>
                <a:t> by</a:t>
              </a:r>
              <a:r>
                <a:rPr lang="en-US" sz="1316" b="1">
                  <a:solidFill>
                    <a:srgbClr val="FFFFFF"/>
                  </a:solidFill>
                  <a:latin typeface="Poppins Bold"/>
                  <a:ea typeface="Poppins Bold"/>
                  <a:cs typeface="Poppins Bold"/>
                  <a:sym typeface="Poppins Bold"/>
                </a:rPr>
                <a:t> low-cost spices</a:t>
              </a:r>
              <a:r>
                <a:rPr lang="en-US" sz="1316">
                  <a:solidFill>
                    <a:srgbClr val="FFFFFF"/>
                  </a:solidFill>
                  <a:latin typeface="Poppins"/>
                  <a:ea typeface="Poppins"/>
                  <a:cs typeface="Poppins"/>
                  <a:sym typeface="Poppins"/>
                </a:rPr>
                <a:t>  </a:t>
              </a:r>
            </a:p>
          </p:txBody>
        </p:sp>
        <p:sp>
          <p:nvSpPr>
            <p:cNvPr id="18" name="TextBox 18"/>
            <p:cNvSpPr txBox="1"/>
            <p:nvPr/>
          </p:nvSpPr>
          <p:spPr>
            <a:xfrm>
              <a:off x="367771" y="435330"/>
              <a:ext cx="247001" cy="466425"/>
            </a:xfrm>
            <a:prstGeom prst="rect">
              <a:avLst/>
            </a:prstGeom>
          </p:spPr>
          <p:txBody>
            <a:bodyPr lIns="0" tIns="0" rIns="0" bIns="0" rtlCol="0" anchor="t">
              <a:spAutoFit/>
            </a:bodyPr>
            <a:lstStyle/>
            <a:p>
              <a:pPr algn="ctr">
                <a:lnSpc>
                  <a:spcPts val="3013"/>
                </a:lnSpc>
                <a:spcBef>
                  <a:spcPct val="0"/>
                </a:spcBef>
              </a:pPr>
              <a:r>
                <a:rPr lang="en-US" sz="1883" b="1">
                  <a:solidFill>
                    <a:srgbClr val="F5F7FA"/>
                  </a:solidFill>
                  <a:latin typeface="Raleway 1 Bold"/>
                  <a:ea typeface="Raleway 1 Bold"/>
                  <a:cs typeface="Raleway 1 Bold"/>
                  <a:sym typeface="Raleway 1 Bold"/>
                </a:rPr>
                <a:t>1</a:t>
              </a:r>
            </a:p>
          </p:txBody>
        </p:sp>
      </p:grpSp>
      <p:sp>
        <p:nvSpPr>
          <p:cNvPr id="19" name="Freeform 19"/>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20" name="TextBox 20"/>
          <p:cNvSpPr txBox="1"/>
          <p:nvPr/>
        </p:nvSpPr>
        <p:spPr>
          <a:xfrm>
            <a:off x="471819" y="871819"/>
            <a:ext cx="13108530" cy="962025"/>
          </a:xfrm>
          <a:prstGeom prst="rect">
            <a:avLst/>
          </a:prstGeom>
        </p:spPr>
        <p:txBody>
          <a:bodyPr lIns="0" tIns="0" rIns="0" bIns="0" rtlCol="0" anchor="t">
            <a:spAutoFit/>
          </a:bodyPr>
          <a:lstStyle/>
          <a:p>
            <a:pPr marL="0" lvl="0" indent="0" algn="l">
              <a:lnSpc>
                <a:spcPts val="7679"/>
              </a:lnSpc>
              <a:spcBef>
                <a:spcPct val="0"/>
              </a:spcBef>
            </a:pPr>
            <a:r>
              <a:rPr lang="en-US" sz="6399" b="1" spc="198">
                <a:solidFill>
                  <a:srgbClr val="003F91"/>
                </a:solidFill>
                <a:latin typeface="Playfair Display Heavy"/>
                <a:ea typeface="Playfair Display Heavy"/>
                <a:cs typeface="Playfair Display Heavy"/>
                <a:sym typeface="Playfair Display Heavy"/>
              </a:rPr>
              <a:t>Results </a:t>
            </a:r>
          </a:p>
        </p:txBody>
      </p:sp>
      <p:sp>
        <p:nvSpPr>
          <p:cNvPr id="21" name="Freeform 21"/>
          <p:cNvSpPr/>
          <p:nvPr/>
        </p:nvSpPr>
        <p:spPr>
          <a:xfrm>
            <a:off x="1671595" y="3127840"/>
            <a:ext cx="4979238" cy="5636436"/>
          </a:xfrm>
          <a:custGeom>
            <a:avLst/>
            <a:gdLst/>
            <a:ahLst/>
            <a:cxnLst/>
            <a:rect l="l" t="t" r="r" b="b"/>
            <a:pathLst>
              <a:path w="4979238" h="5636436">
                <a:moveTo>
                  <a:pt x="0" y="0"/>
                </a:moveTo>
                <a:lnTo>
                  <a:pt x="4979238" y="0"/>
                </a:lnTo>
                <a:lnTo>
                  <a:pt x="4979238" y="5636436"/>
                </a:lnTo>
                <a:lnTo>
                  <a:pt x="0" y="5636436"/>
                </a:lnTo>
                <a:lnTo>
                  <a:pt x="0" y="0"/>
                </a:lnTo>
                <a:close/>
              </a:path>
            </a:pathLst>
          </a:custGeom>
          <a:blipFill>
            <a:blip r:embed="rId6"/>
            <a:stretch>
              <a:fillRect/>
            </a:stretch>
          </a:blipFill>
        </p:spPr>
        <p:txBody>
          <a:bodyPr/>
          <a:lstStyle/>
          <a:p>
            <a:endParaRPr lang="it-IT"/>
          </a:p>
        </p:txBody>
      </p:sp>
      <p:sp>
        <p:nvSpPr>
          <p:cNvPr id="22" name="TextBox 22"/>
          <p:cNvSpPr txBox="1"/>
          <p:nvPr/>
        </p:nvSpPr>
        <p:spPr>
          <a:xfrm>
            <a:off x="2254271" y="1825907"/>
            <a:ext cx="12692617" cy="1190625"/>
          </a:xfrm>
          <a:prstGeom prst="rect">
            <a:avLst/>
          </a:prstGeom>
        </p:spPr>
        <p:txBody>
          <a:bodyPr lIns="0" tIns="0" rIns="0" bIns="0" rtlCol="0" anchor="t">
            <a:spAutoFit/>
          </a:bodyPr>
          <a:lstStyle/>
          <a:p>
            <a:pPr marL="0" lvl="0" indent="0" algn="l">
              <a:lnSpc>
                <a:spcPts val="4799"/>
              </a:lnSpc>
              <a:spcBef>
                <a:spcPct val="0"/>
              </a:spcBef>
            </a:pPr>
            <a:r>
              <a:rPr lang="en-US" sz="3999" b="1" u="none" strike="noStrike" spc="123">
                <a:solidFill>
                  <a:srgbClr val="58267E"/>
                </a:solidFill>
                <a:latin typeface="Playfair Display Heavy"/>
                <a:ea typeface="Playfair Display Heavy"/>
                <a:cs typeface="Playfair Display Heavy"/>
                <a:sym typeface="Playfair Display Heavy"/>
              </a:rPr>
              <a:t>Production of Matrix-Matched Calibration Curves in Saffron Powder</a:t>
            </a:r>
          </a:p>
        </p:txBody>
      </p:sp>
      <p:graphicFrame>
        <p:nvGraphicFramePr>
          <p:cNvPr id="23" name="Table 23"/>
          <p:cNvGraphicFramePr>
            <a:graphicFrameLocks noGrp="1"/>
          </p:cNvGraphicFramePr>
          <p:nvPr>
            <p:extLst>
              <p:ext uri="{D42A27DB-BD31-4B8C-83A1-F6EECF244321}">
                <p14:modId xmlns:p14="http://schemas.microsoft.com/office/powerpoint/2010/main" val="1438608190"/>
              </p:ext>
            </p:extLst>
          </p:nvPr>
        </p:nvGraphicFramePr>
        <p:xfrm>
          <a:off x="6858000" y="4066737"/>
          <a:ext cx="8644506" cy="6067805"/>
        </p:xfrm>
        <a:graphic>
          <a:graphicData uri="http://schemas.openxmlformats.org/drawingml/2006/table">
            <a:tbl>
              <a:tblPr/>
              <a:tblGrid>
                <a:gridCol w="1746787">
                  <a:extLst>
                    <a:ext uri="{9D8B030D-6E8A-4147-A177-3AD203B41FA5}">
                      <a16:colId xmlns:a16="http://schemas.microsoft.com/office/drawing/2014/main" val="20000"/>
                    </a:ext>
                  </a:extLst>
                </a:gridCol>
                <a:gridCol w="3053813">
                  <a:extLst>
                    <a:ext uri="{9D8B030D-6E8A-4147-A177-3AD203B41FA5}">
                      <a16:colId xmlns:a16="http://schemas.microsoft.com/office/drawing/2014/main" val="20001"/>
                    </a:ext>
                  </a:extLst>
                </a:gridCol>
                <a:gridCol w="1306896">
                  <a:extLst>
                    <a:ext uri="{9D8B030D-6E8A-4147-A177-3AD203B41FA5}">
                      <a16:colId xmlns:a16="http://schemas.microsoft.com/office/drawing/2014/main" val="1412760562"/>
                    </a:ext>
                  </a:extLst>
                </a:gridCol>
                <a:gridCol w="1268505">
                  <a:extLst>
                    <a:ext uri="{9D8B030D-6E8A-4147-A177-3AD203B41FA5}">
                      <a16:colId xmlns:a16="http://schemas.microsoft.com/office/drawing/2014/main" val="20003"/>
                    </a:ext>
                  </a:extLst>
                </a:gridCol>
                <a:gridCol w="1268505">
                  <a:extLst>
                    <a:ext uri="{9D8B030D-6E8A-4147-A177-3AD203B41FA5}">
                      <a16:colId xmlns:a16="http://schemas.microsoft.com/office/drawing/2014/main" val="20004"/>
                    </a:ext>
                  </a:extLst>
                </a:gridCol>
              </a:tblGrid>
              <a:tr h="1251693">
                <a:tc>
                  <a:txBody>
                    <a:bodyPr/>
                    <a:lstStyle/>
                    <a:p>
                      <a:pPr algn="just">
                        <a:lnSpc>
                          <a:spcPts val="2439"/>
                        </a:lnSpc>
                        <a:defRPr/>
                      </a:pPr>
                      <a:r>
                        <a:rPr lang="en-US" sz="2000" b="1" dirty="0">
                          <a:solidFill>
                            <a:srgbClr val="FFFFFF"/>
                          </a:solidFill>
                          <a:latin typeface="Poppins" panose="00000500000000000000" pitchFamily="2" charset="0"/>
                          <a:ea typeface="Poppins Bold"/>
                          <a:cs typeface="Poppins" panose="00000500000000000000" pitchFamily="2" charset="0"/>
                          <a:sym typeface="Poppins Bold"/>
                        </a:rPr>
                        <a:t>Ion transition</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7030A0"/>
                    </a:solidFill>
                  </a:tcPr>
                </a:tc>
                <a:tc>
                  <a:txBody>
                    <a:bodyPr/>
                    <a:lstStyle/>
                    <a:p>
                      <a:pPr algn="l">
                        <a:lnSpc>
                          <a:spcPts val="2439"/>
                        </a:lnSpc>
                        <a:defRPr/>
                      </a:pPr>
                      <a:r>
                        <a:rPr lang="en-US" sz="2000" b="1" dirty="0">
                          <a:solidFill>
                            <a:srgbClr val="FFFFFF"/>
                          </a:solidFill>
                          <a:latin typeface="Poppins" panose="00000500000000000000" pitchFamily="2" charset="0"/>
                          <a:ea typeface="Poppins Bold"/>
                          <a:cs typeface="Poppins" panose="00000500000000000000" pitchFamily="2" charset="0"/>
                          <a:sym typeface="Poppins Bold"/>
                        </a:rPr>
                        <a:t>Calibration curve equation</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7030A0"/>
                    </a:solidFill>
                  </a:tcPr>
                </a:tc>
                <a:tc>
                  <a:txBody>
                    <a:bodyPr/>
                    <a:lstStyle/>
                    <a:p>
                      <a:pPr algn="l">
                        <a:lnSpc>
                          <a:spcPts val="2439"/>
                        </a:lnSpc>
                        <a:defRPr/>
                      </a:pPr>
                      <a:r>
                        <a:rPr lang="en-US" sz="2000" b="1" dirty="0">
                          <a:solidFill>
                            <a:srgbClr val="FFFFFF"/>
                          </a:solidFill>
                          <a:latin typeface="Poppins" panose="00000500000000000000" pitchFamily="2" charset="0"/>
                          <a:ea typeface="Poppins Bold"/>
                          <a:cs typeface="Poppins" panose="00000500000000000000" pitchFamily="2" charset="0"/>
                          <a:sym typeface="Poppins Bold"/>
                        </a:rPr>
                        <a:t>R²</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7030A0"/>
                    </a:solidFill>
                  </a:tcPr>
                </a:tc>
                <a:tc>
                  <a:txBody>
                    <a:bodyPr/>
                    <a:lstStyle/>
                    <a:p>
                      <a:pPr algn="just">
                        <a:lnSpc>
                          <a:spcPts val="2696"/>
                        </a:lnSpc>
                        <a:defRPr/>
                      </a:pPr>
                      <a:r>
                        <a:rPr lang="en-US" sz="2000" b="1">
                          <a:solidFill>
                            <a:srgbClr val="FFFFFF"/>
                          </a:solidFill>
                          <a:latin typeface="Poppins" panose="00000500000000000000" pitchFamily="2" charset="0"/>
                          <a:ea typeface="Poppins Bold"/>
                          <a:cs typeface="Poppins" panose="00000500000000000000" pitchFamily="2" charset="0"/>
                          <a:sym typeface="Poppins Bold"/>
                        </a:rPr>
                        <a:t>LOD </a:t>
                      </a:r>
                      <a:endParaRPr lang="en-US" sz="2000">
                        <a:latin typeface="Poppins" panose="00000500000000000000" pitchFamily="2" charset="0"/>
                        <a:cs typeface="Poppins" panose="00000500000000000000" pitchFamily="2" charset="0"/>
                      </a:endParaRPr>
                    </a:p>
                    <a:p>
                      <a:pPr algn="just">
                        <a:lnSpc>
                          <a:spcPts val="2696"/>
                        </a:lnSpc>
                      </a:pPr>
                      <a:r>
                        <a:rPr lang="en-US" sz="2000" b="1">
                          <a:solidFill>
                            <a:srgbClr val="FFFFFF"/>
                          </a:solidFill>
                          <a:latin typeface="Poppins" panose="00000500000000000000" pitchFamily="2" charset="0"/>
                          <a:ea typeface="Poppins Bold"/>
                          <a:cs typeface="Poppins" panose="00000500000000000000" pitchFamily="2" charset="0"/>
                          <a:sym typeface="Poppins Bold"/>
                        </a:rPr>
                        <a:t>% (w/w)</a:t>
                      </a: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7030A0"/>
                    </a:solidFill>
                  </a:tcPr>
                </a:tc>
                <a:tc>
                  <a:txBody>
                    <a:bodyPr/>
                    <a:lstStyle/>
                    <a:p>
                      <a:pPr algn="just">
                        <a:lnSpc>
                          <a:spcPts val="2696"/>
                        </a:lnSpc>
                        <a:defRPr/>
                      </a:pPr>
                      <a:r>
                        <a:rPr lang="en-US" sz="2000" b="1">
                          <a:solidFill>
                            <a:srgbClr val="FFFFFF"/>
                          </a:solidFill>
                          <a:latin typeface="Poppins" panose="00000500000000000000" pitchFamily="2" charset="0"/>
                          <a:ea typeface="Poppins Bold"/>
                          <a:cs typeface="Poppins" panose="00000500000000000000" pitchFamily="2" charset="0"/>
                          <a:sym typeface="Poppins Bold"/>
                        </a:rPr>
                        <a:t>LOQ </a:t>
                      </a:r>
                      <a:endParaRPr lang="en-US" sz="2000">
                        <a:latin typeface="Poppins" panose="00000500000000000000" pitchFamily="2" charset="0"/>
                        <a:cs typeface="Poppins" panose="00000500000000000000" pitchFamily="2" charset="0"/>
                      </a:endParaRPr>
                    </a:p>
                    <a:p>
                      <a:pPr algn="just">
                        <a:lnSpc>
                          <a:spcPts val="2696"/>
                        </a:lnSpc>
                      </a:pPr>
                      <a:r>
                        <a:rPr lang="en-US" sz="2000" b="1">
                          <a:solidFill>
                            <a:srgbClr val="FFFFFF"/>
                          </a:solidFill>
                          <a:latin typeface="Poppins" panose="00000500000000000000" pitchFamily="2" charset="0"/>
                          <a:ea typeface="Poppins Bold"/>
                          <a:cs typeface="Poppins" panose="00000500000000000000" pitchFamily="2" charset="0"/>
                          <a:sym typeface="Poppins Bold"/>
                        </a:rPr>
                        <a:t>% (w/w)</a:t>
                      </a: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7030A0"/>
                    </a:solidFill>
                  </a:tcPr>
                </a:tc>
                <a:extLst>
                  <a:ext uri="{0D108BD9-81ED-4DB2-BD59-A6C34878D82A}">
                    <a16:rowId xmlns:a16="http://schemas.microsoft.com/office/drawing/2014/main" val="10000"/>
                  </a:ext>
                </a:extLst>
              </a:tr>
              <a:tr h="712000">
                <a:tc gridSpan="5">
                  <a:txBody>
                    <a:bodyPr/>
                    <a:lstStyle/>
                    <a:p>
                      <a:pPr algn="ctr">
                        <a:lnSpc>
                          <a:spcPts val="2439"/>
                        </a:lnSpc>
                        <a:defRPr/>
                      </a:pPr>
                      <a:r>
                        <a:rPr lang="en-US" sz="2000" b="1">
                          <a:solidFill>
                            <a:srgbClr val="003F91"/>
                          </a:solidFill>
                          <a:latin typeface="Poppins" panose="00000500000000000000" pitchFamily="2" charset="0"/>
                          <a:ea typeface="Poppins Bold"/>
                          <a:cs typeface="Poppins" panose="00000500000000000000" pitchFamily="2" charset="0"/>
                          <a:sym typeface="Poppins Bold"/>
                        </a:rPr>
                        <a:t>Safflower in saffron </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Safflower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Safflower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Safflower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0728">
                <a:tc>
                  <a:txBody>
                    <a:bodyPr/>
                    <a:lstStyle/>
                    <a:p>
                      <a:pPr algn="just">
                        <a:lnSpc>
                          <a:spcPts val="3209"/>
                        </a:lnSpc>
                        <a:defRPr/>
                      </a:pPr>
                      <a:r>
                        <a:rPr lang="en-US" sz="2000" dirty="0">
                          <a:solidFill>
                            <a:srgbClr val="351F60"/>
                          </a:solidFill>
                          <a:latin typeface="Poppins" panose="00000500000000000000" pitchFamily="2" charset="0"/>
                          <a:ea typeface="Poppins"/>
                          <a:cs typeface="Poppins" panose="00000500000000000000" pitchFamily="2" charset="0"/>
                          <a:sym typeface="Poppins"/>
                        </a:rPr>
                        <a:t>116/70</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1400" dirty="0">
                          <a:solidFill>
                            <a:srgbClr val="000000"/>
                          </a:solidFill>
                          <a:latin typeface="Poppins" panose="00000500000000000000" pitchFamily="2" charset="0"/>
                          <a:ea typeface="Poppins"/>
                          <a:cs typeface="Poppins" panose="00000500000000000000" pitchFamily="2" charset="0"/>
                          <a:sym typeface="Poppins"/>
                        </a:rPr>
                        <a:t>y = 0,0717 (±0,0063) x - 0,1786 (±0,174)</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a:solidFill>
                            <a:srgbClr val="000000"/>
                          </a:solidFill>
                          <a:latin typeface="Poppins" panose="00000500000000000000" pitchFamily="2" charset="0"/>
                          <a:ea typeface="Poppins"/>
                          <a:cs typeface="Poppins" panose="00000500000000000000" pitchFamily="2" charset="0"/>
                          <a:sym typeface="Poppins"/>
                        </a:rPr>
                        <a:t>0,985</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dirty="0">
                          <a:solidFill>
                            <a:srgbClr val="000000"/>
                          </a:solidFill>
                          <a:latin typeface="Poppins" panose="00000500000000000000" pitchFamily="2" charset="0"/>
                          <a:cs typeface="Poppins" panose="00000500000000000000" pitchFamily="2" charset="0"/>
                          <a:sym typeface="Poppins"/>
                        </a:rPr>
                        <a:t>7</a:t>
                      </a: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dirty="0">
                          <a:solidFill>
                            <a:srgbClr val="000000"/>
                          </a:solidFill>
                          <a:latin typeface="Poppins" panose="00000500000000000000" pitchFamily="2" charset="0"/>
                          <a:ea typeface="Poppins"/>
                          <a:cs typeface="Poppins" panose="00000500000000000000" pitchFamily="2" charset="0"/>
                          <a:sym typeface="Poppins"/>
                        </a:rPr>
                        <a:t>24</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62599">
                <a:tc>
                  <a:txBody>
                    <a:bodyPr/>
                    <a:lstStyle/>
                    <a:p>
                      <a:pPr algn="just">
                        <a:lnSpc>
                          <a:spcPts val="3209"/>
                        </a:lnSpc>
                        <a:defRPr/>
                      </a:pPr>
                      <a:r>
                        <a:rPr lang="en-US" sz="2000" b="1">
                          <a:solidFill>
                            <a:srgbClr val="351F60"/>
                          </a:solidFill>
                          <a:latin typeface="Poppins" panose="00000500000000000000" pitchFamily="2" charset="0"/>
                          <a:ea typeface="Poppins Bold"/>
                          <a:cs typeface="Poppins" panose="00000500000000000000" pitchFamily="2" charset="0"/>
                          <a:sym typeface="Poppins Bold"/>
                        </a:rPr>
                        <a:t>446/116</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1400" dirty="0">
                          <a:solidFill>
                            <a:srgbClr val="000000"/>
                          </a:solidFill>
                          <a:latin typeface="Poppins" panose="00000500000000000000" pitchFamily="2" charset="0"/>
                          <a:ea typeface="Poppins"/>
                          <a:cs typeface="Poppins" panose="00000500000000000000" pitchFamily="2" charset="0"/>
                          <a:sym typeface="Poppins"/>
                        </a:rPr>
                        <a:t>y = 0,1014 (±0,0067) x  - 0,2633 (± 0,185)</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dirty="0">
                          <a:solidFill>
                            <a:srgbClr val="000000"/>
                          </a:solidFill>
                          <a:latin typeface="Poppins" panose="00000500000000000000" pitchFamily="2" charset="0"/>
                          <a:ea typeface="Poppins"/>
                          <a:cs typeface="Poppins" panose="00000500000000000000" pitchFamily="2" charset="0"/>
                          <a:sym typeface="Poppins"/>
                        </a:rPr>
                        <a:t>0,991</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b="1" dirty="0">
                          <a:solidFill>
                            <a:srgbClr val="000000"/>
                          </a:solidFill>
                          <a:latin typeface="Poppins" panose="00000500000000000000" pitchFamily="2" charset="0"/>
                          <a:ea typeface="Poppins Bold"/>
                          <a:cs typeface="Poppins" panose="00000500000000000000" pitchFamily="2" charset="0"/>
                          <a:sym typeface="Poppins Bold"/>
                        </a:rPr>
                        <a:t>5</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b="1">
                          <a:solidFill>
                            <a:srgbClr val="000000"/>
                          </a:solidFill>
                          <a:latin typeface="Poppins" panose="00000500000000000000" pitchFamily="2" charset="0"/>
                          <a:ea typeface="Poppins Bold"/>
                          <a:cs typeface="Poppins" panose="00000500000000000000" pitchFamily="2" charset="0"/>
                          <a:sym typeface="Poppins Bold"/>
                        </a:rPr>
                        <a:t>18</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89093">
                <a:tc gridSpan="5">
                  <a:txBody>
                    <a:bodyPr/>
                    <a:lstStyle/>
                    <a:p>
                      <a:pPr algn="ctr">
                        <a:lnSpc>
                          <a:spcPts val="2439"/>
                        </a:lnSpc>
                        <a:defRPr/>
                      </a:pPr>
                      <a:r>
                        <a:rPr lang="en-US" sz="2000" b="1" dirty="0">
                          <a:solidFill>
                            <a:srgbClr val="003F91"/>
                          </a:solidFill>
                          <a:latin typeface="Poppins" panose="00000500000000000000" pitchFamily="2" charset="0"/>
                          <a:ea typeface="Poppins Bold"/>
                          <a:cs typeface="Poppins" panose="00000500000000000000" pitchFamily="2" charset="0"/>
                          <a:sym typeface="Poppins Bold"/>
                        </a:rPr>
                        <a:t>Turmeric in saffron </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Turmeric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Turmeric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hMerge="1">
                  <a:txBody>
                    <a:bodyPr/>
                    <a:lstStyle/>
                    <a:p>
                      <a:pPr algn="ctr">
                        <a:lnSpc>
                          <a:spcPts val="2439"/>
                        </a:lnSpc>
                        <a:defRPr/>
                      </a:pPr>
                      <a:r>
                        <a:rPr lang="en-US" sz="1900" b="1">
                          <a:solidFill>
                            <a:srgbClr val="003F91"/>
                          </a:solidFill>
                          <a:latin typeface="Poppins Bold"/>
                          <a:ea typeface="Poppins Bold"/>
                          <a:cs typeface="Poppins Bold"/>
                          <a:sym typeface="Poppins Bold"/>
                        </a:rPr>
                        <a:t>Turmeric in saffron </a:t>
                      </a:r>
                      <a:endParaRPr lang="en-US" sz="1100"/>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89093">
                <a:tc>
                  <a:txBody>
                    <a:bodyPr/>
                    <a:lstStyle/>
                    <a:p>
                      <a:pPr algn="just">
                        <a:lnSpc>
                          <a:spcPts val="3209"/>
                        </a:lnSpc>
                        <a:defRPr/>
                      </a:pPr>
                      <a:r>
                        <a:rPr lang="en-US" sz="2000" b="1">
                          <a:solidFill>
                            <a:srgbClr val="351F60"/>
                          </a:solidFill>
                          <a:latin typeface="Poppins" panose="00000500000000000000" pitchFamily="2" charset="0"/>
                          <a:ea typeface="Poppins Bold"/>
                          <a:cs typeface="Poppins" panose="00000500000000000000" pitchFamily="2" charset="0"/>
                          <a:sym typeface="Poppins Bold"/>
                        </a:rPr>
                        <a:t>339/178</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1400" dirty="0">
                          <a:solidFill>
                            <a:srgbClr val="000000"/>
                          </a:solidFill>
                          <a:latin typeface="Poppins" panose="00000500000000000000" pitchFamily="2" charset="0"/>
                          <a:ea typeface="Poppins"/>
                          <a:cs typeface="Poppins" panose="00000500000000000000" pitchFamily="2" charset="0"/>
                          <a:sym typeface="Poppins"/>
                        </a:rPr>
                        <a:t>y = 1,4027 (± 0,052) x - 3,5298 (± 1,445)</a:t>
                      </a:r>
                      <a:endParaRPr lang="en-US" sz="1400" dirty="0">
                        <a:latin typeface="Poppins" panose="00000500000000000000" pitchFamily="2" charset="0"/>
                        <a:cs typeface="Poppins" panose="00000500000000000000" pitchFamily="2" charset="0"/>
                      </a:endParaRPr>
                    </a:p>
                    <a:p>
                      <a:pPr algn="just">
                        <a:lnSpc>
                          <a:spcPts val="1540"/>
                        </a:lnSpc>
                      </a:pP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pPr>
                      <a:r>
                        <a:rPr lang="en-US" sz="2000" dirty="0">
                          <a:solidFill>
                            <a:srgbClr val="000000"/>
                          </a:solidFill>
                          <a:latin typeface="Poppins" panose="00000500000000000000" pitchFamily="2" charset="0"/>
                          <a:ea typeface="Poppins"/>
                          <a:cs typeface="Poppins" panose="00000500000000000000" pitchFamily="2" charset="0"/>
                          <a:sym typeface="Poppins"/>
                        </a:rPr>
                        <a:t>0,997</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b="1">
                          <a:solidFill>
                            <a:srgbClr val="000000"/>
                          </a:solidFill>
                          <a:latin typeface="Poppins" panose="00000500000000000000" pitchFamily="2" charset="0"/>
                          <a:ea typeface="Poppins Bold"/>
                          <a:cs typeface="Poppins" panose="00000500000000000000" pitchFamily="2" charset="0"/>
                          <a:sym typeface="Poppins Bold"/>
                        </a:rPr>
                        <a:t>3</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b="1">
                          <a:solidFill>
                            <a:srgbClr val="000000"/>
                          </a:solidFill>
                          <a:latin typeface="Poppins" panose="00000500000000000000" pitchFamily="2" charset="0"/>
                          <a:ea typeface="Poppins Bold"/>
                          <a:cs typeface="Poppins" panose="00000500000000000000" pitchFamily="2" charset="0"/>
                          <a:sym typeface="Poppins Bold"/>
                        </a:rPr>
                        <a:t>10</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62599">
                <a:tc>
                  <a:txBody>
                    <a:bodyPr/>
                    <a:lstStyle/>
                    <a:p>
                      <a:pPr algn="just">
                        <a:lnSpc>
                          <a:spcPts val="3209"/>
                        </a:lnSpc>
                        <a:defRPr/>
                      </a:pPr>
                      <a:r>
                        <a:rPr lang="en-US" sz="2000">
                          <a:solidFill>
                            <a:srgbClr val="351F60"/>
                          </a:solidFill>
                          <a:latin typeface="Poppins" panose="00000500000000000000" pitchFamily="2" charset="0"/>
                          <a:ea typeface="Poppins"/>
                          <a:cs typeface="Poppins" panose="00000500000000000000" pitchFamily="2" charset="0"/>
                          <a:sym typeface="Poppins"/>
                        </a:rPr>
                        <a:t>368/285</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1400" dirty="0">
                          <a:solidFill>
                            <a:srgbClr val="000000"/>
                          </a:solidFill>
                          <a:latin typeface="Poppins" panose="00000500000000000000" pitchFamily="2" charset="0"/>
                          <a:ea typeface="Poppins"/>
                          <a:cs typeface="Poppins" panose="00000500000000000000" pitchFamily="2" charset="0"/>
                          <a:sym typeface="Poppins"/>
                        </a:rPr>
                        <a:t>y = 4,2545 (± 0,253) x- 5,9038 (± 0,965)</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dirty="0">
                          <a:solidFill>
                            <a:srgbClr val="000000"/>
                          </a:solidFill>
                          <a:latin typeface="Poppins" panose="00000500000000000000" pitchFamily="2" charset="0"/>
                          <a:ea typeface="Poppins"/>
                          <a:cs typeface="Poppins" panose="00000500000000000000" pitchFamily="2" charset="0"/>
                          <a:sym typeface="Poppins"/>
                        </a:rPr>
                        <a:t>0,993</a:t>
                      </a:r>
                      <a:endParaRPr lang="en-US" sz="14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a:solidFill>
                            <a:srgbClr val="000000"/>
                          </a:solidFill>
                          <a:latin typeface="Poppins" panose="00000500000000000000" pitchFamily="2" charset="0"/>
                          <a:ea typeface="Poppins"/>
                          <a:cs typeface="Poppins" panose="00000500000000000000" pitchFamily="2" charset="0"/>
                          <a:sym typeface="Poppins"/>
                        </a:rPr>
                        <a:t>5</a:t>
                      </a:r>
                      <a:endParaRPr lang="en-US" sz="200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algn="just">
                        <a:lnSpc>
                          <a:spcPts val="1540"/>
                        </a:lnSpc>
                        <a:defRPr/>
                      </a:pPr>
                      <a:r>
                        <a:rPr lang="en-US" sz="2000" dirty="0">
                          <a:solidFill>
                            <a:srgbClr val="000000"/>
                          </a:solidFill>
                          <a:latin typeface="Poppins" panose="00000500000000000000" pitchFamily="2" charset="0"/>
                          <a:ea typeface="Poppins"/>
                          <a:cs typeface="Poppins" panose="00000500000000000000" pitchFamily="2" charset="0"/>
                          <a:sym typeface="Poppins"/>
                        </a:rPr>
                        <a:t>16</a:t>
                      </a:r>
                      <a:endParaRPr lang="en-US" sz="2000" dirty="0">
                        <a:latin typeface="Poppins" panose="00000500000000000000" pitchFamily="2" charset="0"/>
                        <a:cs typeface="Poppins" panose="00000500000000000000" pitchFamily="2" charset="0"/>
                      </a:endParaRPr>
                    </a:p>
                  </a:txBody>
                  <a:tcPr marL="68580" marR="68580" marT="68580" marB="6858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6738325" y="0"/>
            <a:ext cx="11549675" cy="5072232"/>
          </a:xfrm>
          <a:custGeom>
            <a:avLst/>
            <a:gdLst/>
            <a:ahLst/>
            <a:cxnLst/>
            <a:rect l="l" t="t" r="r" b="b"/>
            <a:pathLst>
              <a:path w="11549675" h="5072232">
                <a:moveTo>
                  <a:pt x="0" y="5072232"/>
                </a:moveTo>
                <a:lnTo>
                  <a:pt x="11549675" y="5072232"/>
                </a:lnTo>
                <a:lnTo>
                  <a:pt x="11549675" y="0"/>
                </a:lnTo>
                <a:lnTo>
                  <a:pt x="0" y="0"/>
                </a:lnTo>
                <a:lnTo>
                  <a:pt x="0" y="5072232"/>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3" name="TextBox 3"/>
          <p:cNvSpPr txBox="1"/>
          <p:nvPr/>
        </p:nvSpPr>
        <p:spPr>
          <a:xfrm>
            <a:off x="1671595" y="5694709"/>
            <a:ext cx="2794600" cy="1042213"/>
          </a:xfrm>
          <a:prstGeom prst="rect">
            <a:avLst/>
          </a:prstGeom>
        </p:spPr>
        <p:txBody>
          <a:bodyPr lIns="0" tIns="0" rIns="0" bIns="0" rtlCol="0" anchor="t">
            <a:spAutoFit/>
          </a:bodyPr>
          <a:lstStyle/>
          <a:p>
            <a:pPr algn="ctr">
              <a:lnSpc>
                <a:spcPts val="2766"/>
              </a:lnSpc>
              <a:spcBef>
                <a:spcPct val="0"/>
              </a:spcBef>
            </a:pPr>
            <a:r>
              <a:rPr lang="en-US" sz="1975" b="1">
                <a:solidFill>
                  <a:srgbClr val="FFFFFF"/>
                </a:solidFill>
                <a:latin typeface="Poppins Bold"/>
                <a:ea typeface="Poppins Bold"/>
                <a:cs typeface="Poppins Bold"/>
                <a:sym typeface="Poppins Bold"/>
              </a:rPr>
              <a:t>Candidate markers for turmeric to be further investigated:</a:t>
            </a:r>
          </a:p>
        </p:txBody>
      </p:sp>
      <p:sp>
        <p:nvSpPr>
          <p:cNvPr id="4" name="TextBox 4"/>
          <p:cNvSpPr txBox="1"/>
          <p:nvPr/>
        </p:nvSpPr>
        <p:spPr>
          <a:xfrm>
            <a:off x="5392443" y="5694897"/>
            <a:ext cx="2794600" cy="1042075"/>
          </a:xfrm>
          <a:prstGeom prst="rect">
            <a:avLst/>
          </a:prstGeom>
        </p:spPr>
        <p:txBody>
          <a:bodyPr lIns="0" tIns="0" rIns="0" bIns="0" rtlCol="0" anchor="t">
            <a:spAutoFit/>
          </a:bodyPr>
          <a:lstStyle/>
          <a:p>
            <a:pPr algn="ctr">
              <a:lnSpc>
                <a:spcPts val="2773"/>
              </a:lnSpc>
              <a:spcBef>
                <a:spcPct val="0"/>
              </a:spcBef>
            </a:pPr>
            <a:r>
              <a:rPr lang="en-US" sz="1981" b="1">
                <a:solidFill>
                  <a:srgbClr val="FFFFFF"/>
                </a:solidFill>
                <a:latin typeface="Poppins Bold"/>
                <a:ea typeface="Poppins Bold"/>
                <a:cs typeface="Poppins Bold"/>
                <a:sym typeface="Poppins Bold"/>
              </a:rPr>
              <a:t>Candidate markers for safflower to be further investigated:</a:t>
            </a:r>
          </a:p>
        </p:txBody>
      </p:sp>
      <p:sp>
        <p:nvSpPr>
          <p:cNvPr id="5" name="TextBox 5"/>
          <p:cNvSpPr txBox="1"/>
          <p:nvPr/>
        </p:nvSpPr>
        <p:spPr>
          <a:xfrm>
            <a:off x="9051724" y="6839854"/>
            <a:ext cx="2513489" cy="1522723"/>
          </a:xfrm>
          <a:prstGeom prst="rect">
            <a:avLst/>
          </a:prstGeom>
        </p:spPr>
        <p:txBody>
          <a:bodyPr lIns="0" tIns="0" rIns="0" bIns="0" rtlCol="0" anchor="t">
            <a:spAutoFit/>
          </a:bodyPr>
          <a:lstStyle/>
          <a:p>
            <a:pPr marL="516284" lvl="2" indent="-172095" algn="l">
              <a:lnSpc>
                <a:spcPts val="2934"/>
              </a:lnSpc>
              <a:buAutoNum type="romanLcPeriod"/>
            </a:pPr>
            <a:r>
              <a:rPr lang="en-US" sz="2445" b="1">
                <a:solidFill>
                  <a:srgbClr val="FFFFFF"/>
                </a:solidFill>
                <a:latin typeface="Calibri (MS) Bold"/>
                <a:ea typeface="Calibri (MS) Bold"/>
                <a:cs typeface="Calibri (MS) Bold"/>
                <a:sym typeface="Calibri (MS) Bold"/>
              </a:rPr>
              <a:t>116,2</a:t>
            </a:r>
          </a:p>
          <a:p>
            <a:pPr marL="516284" lvl="2" indent="-172095" algn="l">
              <a:lnSpc>
                <a:spcPts val="2934"/>
              </a:lnSpc>
              <a:buAutoNum type="romanLcPeriod"/>
            </a:pPr>
            <a:r>
              <a:rPr lang="en-US" sz="2445" b="1">
                <a:solidFill>
                  <a:srgbClr val="FFFFFF"/>
                </a:solidFill>
                <a:latin typeface="Calibri (MS) Bold"/>
                <a:ea typeface="Calibri (MS) Bold"/>
                <a:cs typeface="Calibri (MS) Bold"/>
                <a:sym typeface="Calibri (MS) Bold"/>
              </a:rPr>
              <a:t>198,2</a:t>
            </a:r>
          </a:p>
          <a:p>
            <a:pPr marL="516284" lvl="2" indent="-172095" algn="l">
              <a:lnSpc>
                <a:spcPts val="2934"/>
              </a:lnSpc>
              <a:buAutoNum type="romanLcPeriod"/>
            </a:pPr>
            <a:r>
              <a:rPr lang="en-US" sz="2445" b="1">
                <a:solidFill>
                  <a:srgbClr val="FFFFFF"/>
                </a:solidFill>
                <a:latin typeface="Calibri (MS) Bold"/>
                <a:ea typeface="Calibri (MS) Bold"/>
                <a:cs typeface="Calibri (MS) Bold"/>
                <a:sym typeface="Calibri (MS) Bold"/>
              </a:rPr>
              <a:t>296,2</a:t>
            </a:r>
          </a:p>
          <a:p>
            <a:pPr marL="516284" lvl="2" indent="-172095" algn="l">
              <a:lnSpc>
                <a:spcPts val="2934"/>
              </a:lnSpc>
              <a:buAutoNum type="romanLcPeriod"/>
            </a:pPr>
            <a:r>
              <a:rPr lang="en-US" sz="2445" b="1">
                <a:solidFill>
                  <a:srgbClr val="FFFFFF"/>
                </a:solidFill>
                <a:latin typeface="Calibri (MS) Bold"/>
                <a:ea typeface="Calibri (MS) Bold"/>
                <a:cs typeface="Calibri (MS) Bold"/>
                <a:sym typeface="Calibri (MS) Bold"/>
              </a:rPr>
              <a:t>446,4</a:t>
            </a:r>
          </a:p>
        </p:txBody>
      </p:sp>
      <p:grpSp>
        <p:nvGrpSpPr>
          <p:cNvPr id="6" name="Group 6"/>
          <p:cNvGrpSpPr/>
          <p:nvPr/>
        </p:nvGrpSpPr>
        <p:grpSpPr>
          <a:xfrm>
            <a:off x="13537003" y="334457"/>
            <a:ext cx="4398459" cy="5179252"/>
            <a:chOff x="0" y="0"/>
            <a:chExt cx="5864612" cy="6905670"/>
          </a:xfrm>
        </p:grpSpPr>
        <p:grpSp>
          <p:nvGrpSpPr>
            <p:cNvPr id="7" name="Group 7"/>
            <p:cNvGrpSpPr/>
            <p:nvPr/>
          </p:nvGrpSpPr>
          <p:grpSpPr>
            <a:xfrm>
              <a:off x="917027" y="310745"/>
              <a:ext cx="4616447" cy="6594925"/>
              <a:chOff x="0" y="0"/>
              <a:chExt cx="4445000" cy="6350000"/>
            </a:xfrm>
          </p:grpSpPr>
          <p:sp>
            <p:nvSpPr>
              <p:cNvPr id="8" name="Freeform 8"/>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solidFill>
                  <a:srgbClr val="000000"/>
                </a:solidFill>
              </a:ln>
            </p:spPr>
            <p:txBody>
              <a:bodyPr/>
              <a:lstStyle/>
              <a:p>
                <a:endParaRPr lang="it-IT"/>
              </a:p>
            </p:txBody>
          </p:sp>
        </p:grpSp>
        <p:grpSp>
          <p:nvGrpSpPr>
            <p:cNvPr id="9" name="Group 9"/>
            <p:cNvGrpSpPr/>
            <p:nvPr/>
          </p:nvGrpSpPr>
          <p:grpSpPr>
            <a:xfrm>
              <a:off x="1091765" y="560371"/>
              <a:ext cx="4266971" cy="6095672"/>
              <a:chOff x="0" y="0"/>
              <a:chExt cx="4445000" cy="6350000"/>
            </a:xfrm>
          </p:grpSpPr>
          <p:sp>
            <p:nvSpPr>
              <p:cNvPr id="10" name="Freeform 10"/>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p:spPr>
            <p:txBody>
              <a:bodyPr/>
              <a:lstStyle/>
              <a:p>
                <a:endParaRPr lang="it-IT"/>
              </a:p>
            </p:txBody>
          </p:sp>
        </p:grpSp>
        <p:grpSp>
          <p:nvGrpSpPr>
            <p:cNvPr id="11" name="Group 11"/>
            <p:cNvGrpSpPr/>
            <p:nvPr/>
          </p:nvGrpSpPr>
          <p:grpSpPr>
            <a:xfrm>
              <a:off x="136814" y="0"/>
              <a:ext cx="5727798" cy="1659442"/>
              <a:chOff x="0" y="0"/>
              <a:chExt cx="1402747" cy="406400"/>
            </a:xfrm>
          </p:grpSpPr>
          <p:sp>
            <p:nvSpPr>
              <p:cNvPr id="12" name="Freeform 12"/>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13" name="TextBox 13"/>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0" y="256133"/>
              <a:ext cx="1175254" cy="1175254"/>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16" name="TextBox 16"/>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7" name="TextBox 17"/>
            <p:cNvSpPr txBox="1"/>
            <p:nvPr/>
          </p:nvSpPr>
          <p:spPr>
            <a:xfrm>
              <a:off x="1350772" y="147472"/>
              <a:ext cx="3661839" cy="1244754"/>
            </a:xfrm>
            <a:prstGeom prst="rect">
              <a:avLst/>
            </a:prstGeom>
          </p:spPr>
          <p:txBody>
            <a:bodyPr lIns="0" tIns="0" rIns="0" bIns="0" rtlCol="0" anchor="t">
              <a:spAutoFit/>
            </a:bodyPr>
            <a:lstStyle/>
            <a:p>
              <a:pPr algn="just">
                <a:lnSpc>
                  <a:spcPts val="3110"/>
                </a:lnSpc>
              </a:pPr>
              <a:r>
                <a:rPr lang="en-US" sz="2222">
                  <a:solidFill>
                    <a:srgbClr val="FFFFFF"/>
                  </a:solidFill>
                  <a:latin typeface="Poppins"/>
                  <a:ea typeface="Poppins"/>
                  <a:cs typeface="Poppins"/>
                  <a:sym typeface="Poppins"/>
                </a:rPr>
                <a:t>Food authenticity:</a:t>
              </a:r>
            </a:p>
            <a:p>
              <a:pPr algn="just">
                <a:lnSpc>
                  <a:spcPts val="2150"/>
                </a:lnSpc>
                <a:spcBef>
                  <a:spcPct val="0"/>
                </a:spcBef>
              </a:pPr>
              <a:r>
                <a:rPr lang="en-US" sz="1535">
                  <a:solidFill>
                    <a:srgbClr val="FFFFFF"/>
                  </a:solidFill>
                  <a:latin typeface="Poppins"/>
                  <a:ea typeface="Poppins"/>
                  <a:cs typeface="Poppins"/>
                  <a:sym typeface="Poppins"/>
                </a:rPr>
                <a:t> detection of adulterated </a:t>
              </a:r>
              <a:r>
                <a:rPr lang="en-US" sz="1535" b="1">
                  <a:solidFill>
                    <a:srgbClr val="FFFFFF"/>
                  </a:solidFill>
                  <a:latin typeface="Poppins Bold"/>
                  <a:ea typeface="Poppins Bold"/>
                  <a:cs typeface="Poppins Bold"/>
                  <a:sym typeface="Poppins Bold"/>
                </a:rPr>
                <a:t>saffron</a:t>
              </a:r>
              <a:r>
                <a:rPr lang="en-US" sz="1535">
                  <a:solidFill>
                    <a:srgbClr val="FFFFFF"/>
                  </a:solidFill>
                  <a:latin typeface="Poppins"/>
                  <a:ea typeface="Poppins"/>
                  <a:cs typeface="Poppins"/>
                  <a:sym typeface="Poppins"/>
                </a:rPr>
                <a:t> by</a:t>
              </a:r>
              <a:r>
                <a:rPr lang="en-US" sz="1535" b="1">
                  <a:solidFill>
                    <a:srgbClr val="FFFFFF"/>
                  </a:solidFill>
                  <a:latin typeface="Poppins Bold"/>
                  <a:ea typeface="Poppins Bold"/>
                  <a:cs typeface="Poppins Bold"/>
                  <a:sym typeface="Poppins Bold"/>
                </a:rPr>
                <a:t> low-cost spices</a:t>
              </a:r>
              <a:r>
                <a:rPr lang="en-US" sz="1535">
                  <a:solidFill>
                    <a:srgbClr val="FFFFFF"/>
                  </a:solidFill>
                  <a:latin typeface="Poppins"/>
                  <a:ea typeface="Poppins"/>
                  <a:cs typeface="Poppins"/>
                  <a:sym typeface="Poppins"/>
                </a:rPr>
                <a:t>  </a:t>
              </a:r>
            </a:p>
          </p:txBody>
        </p:sp>
        <p:sp>
          <p:nvSpPr>
            <p:cNvPr id="18" name="TextBox 18"/>
            <p:cNvSpPr txBox="1"/>
            <p:nvPr/>
          </p:nvSpPr>
          <p:spPr>
            <a:xfrm>
              <a:off x="428936" y="512463"/>
              <a:ext cx="288081" cy="539266"/>
            </a:xfrm>
            <a:prstGeom prst="rect">
              <a:avLst/>
            </a:prstGeom>
          </p:spPr>
          <p:txBody>
            <a:bodyPr lIns="0" tIns="0" rIns="0" bIns="0" rtlCol="0" anchor="t">
              <a:spAutoFit/>
            </a:bodyPr>
            <a:lstStyle/>
            <a:p>
              <a:pPr algn="ctr">
                <a:lnSpc>
                  <a:spcPts val="3514"/>
                </a:lnSpc>
                <a:spcBef>
                  <a:spcPct val="0"/>
                </a:spcBef>
              </a:pPr>
              <a:r>
                <a:rPr lang="en-US" sz="2196" b="1">
                  <a:solidFill>
                    <a:srgbClr val="F5F7FA"/>
                  </a:solidFill>
                  <a:latin typeface="Raleway 1 Bold"/>
                  <a:ea typeface="Raleway 1 Bold"/>
                  <a:cs typeface="Raleway 1 Bold"/>
                  <a:sym typeface="Raleway 1 Bold"/>
                </a:rPr>
                <a:t>1</a:t>
              </a:r>
            </a:p>
          </p:txBody>
        </p:sp>
      </p:grpSp>
      <p:sp>
        <p:nvSpPr>
          <p:cNvPr id="19" name="Freeform 19"/>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20" name="TextBox 20"/>
          <p:cNvSpPr txBox="1"/>
          <p:nvPr/>
        </p:nvSpPr>
        <p:spPr>
          <a:xfrm>
            <a:off x="471819" y="871819"/>
            <a:ext cx="13108530" cy="962025"/>
          </a:xfrm>
          <a:prstGeom prst="rect">
            <a:avLst/>
          </a:prstGeom>
        </p:spPr>
        <p:txBody>
          <a:bodyPr lIns="0" tIns="0" rIns="0" bIns="0" rtlCol="0" anchor="t">
            <a:spAutoFit/>
          </a:bodyPr>
          <a:lstStyle/>
          <a:p>
            <a:pPr marL="0" lvl="0" indent="0" algn="l">
              <a:lnSpc>
                <a:spcPts val="7679"/>
              </a:lnSpc>
              <a:spcBef>
                <a:spcPct val="0"/>
              </a:spcBef>
            </a:pPr>
            <a:r>
              <a:rPr lang="en-US" sz="6399" b="1" spc="198">
                <a:solidFill>
                  <a:srgbClr val="003F91"/>
                </a:solidFill>
                <a:latin typeface="Playfair Display Heavy"/>
                <a:ea typeface="Playfair Display Heavy"/>
                <a:cs typeface="Playfair Display Heavy"/>
                <a:sym typeface="Playfair Display Heavy"/>
              </a:rPr>
              <a:t>Results </a:t>
            </a:r>
          </a:p>
        </p:txBody>
      </p:sp>
      <p:grpSp>
        <p:nvGrpSpPr>
          <p:cNvPr id="21" name="Group 21"/>
          <p:cNvGrpSpPr/>
          <p:nvPr/>
        </p:nvGrpSpPr>
        <p:grpSpPr>
          <a:xfrm>
            <a:off x="282096" y="5079755"/>
            <a:ext cx="14092427" cy="5181175"/>
            <a:chOff x="0" y="0"/>
            <a:chExt cx="3711586" cy="1364589"/>
          </a:xfrm>
        </p:grpSpPr>
        <p:sp>
          <p:nvSpPr>
            <p:cNvPr id="22" name="Freeform 22"/>
            <p:cNvSpPr/>
            <p:nvPr/>
          </p:nvSpPr>
          <p:spPr>
            <a:xfrm>
              <a:off x="0" y="0"/>
              <a:ext cx="3711585" cy="1364589"/>
            </a:xfrm>
            <a:custGeom>
              <a:avLst/>
              <a:gdLst/>
              <a:ahLst/>
              <a:cxnLst/>
              <a:rect l="l" t="t" r="r" b="b"/>
              <a:pathLst>
                <a:path w="3711585" h="1364589">
                  <a:moveTo>
                    <a:pt x="28018" y="0"/>
                  </a:moveTo>
                  <a:lnTo>
                    <a:pt x="3683568" y="0"/>
                  </a:lnTo>
                  <a:cubicBezTo>
                    <a:pt x="3699042" y="0"/>
                    <a:pt x="3711585" y="12544"/>
                    <a:pt x="3711585" y="28018"/>
                  </a:cubicBezTo>
                  <a:lnTo>
                    <a:pt x="3711585" y="1336572"/>
                  </a:lnTo>
                  <a:cubicBezTo>
                    <a:pt x="3711585" y="1344002"/>
                    <a:pt x="3708634" y="1351129"/>
                    <a:pt x="3703379" y="1356383"/>
                  </a:cubicBezTo>
                  <a:cubicBezTo>
                    <a:pt x="3698125" y="1361637"/>
                    <a:pt x="3690998" y="1364589"/>
                    <a:pt x="3683568" y="1364589"/>
                  </a:cubicBezTo>
                  <a:lnTo>
                    <a:pt x="28018" y="1364589"/>
                  </a:lnTo>
                  <a:cubicBezTo>
                    <a:pt x="20587" y="1364589"/>
                    <a:pt x="13461" y="1361637"/>
                    <a:pt x="8206" y="1356383"/>
                  </a:cubicBezTo>
                  <a:cubicBezTo>
                    <a:pt x="2952" y="1351129"/>
                    <a:pt x="0" y="1344002"/>
                    <a:pt x="0" y="1336572"/>
                  </a:cubicBezTo>
                  <a:lnTo>
                    <a:pt x="0" y="28018"/>
                  </a:lnTo>
                  <a:cubicBezTo>
                    <a:pt x="0" y="20587"/>
                    <a:pt x="2952" y="13461"/>
                    <a:pt x="8206" y="8206"/>
                  </a:cubicBezTo>
                  <a:cubicBezTo>
                    <a:pt x="13461" y="2952"/>
                    <a:pt x="20587" y="0"/>
                    <a:pt x="28018" y="0"/>
                  </a:cubicBezTo>
                  <a:close/>
                </a:path>
              </a:pathLst>
            </a:custGeom>
            <a:solidFill>
              <a:srgbClr val="FFFFFF"/>
            </a:solidFill>
          </p:spPr>
          <p:txBody>
            <a:bodyPr/>
            <a:lstStyle/>
            <a:p>
              <a:endParaRPr lang="it-IT"/>
            </a:p>
          </p:txBody>
        </p:sp>
        <p:sp>
          <p:nvSpPr>
            <p:cNvPr id="23" name="TextBox 23"/>
            <p:cNvSpPr txBox="1"/>
            <p:nvPr/>
          </p:nvSpPr>
          <p:spPr>
            <a:xfrm>
              <a:off x="0" y="-76200"/>
              <a:ext cx="3711586" cy="1440789"/>
            </a:xfrm>
            <a:prstGeom prst="rect">
              <a:avLst/>
            </a:prstGeom>
          </p:spPr>
          <p:txBody>
            <a:bodyPr lIns="50800" tIns="50800" rIns="50800" bIns="50800" rtlCol="0" anchor="ctr"/>
            <a:lstStyle/>
            <a:p>
              <a:pPr algn="ctr">
                <a:lnSpc>
                  <a:spcPts val="3507"/>
                </a:lnSpc>
              </a:pPr>
              <a:endParaRPr/>
            </a:p>
          </p:txBody>
        </p:sp>
      </p:grpSp>
      <p:sp>
        <p:nvSpPr>
          <p:cNvPr id="24" name="Freeform 24"/>
          <p:cNvSpPr/>
          <p:nvPr/>
        </p:nvSpPr>
        <p:spPr>
          <a:xfrm>
            <a:off x="4886591" y="5238608"/>
            <a:ext cx="8862898" cy="4985380"/>
          </a:xfrm>
          <a:custGeom>
            <a:avLst/>
            <a:gdLst/>
            <a:ahLst/>
            <a:cxnLst/>
            <a:rect l="l" t="t" r="r" b="b"/>
            <a:pathLst>
              <a:path w="8862898" h="4985380">
                <a:moveTo>
                  <a:pt x="0" y="0"/>
                </a:moveTo>
                <a:lnTo>
                  <a:pt x="8862898" y="0"/>
                </a:lnTo>
                <a:lnTo>
                  <a:pt x="8862898" y="4985380"/>
                </a:lnTo>
                <a:lnTo>
                  <a:pt x="0" y="4985380"/>
                </a:lnTo>
                <a:lnTo>
                  <a:pt x="0" y="0"/>
                </a:lnTo>
                <a:close/>
              </a:path>
            </a:pathLst>
          </a:custGeom>
          <a:blipFill>
            <a:blip r:embed="rId6"/>
            <a:stretch>
              <a:fillRect/>
            </a:stretch>
          </a:blipFill>
        </p:spPr>
        <p:txBody>
          <a:bodyPr/>
          <a:lstStyle/>
          <a:p>
            <a:endParaRPr lang="it-IT"/>
          </a:p>
        </p:txBody>
      </p:sp>
      <p:sp>
        <p:nvSpPr>
          <p:cNvPr id="25" name="TextBox 25"/>
          <p:cNvSpPr txBox="1"/>
          <p:nvPr/>
        </p:nvSpPr>
        <p:spPr>
          <a:xfrm>
            <a:off x="3933394" y="1645529"/>
            <a:ext cx="10236660" cy="1790700"/>
          </a:xfrm>
          <a:prstGeom prst="rect">
            <a:avLst/>
          </a:prstGeom>
        </p:spPr>
        <p:txBody>
          <a:bodyPr lIns="0" tIns="0" rIns="0" bIns="0" rtlCol="0" anchor="t">
            <a:spAutoFit/>
          </a:bodyPr>
          <a:lstStyle/>
          <a:p>
            <a:pPr marL="0" lvl="0" indent="0" algn="l">
              <a:lnSpc>
                <a:spcPts val="4799"/>
              </a:lnSpc>
              <a:spcBef>
                <a:spcPct val="0"/>
              </a:spcBef>
            </a:pPr>
            <a:r>
              <a:rPr lang="en-US" sz="3999" b="1" u="none" strike="noStrike" spc="123">
                <a:solidFill>
                  <a:srgbClr val="58267E"/>
                </a:solidFill>
                <a:latin typeface="Playfair Display Heavy"/>
                <a:ea typeface="Playfair Display Heavy"/>
                <a:cs typeface="Playfair Display Heavy"/>
                <a:sym typeface="Playfair Display Heavy"/>
              </a:rPr>
              <a:t>Recovery Assessment, Analysis of Real Samples and greeness evaluation</a:t>
            </a:r>
          </a:p>
          <a:p>
            <a:pPr marL="0" lvl="0" indent="0" algn="l">
              <a:lnSpc>
                <a:spcPts val="4799"/>
              </a:lnSpc>
              <a:spcBef>
                <a:spcPct val="0"/>
              </a:spcBef>
            </a:pPr>
            <a:endParaRPr lang="en-US" sz="3999" b="1" u="none" strike="noStrike" spc="123">
              <a:solidFill>
                <a:srgbClr val="58267E"/>
              </a:solidFill>
              <a:latin typeface="Playfair Display Heavy"/>
              <a:ea typeface="Playfair Display Heavy"/>
              <a:cs typeface="Playfair Display Heavy"/>
              <a:sym typeface="Playfair Display Heavy"/>
            </a:endParaRPr>
          </a:p>
        </p:txBody>
      </p:sp>
      <p:sp>
        <p:nvSpPr>
          <p:cNvPr id="26" name="TextBox 26"/>
          <p:cNvSpPr txBox="1"/>
          <p:nvPr/>
        </p:nvSpPr>
        <p:spPr>
          <a:xfrm>
            <a:off x="633537" y="3097776"/>
            <a:ext cx="12029304" cy="872162"/>
          </a:xfrm>
          <a:prstGeom prst="rect">
            <a:avLst/>
          </a:prstGeom>
        </p:spPr>
        <p:txBody>
          <a:bodyPr lIns="0" tIns="0" rIns="0" bIns="0" rtlCol="0" anchor="t">
            <a:spAutoFit/>
          </a:bodyPr>
          <a:lstStyle/>
          <a:p>
            <a:pPr algn="ctr">
              <a:lnSpc>
                <a:spcPts val="3507"/>
              </a:lnSpc>
              <a:spcBef>
                <a:spcPct val="0"/>
              </a:spcBef>
            </a:pPr>
            <a:r>
              <a:rPr lang="en-US" sz="2505" dirty="0">
                <a:solidFill>
                  <a:srgbClr val="000000"/>
                </a:solidFill>
                <a:latin typeface="Poppins"/>
                <a:ea typeface="Poppins"/>
                <a:cs typeface="Poppins"/>
                <a:sym typeface="Poppins"/>
              </a:rPr>
              <a:t>Recovery experiments at 20% spiking level showed recoveries of </a:t>
            </a:r>
            <a:r>
              <a:rPr lang="en-US" sz="2505" b="1" dirty="0">
                <a:solidFill>
                  <a:srgbClr val="000000"/>
                </a:solidFill>
                <a:latin typeface="Poppins"/>
                <a:ea typeface="Poppins"/>
                <a:cs typeface="Poppins"/>
                <a:sym typeface="Poppins"/>
              </a:rPr>
              <a:t>66 ± 5% </a:t>
            </a:r>
            <a:r>
              <a:rPr lang="en-US" sz="2505" dirty="0">
                <a:solidFill>
                  <a:srgbClr val="000000"/>
                </a:solidFill>
                <a:latin typeface="Poppins"/>
                <a:ea typeface="Poppins"/>
                <a:cs typeface="Poppins"/>
                <a:sym typeface="Poppins"/>
              </a:rPr>
              <a:t>for marker 446 (safflower) and </a:t>
            </a:r>
            <a:r>
              <a:rPr lang="en-US" sz="2505" b="1" dirty="0">
                <a:solidFill>
                  <a:srgbClr val="000000"/>
                </a:solidFill>
                <a:latin typeface="Poppins"/>
                <a:ea typeface="Poppins"/>
                <a:cs typeface="Poppins"/>
                <a:sym typeface="Poppins"/>
              </a:rPr>
              <a:t>53 ± 4% </a:t>
            </a:r>
            <a:r>
              <a:rPr lang="en-US" sz="2505" dirty="0">
                <a:solidFill>
                  <a:srgbClr val="000000"/>
                </a:solidFill>
                <a:latin typeface="Poppins"/>
                <a:ea typeface="Poppins"/>
                <a:cs typeface="Poppins"/>
                <a:sym typeface="Poppins"/>
              </a:rPr>
              <a:t>for marker 339 (turmeric).</a:t>
            </a:r>
          </a:p>
        </p:txBody>
      </p:sp>
      <p:sp>
        <p:nvSpPr>
          <p:cNvPr id="27" name="TextBox 27"/>
          <p:cNvSpPr txBox="1"/>
          <p:nvPr/>
        </p:nvSpPr>
        <p:spPr>
          <a:xfrm>
            <a:off x="282096" y="5496164"/>
            <a:ext cx="4604495" cy="4394068"/>
          </a:xfrm>
          <a:prstGeom prst="rect">
            <a:avLst/>
          </a:prstGeom>
        </p:spPr>
        <p:txBody>
          <a:bodyPr lIns="0" tIns="0" rIns="0" bIns="0" rtlCol="0" anchor="t">
            <a:spAutoFit/>
          </a:bodyPr>
          <a:lstStyle/>
          <a:p>
            <a:pPr algn="ctr">
              <a:lnSpc>
                <a:spcPts val="3507"/>
              </a:lnSpc>
              <a:spcBef>
                <a:spcPct val="0"/>
              </a:spcBef>
            </a:pPr>
            <a:r>
              <a:rPr lang="en-US" sz="2505">
                <a:solidFill>
                  <a:srgbClr val="000000"/>
                </a:solidFill>
                <a:latin typeface="Poppins"/>
                <a:ea typeface="Poppins"/>
                <a:cs typeface="Poppins"/>
                <a:sym typeface="Poppins"/>
              </a:rPr>
              <a:t>The final percentage of adulteration calculated in the five samples analysed were found to be respectively </a:t>
            </a:r>
            <a:r>
              <a:rPr lang="en-US" sz="2505" b="1">
                <a:solidFill>
                  <a:srgbClr val="000000"/>
                </a:solidFill>
                <a:latin typeface="Poppins Bold"/>
                <a:ea typeface="Poppins Bold"/>
                <a:cs typeface="Poppins Bold"/>
                <a:sym typeface="Poppins Bold"/>
              </a:rPr>
              <a:t>3% and 7% for turmeric</a:t>
            </a:r>
            <a:r>
              <a:rPr lang="en-US" sz="2505">
                <a:solidFill>
                  <a:srgbClr val="000000"/>
                </a:solidFill>
                <a:latin typeface="Poppins"/>
                <a:ea typeface="Poppins"/>
                <a:cs typeface="Poppins"/>
                <a:sym typeface="Poppins"/>
              </a:rPr>
              <a:t> and </a:t>
            </a:r>
            <a:r>
              <a:rPr lang="en-US" sz="2505" b="1">
                <a:solidFill>
                  <a:srgbClr val="000000"/>
                </a:solidFill>
                <a:latin typeface="Poppins Bold"/>
                <a:ea typeface="Poppins Bold"/>
                <a:cs typeface="Poppins Bold"/>
                <a:sym typeface="Poppins Bold"/>
              </a:rPr>
              <a:t>5% and 14% for safflower</a:t>
            </a:r>
            <a:r>
              <a:rPr lang="en-US" sz="2505">
                <a:solidFill>
                  <a:srgbClr val="000000"/>
                </a:solidFill>
                <a:latin typeface="Poppins"/>
                <a:ea typeface="Poppins"/>
                <a:cs typeface="Poppins"/>
                <a:sym typeface="Poppins"/>
              </a:rPr>
              <a:t>, while the authentic saffron was found free of any trace of turmeric or safflower.</a:t>
            </a:r>
          </a:p>
        </p:txBody>
      </p:sp>
      <p:sp>
        <p:nvSpPr>
          <p:cNvPr id="28" name="Freeform 28"/>
          <p:cNvSpPr/>
          <p:nvPr/>
        </p:nvSpPr>
        <p:spPr>
          <a:xfrm>
            <a:off x="11353394" y="7215482"/>
            <a:ext cx="6934606" cy="3045448"/>
          </a:xfrm>
          <a:custGeom>
            <a:avLst/>
            <a:gdLst/>
            <a:ahLst/>
            <a:cxnLst/>
            <a:rect l="l" t="t" r="r" b="b"/>
            <a:pathLst>
              <a:path w="6934606" h="3045448">
                <a:moveTo>
                  <a:pt x="0" y="0"/>
                </a:moveTo>
                <a:lnTo>
                  <a:pt x="6934606" y="0"/>
                </a:lnTo>
                <a:lnTo>
                  <a:pt x="6934606" y="3045448"/>
                </a:lnTo>
                <a:lnTo>
                  <a:pt x="0" y="3045448"/>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29" name="Freeform 29"/>
          <p:cNvSpPr/>
          <p:nvPr/>
        </p:nvSpPr>
        <p:spPr>
          <a:xfrm>
            <a:off x="857751" y="4314232"/>
            <a:ext cx="12375288" cy="123753"/>
          </a:xfrm>
          <a:custGeom>
            <a:avLst/>
            <a:gdLst/>
            <a:ahLst/>
            <a:cxnLst/>
            <a:rect l="l" t="t" r="r" b="b"/>
            <a:pathLst>
              <a:path w="12375288" h="123753">
                <a:moveTo>
                  <a:pt x="0" y="0"/>
                </a:moveTo>
                <a:lnTo>
                  <a:pt x="12375288" y="0"/>
                </a:lnTo>
                <a:lnTo>
                  <a:pt x="12375288" y="123753"/>
                </a:lnTo>
                <a:lnTo>
                  <a:pt x="0" y="123753"/>
                </a:lnTo>
                <a:lnTo>
                  <a:pt x="0" y="0"/>
                </a:lnTo>
                <a:close/>
              </a:path>
            </a:pathLst>
          </a:custGeom>
          <a:blipFill>
            <a:blip r:embed="rId7">
              <a:extLst>
                <a:ext uri="{96DAC541-7B7A-43D3-8B79-37D633B846F1}">
                  <asvg:svgBlip xmlns:asvg="http://schemas.microsoft.com/office/drawing/2016/SVG/main" r:embed="rId8"/>
                </a:ext>
              </a:extLst>
            </a:blip>
            <a:stretch>
              <a:fillRect l="-8856" b="-8856"/>
            </a:stretch>
          </a:blipFill>
        </p:spPr>
        <p:txBody>
          <a:bodyPr/>
          <a:lstStyle/>
          <a:p>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666836"/>
            <a:ext cx="8115300" cy="2907531"/>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Conclusions Case Study 1</a:t>
            </a:r>
          </a:p>
          <a:p>
            <a:pPr marL="0" lvl="0" indent="0" algn="l">
              <a:lnSpc>
                <a:spcPts val="7679"/>
              </a:lnSpc>
              <a:spcBef>
                <a:spcPct val="0"/>
              </a:spcBef>
            </a:pPr>
            <a:endParaRPr lang="en-US" sz="6399" b="1" u="none" strike="noStrike" spc="198">
              <a:solidFill>
                <a:srgbClr val="003F91"/>
              </a:solidFill>
              <a:latin typeface="Playfair Display Heavy"/>
              <a:ea typeface="Playfair Display Heavy"/>
              <a:cs typeface="Playfair Display Heavy"/>
              <a:sym typeface="Playfair Display Heavy"/>
            </a:endParaRPr>
          </a:p>
        </p:txBody>
      </p:sp>
      <p:sp>
        <p:nvSpPr>
          <p:cNvPr id="3" name="Freeform 3"/>
          <p:cNvSpPr/>
          <p:nvPr/>
        </p:nvSpPr>
        <p:spPr>
          <a:xfrm rot="5400000" flipV="1">
            <a:off x="6117273" y="-1902777"/>
            <a:ext cx="16953285" cy="7445318"/>
          </a:xfrm>
          <a:custGeom>
            <a:avLst/>
            <a:gdLst/>
            <a:ahLst/>
            <a:cxnLst/>
            <a:rect l="l" t="t" r="r" b="b"/>
            <a:pathLst>
              <a:path w="16953285" h="7445318">
                <a:moveTo>
                  <a:pt x="0" y="7445318"/>
                </a:moveTo>
                <a:lnTo>
                  <a:pt x="16953286" y="7445318"/>
                </a:lnTo>
                <a:lnTo>
                  <a:pt x="16953286" y="0"/>
                </a:lnTo>
                <a:lnTo>
                  <a:pt x="0" y="0"/>
                </a:lnTo>
                <a:lnTo>
                  <a:pt x="0" y="7445318"/>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4" name="Group 4"/>
          <p:cNvGrpSpPr/>
          <p:nvPr/>
        </p:nvGrpSpPr>
        <p:grpSpPr>
          <a:xfrm>
            <a:off x="9881795" y="2221908"/>
            <a:ext cx="7931890" cy="7931890"/>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E48BD"/>
            </a:solidFill>
          </p:spPr>
          <p:txBody>
            <a:bodyPr/>
            <a:lstStyle/>
            <a:p>
              <a:endParaRPr lang="it-IT"/>
            </a:p>
          </p:txBody>
        </p:sp>
        <p:sp>
          <p:nvSpPr>
            <p:cNvPr id="6" name="TextBox 6"/>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7"/>
          <p:cNvGrpSpPr/>
          <p:nvPr/>
        </p:nvGrpSpPr>
        <p:grpSpPr>
          <a:xfrm>
            <a:off x="10220168" y="2560281"/>
            <a:ext cx="7255144" cy="7255144"/>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24951" r="-24951"/>
              </a:stretch>
            </a:blipFill>
          </p:spPr>
          <p:txBody>
            <a:bodyPr/>
            <a:lstStyle/>
            <a:p>
              <a:endParaRPr lang="it-IT"/>
            </a:p>
          </p:txBody>
        </p:sp>
      </p:grpSp>
      <p:sp>
        <p:nvSpPr>
          <p:cNvPr id="9" name="Freeform 9"/>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grpSp>
        <p:nvGrpSpPr>
          <p:cNvPr id="10" name="Group 10"/>
          <p:cNvGrpSpPr/>
          <p:nvPr/>
        </p:nvGrpSpPr>
        <p:grpSpPr>
          <a:xfrm>
            <a:off x="1171965" y="2762287"/>
            <a:ext cx="6922732" cy="1737695"/>
            <a:chOff x="0" y="0"/>
            <a:chExt cx="1619040" cy="406400"/>
          </a:xfrm>
        </p:grpSpPr>
        <p:sp>
          <p:nvSpPr>
            <p:cNvPr id="11" name="Freeform 11"/>
            <p:cNvSpPr/>
            <p:nvPr/>
          </p:nvSpPr>
          <p:spPr>
            <a:xfrm>
              <a:off x="0" y="0"/>
              <a:ext cx="1619040" cy="406400"/>
            </a:xfrm>
            <a:custGeom>
              <a:avLst/>
              <a:gdLst/>
              <a:ahLst/>
              <a:cxnLst/>
              <a:rect l="l" t="t" r="r" b="b"/>
              <a:pathLst>
                <a:path w="1619040" h="406400">
                  <a:moveTo>
                    <a:pt x="1415840" y="0"/>
                  </a:moveTo>
                  <a:cubicBezTo>
                    <a:pt x="1528065" y="0"/>
                    <a:pt x="1619040" y="90976"/>
                    <a:pt x="1619040" y="203200"/>
                  </a:cubicBezTo>
                  <a:cubicBezTo>
                    <a:pt x="1619040" y="315424"/>
                    <a:pt x="1528065" y="406400"/>
                    <a:pt x="1415840"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12" name="TextBox 12"/>
            <p:cNvSpPr txBox="1"/>
            <p:nvPr/>
          </p:nvSpPr>
          <p:spPr>
            <a:xfrm>
              <a:off x="0" y="-38100"/>
              <a:ext cx="1619040" cy="444500"/>
            </a:xfrm>
            <a:prstGeom prst="rect">
              <a:avLst/>
            </a:prstGeom>
          </p:spPr>
          <p:txBody>
            <a:bodyPr lIns="43900" tIns="43900" rIns="43900" bIns="43900" rtlCol="0" anchor="ctr"/>
            <a:lstStyle/>
            <a:p>
              <a:pPr algn="ctr">
                <a:lnSpc>
                  <a:spcPts val="2659"/>
                </a:lnSpc>
              </a:pPr>
              <a:endParaRPr/>
            </a:p>
          </p:txBody>
        </p:sp>
      </p:grpSp>
      <p:grpSp>
        <p:nvGrpSpPr>
          <p:cNvPr id="13" name="Group 13"/>
          <p:cNvGrpSpPr/>
          <p:nvPr/>
        </p:nvGrpSpPr>
        <p:grpSpPr>
          <a:xfrm>
            <a:off x="1028700" y="3030498"/>
            <a:ext cx="1230674" cy="1230674"/>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p:spPr>
          <p:txBody>
            <a:bodyPr/>
            <a:lstStyle/>
            <a:p>
              <a:endParaRPr lang="it-IT"/>
            </a:p>
          </p:txBody>
        </p:sp>
        <p:sp>
          <p:nvSpPr>
            <p:cNvPr id="15" name="TextBox 15"/>
            <p:cNvSpPr txBox="1"/>
            <p:nvPr/>
          </p:nvSpPr>
          <p:spPr>
            <a:xfrm>
              <a:off x="76200" y="38100"/>
              <a:ext cx="660400" cy="698500"/>
            </a:xfrm>
            <a:prstGeom prst="rect">
              <a:avLst/>
            </a:prstGeom>
          </p:spPr>
          <p:txBody>
            <a:bodyPr lIns="43900" tIns="43900" rIns="43900" bIns="43900" rtlCol="0" anchor="ctr"/>
            <a:lstStyle/>
            <a:p>
              <a:pPr algn="ctr">
                <a:lnSpc>
                  <a:spcPts val="2659"/>
                </a:lnSpc>
              </a:pPr>
              <a:endParaRPr/>
            </a:p>
          </p:txBody>
        </p:sp>
      </p:grpSp>
      <p:grpSp>
        <p:nvGrpSpPr>
          <p:cNvPr id="16" name="Group 16"/>
          <p:cNvGrpSpPr/>
          <p:nvPr/>
        </p:nvGrpSpPr>
        <p:grpSpPr>
          <a:xfrm>
            <a:off x="1171965" y="4676293"/>
            <a:ext cx="6922732" cy="1737695"/>
            <a:chOff x="0" y="0"/>
            <a:chExt cx="1619040" cy="406400"/>
          </a:xfrm>
        </p:grpSpPr>
        <p:sp>
          <p:nvSpPr>
            <p:cNvPr id="17" name="Freeform 17"/>
            <p:cNvSpPr/>
            <p:nvPr/>
          </p:nvSpPr>
          <p:spPr>
            <a:xfrm>
              <a:off x="0" y="0"/>
              <a:ext cx="1619040" cy="406400"/>
            </a:xfrm>
            <a:custGeom>
              <a:avLst/>
              <a:gdLst/>
              <a:ahLst/>
              <a:cxnLst/>
              <a:rect l="l" t="t" r="r" b="b"/>
              <a:pathLst>
                <a:path w="1619040" h="406400">
                  <a:moveTo>
                    <a:pt x="1415840" y="0"/>
                  </a:moveTo>
                  <a:cubicBezTo>
                    <a:pt x="1528065" y="0"/>
                    <a:pt x="1619040" y="90976"/>
                    <a:pt x="1619040" y="203200"/>
                  </a:cubicBezTo>
                  <a:cubicBezTo>
                    <a:pt x="1619040" y="315424"/>
                    <a:pt x="1528065" y="406400"/>
                    <a:pt x="1415840"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18" name="TextBox 18"/>
            <p:cNvSpPr txBox="1"/>
            <p:nvPr/>
          </p:nvSpPr>
          <p:spPr>
            <a:xfrm>
              <a:off x="0" y="-38100"/>
              <a:ext cx="1619040" cy="444500"/>
            </a:xfrm>
            <a:prstGeom prst="rect">
              <a:avLst/>
            </a:prstGeom>
          </p:spPr>
          <p:txBody>
            <a:bodyPr lIns="43900" tIns="43900" rIns="43900" bIns="43900" rtlCol="0" anchor="ctr"/>
            <a:lstStyle/>
            <a:p>
              <a:pPr algn="ctr">
                <a:lnSpc>
                  <a:spcPts val="2659"/>
                </a:lnSpc>
              </a:pPr>
              <a:endParaRPr/>
            </a:p>
          </p:txBody>
        </p:sp>
      </p:grpSp>
      <p:grpSp>
        <p:nvGrpSpPr>
          <p:cNvPr id="19" name="Group 19"/>
          <p:cNvGrpSpPr/>
          <p:nvPr/>
        </p:nvGrpSpPr>
        <p:grpSpPr>
          <a:xfrm>
            <a:off x="1028700" y="4944504"/>
            <a:ext cx="1230674" cy="1230674"/>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p:spPr>
          <p:txBody>
            <a:bodyPr/>
            <a:lstStyle/>
            <a:p>
              <a:endParaRPr lang="it-IT"/>
            </a:p>
          </p:txBody>
        </p:sp>
        <p:sp>
          <p:nvSpPr>
            <p:cNvPr id="21" name="TextBox 21"/>
            <p:cNvSpPr txBox="1"/>
            <p:nvPr/>
          </p:nvSpPr>
          <p:spPr>
            <a:xfrm>
              <a:off x="76200" y="38100"/>
              <a:ext cx="660400" cy="698500"/>
            </a:xfrm>
            <a:prstGeom prst="rect">
              <a:avLst/>
            </a:prstGeom>
          </p:spPr>
          <p:txBody>
            <a:bodyPr lIns="43900" tIns="43900" rIns="43900" bIns="43900" rtlCol="0" anchor="ctr"/>
            <a:lstStyle/>
            <a:p>
              <a:pPr algn="ctr">
                <a:lnSpc>
                  <a:spcPts val="2659"/>
                </a:lnSpc>
              </a:pPr>
              <a:endParaRPr/>
            </a:p>
          </p:txBody>
        </p:sp>
      </p:grpSp>
      <p:sp>
        <p:nvSpPr>
          <p:cNvPr id="22" name="TextBox 22"/>
          <p:cNvSpPr txBox="1"/>
          <p:nvPr/>
        </p:nvSpPr>
        <p:spPr>
          <a:xfrm>
            <a:off x="2460473" y="4735897"/>
            <a:ext cx="5104508" cy="1495425"/>
          </a:xfrm>
          <a:prstGeom prst="rect">
            <a:avLst/>
          </a:prstGeom>
        </p:spPr>
        <p:txBody>
          <a:bodyPr lIns="0" tIns="0" rIns="0" bIns="0" rtlCol="0" anchor="t">
            <a:spAutoFit/>
          </a:bodyPr>
          <a:lstStyle/>
          <a:p>
            <a:pPr marL="0" lvl="0" indent="0" algn="l">
              <a:lnSpc>
                <a:spcPts val="2360"/>
              </a:lnSpc>
              <a:spcBef>
                <a:spcPct val="0"/>
              </a:spcBef>
            </a:pPr>
            <a:r>
              <a:rPr lang="en-US" sz="1967" u="none" strike="noStrike">
                <a:solidFill>
                  <a:srgbClr val="FFFFFF"/>
                </a:solidFill>
                <a:latin typeface="Poppins"/>
                <a:ea typeface="Poppins"/>
                <a:cs typeface="Poppins"/>
                <a:sym typeface="Poppins"/>
              </a:rPr>
              <a:t>The method is rapid,</a:t>
            </a:r>
            <a:r>
              <a:rPr lang="en-US" sz="1967" b="1" u="none" strike="noStrike">
                <a:solidFill>
                  <a:srgbClr val="FFFFFF"/>
                </a:solidFill>
                <a:latin typeface="Poppins Bold"/>
                <a:ea typeface="Poppins Bold"/>
                <a:cs typeface="Poppins Bold"/>
                <a:sym typeface="Poppins Bold"/>
              </a:rPr>
              <a:t> high-throughput,</a:t>
            </a:r>
            <a:r>
              <a:rPr lang="en-US" sz="1967" u="none" strike="noStrike">
                <a:solidFill>
                  <a:srgbClr val="FFFFFF"/>
                </a:solidFill>
                <a:latin typeface="Poppins"/>
                <a:ea typeface="Poppins"/>
                <a:cs typeface="Poppins"/>
                <a:sym typeface="Poppins"/>
              </a:rPr>
              <a:t> and </a:t>
            </a:r>
            <a:r>
              <a:rPr lang="en-US" sz="1967" b="1" u="none" strike="noStrike">
                <a:solidFill>
                  <a:srgbClr val="FFFFFF"/>
                </a:solidFill>
                <a:latin typeface="Poppins Bold"/>
                <a:ea typeface="Poppins Bold"/>
                <a:cs typeface="Poppins Bold"/>
                <a:sym typeface="Poppins Bold"/>
              </a:rPr>
              <a:t>environmentally friendly,</a:t>
            </a:r>
            <a:r>
              <a:rPr lang="en-US" sz="1967" u="none" strike="noStrike">
                <a:solidFill>
                  <a:srgbClr val="FFFFFF"/>
                </a:solidFill>
                <a:latin typeface="Poppins"/>
                <a:ea typeface="Poppins"/>
                <a:cs typeface="Poppins"/>
                <a:sym typeface="Poppins"/>
              </a:rPr>
              <a:t> requiring </a:t>
            </a:r>
            <a:r>
              <a:rPr lang="en-US" sz="1967" b="1" u="none" strike="noStrike">
                <a:solidFill>
                  <a:srgbClr val="FFFFFF"/>
                </a:solidFill>
                <a:latin typeface="Poppins Bold"/>
                <a:ea typeface="Poppins Bold"/>
                <a:cs typeface="Poppins Bold"/>
                <a:sym typeface="Poppins Bold"/>
              </a:rPr>
              <a:t>no chromatographic separation</a:t>
            </a:r>
            <a:r>
              <a:rPr lang="en-US" sz="1967" u="none" strike="noStrike">
                <a:solidFill>
                  <a:srgbClr val="FFFFFF"/>
                </a:solidFill>
                <a:latin typeface="Poppins"/>
                <a:ea typeface="Poppins"/>
                <a:cs typeface="Poppins"/>
                <a:sym typeface="Poppins"/>
              </a:rPr>
              <a:t> and allowing analysis in just 30 seconds per sample.</a:t>
            </a:r>
          </a:p>
        </p:txBody>
      </p:sp>
      <p:sp>
        <p:nvSpPr>
          <p:cNvPr id="23" name="TextBox 23"/>
          <p:cNvSpPr txBox="1"/>
          <p:nvPr/>
        </p:nvSpPr>
        <p:spPr>
          <a:xfrm>
            <a:off x="2534096" y="2969560"/>
            <a:ext cx="5104508" cy="1323975"/>
          </a:xfrm>
          <a:prstGeom prst="rect">
            <a:avLst/>
          </a:prstGeom>
        </p:spPr>
        <p:txBody>
          <a:bodyPr lIns="0" tIns="0" rIns="0" bIns="0" rtlCol="0" anchor="t">
            <a:spAutoFit/>
          </a:bodyPr>
          <a:lstStyle/>
          <a:p>
            <a:pPr algn="l">
              <a:lnSpc>
                <a:spcPts val="2600"/>
              </a:lnSpc>
              <a:spcBef>
                <a:spcPct val="0"/>
              </a:spcBef>
            </a:pPr>
            <a:r>
              <a:rPr lang="en-US" sz="2167">
                <a:solidFill>
                  <a:srgbClr val="FFFFFF"/>
                </a:solidFill>
                <a:latin typeface="Poppins"/>
                <a:ea typeface="Poppins"/>
                <a:cs typeface="Poppins"/>
                <a:sym typeface="Poppins"/>
              </a:rPr>
              <a:t>The DART-TQ MS/MS multi-target method successfully detected saffron adulteration </a:t>
            </a:r>
            <a:r>
              <a:rPr lang="en-US" sz="2167" b="1">
                <a:solidFill>
                  <a:srgbClr val="FFFFFF"/>
                </a:solidFill>
                <a:latin typeface="Poppins Bold"/>
                <a:ea typeface="Poppins Bold"/>
                <a:cs typeface="Poppins Bold"/>
                <a:sym typeface="Poppins Bold"/>
              </a:rPr>
              <a:t>down to 3% for turmeric and 5% for safflower</a:t>
            </a:r>
            <a:r>
              <a:rPr lang="en-US" sz="2167">
                <a:solidFill>
                  <a:srgbClr val="FFFFFF"/>
                </a:solidFill>
                <a:latin typeface="Poppins"/>
                <a:ea typeface="Poppins"/>
                <a:cs typeface="Poppins"/>
                <a:sym typeface="Poppins"/>
              </a:rPr>
              <a:t>.</a:t>
            </a:r>
          </a:p>
        </p:txBody>
      </p:sp>
      <p:grpSp>
        <p:nvGrpSpPr>
          <p:cNvPr id="24" name="Group 24"/>
          <p:cNvGrpSpPr/>
          <p:nvPr/>
        </p:nvGrpSpPr>
        <p:grpSpPr>
          <a:xfrm>
            <a:off x="1196659" y="6570380"/>
            <a:ext cx="6898039" cy="1737695"/>
            <a:chOff x="0" y="0"/>
            <a:chExt cx="1613265" cy="406400"/>
          </a:xfrm>
        </p:grpSpPr>
        <p:sp>
          <p:nvSpPr>
            <p:cNvPr id="25" name="Freeform 25"/>
            <p:cNvSpPr/>
            <p:nvPr/>
          </p:nvSpPr>
          <p:spPr>
            <a:xfrm>
              <a:off x="0" y="0"/>
              <a:ext cx="1613265" cy="406400"/>
            </a:xfrm>
            <a:custGeom>
              <a:avLst/>
              <a:gdLst/>
              <a:ahLst/>
              <a:cxnLst/>
              <a:rect l="l" t="t" r="r" b="b"/>
              <a:pathLst>
                <a:path w="1613265" h="406400">
                  <a:moveTo>
                    <a:pt x="1410065" y="0"/>
                  </a:moveTo>
                  <a:cubicBezTo>
                    <a:pt x="1522290" y="0"/>
                    <a:pt x="1613265" y="90976"/>
                    <a:pt x="1613265" y="203200"/>
                  </a:cubicBezTo>
                  <a:cubicBezTo>
                    <a:pt x="1613265" y="315424"/>
                    <a:pt x="1522290" y="406400"/>
                    <a:pt x="1410065"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26" name="TextBox 26"/>
            <p:cNvSpPr txBox="1"/>
            <p:nvPr/>
          </p:nvSpPr>
          <p:spPr>
            <a:xfrm>
              <a:off x="0" y="-38100"/>
              <a:ext cx="1613265" cy="444500"/>
            </a:xfrm>
            <a:prstGeom prst="rect">
              <a:avLst/>
            </a:prstGeom>
          </p:spPr>
          <p:txBody>
            <a:bodyPr lIns="43900" tIns="43900" rIns="43900" bIns="43900" rtlCol="0" anchor="ctr"/>
            <a:lstStyle/>
            <a:p>
              <a:pPr algn="ctr">
                <a:lnSpc>
                  <a:spcPts val="2659"/>
                </a:lnSpc>
              </a:pPr>
              <a:endParaRPr/>
            </a:p>
          </p:txBody>
        </p:sp>
      </p:grpSp>
      <p:grpSp>
        <p:nvGrpSpPr>
          <p:cNvPr id="27" name="Group 27"/>
          <p:cNvGrpSpPr/>
          <p:nvPr/>
        </p:nvGrpSpPr>
        <p:grpSpPr>
          <a:xfrm>
            <a:off x="1053394" y="6838591"/>
            <a:ext cx="1230674" cy="1230674"/>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p:spPr>
          <p:txBody>
            <a:bodyPr/>
            <a:lstStyle/>
            <a:p>
              <a:endParaRPr lang="it-IT"/>
            </a:p>
          </p:txBody>
        </p:sp>
        <p:sp>
          <p:nvSpPr>
            <p:cNvPr id="29" name="TextBox 29"/>
            <p:cNvSpPr txBox="1"/>
            <p:nvPr/>
          </p:nvSpPr>
          <p:spPr>
            <a:xfrm>
              <a:off x="76200" y="38100"/>
              <a:ext cx="660400" cy="698500"/>
            </a:xfrm>
            <a:prstGeom prst="rect">
              <a:avLst/>
            </a:prstGeom>
          </p:spPr>
          <p:txBody>
            <a:bodyPr lIns="43900" tIns="43900" rIns="43900" bIns="43900" rtlCol="0" anchor="ctr"/>
            <a:lstStyle/>
            <a:p>
              <a:pPr algn="ctr">
                <a:lnSpc>
                  <a:spcPts val="2659"/>
                </a:lnSpc>
              </a:pPr>
              <a:endParaRPr/>
            </a:p>
          </p:txBody>
        </p:sp>
      </p:grpSp>
      <p:sp>
        <p:nvSpPr>
          <p:cNvPr id="30" name="TextBox 30"/>
          <p:cNvSpPr txBox="1"/>
          <p:nvPr/>
        </p:nvSpPr>
        <p:spPr>
          <a:xfrm>
            <a:off x="2485167" y="6629984"/>
            <a:ext cx="5079814" cy="1495425"/>
          </a:xfrm>
          <a:prstGeom prst="rect">
            <a:avLst/>
          </a:prstGeom>
        </p:spPr>
        <p:txBody>
          <a:bodyPr lIns="0" tIns="0" rIns="0" bIns="0" rtlCol="0" anchor="t">
            <a:spAutoFit/>
          </a:bodyPr>
          <a:lstStyle/>
          <a:p>
            <a:pPr marL="0" lvl="0" indent="0" algn="l">
              <a:lnSpc>
                <a:spcPts val="2360"/>
              </a:lnSpc>
              <a:spcBef>
                <a:spcPct val="0"/>
              </a:spcBef>
            </a:pPr>
            <a:r>
              <a:rPr lang="en-US" sz="1967" u="none" strike="noStrike">
                <a:solidFill>
                  <a:srgbClr val="FFFFFF"/>
                </a:solidFill>
                <a:latin typeface="Poppins"/>
                <a:ea typeface="Poppins"/>
                <a:cs typeface="Poppins"/>
                <a:sym typeface="Poppins"/>
              </a:rPr>
              <a:t>The inclusion of an internal standard significantly contributed to decease variability of the MS measurements improving the correlation coefficient of the calibration curve.</a:t>
            </a:r>
          </a:p>
        </p:txBody>
      </p:sp>
      <p:sp>
        <p:nvSpPr>
          <p:cNvPr id="31" name="Freeform 31"/>
          <p:cNvSpPr/>
          <p:nvPr/>
        </p:nvSpPr>
        <p:spPr>
          <a:xfrm>
            <a:off x="1061625" y="3071654"/>
            <a:ext cx="1153203" cy="1284437"/>
          </a:xfrm>
          <a:custGeom>
            <a:avLst/>
            <a:gdLst/>
            <a:ahLst/>
            <a:cxnLst/>
            <a:rect l="l" t="t" r="r" b="b"/>
            <a:pathLst>
              <a:path w="1153203" h="1284437">
                <a:moveTo>
                  <a:pt x="0" y="0"/>
                </a:moveTo>
                <a:lnTo>
                  <a:pt x="1153203" y="0"/>
                </a:lnTo>
                <a:lnTo>
                  <a:pt x="1153203" y="1284437"/>
                </a:lnTo>
                <a:lnTo>
                  <a:pt x="0" y="1284437"/>
                </a:lnTo>
                <a:lnTo>
                  <a:pt x="0" y="0"/>
                </a:lnTo>
                <a:close/>
              </a:path>
            </a:pathLst>
          </a:custGeom>
          <a:blipFill>
            <a:blip r:embed="rId6">
              <a:extLst>
                <a:ext uri="{96DAC541-7B7A-43D3-8B79-37D633B846F1}">
                  <asvg:svgBlip xmlns:asvg="http://schemas.microsoft.com/office/drawing/2016/SVG/main" r:embed="rId7"/>
                </a:ext>
              </a:extLst>
            </a:blip>
            <a:stretch>
              <a:fillRect t="-3" b="-3"/>
            </a:stretch>
          </a:blipFill>
        </p:spPr>
        <p:txBody>
          <a:bodyPr/>
          <a:lstStyle/>
          <a:p>
            <a:endParaRPr lang="it-IT"/>
          </a:p>
        </p:txBody>
      </p:sp>
      <p:sp>
        <p:nvSpPr>
          <p:cNvPr id="32" name="Freeform 32"/>
          <p:cNvSpPr/>
          <p:nvPr/>
        </p:nvSpPr>
        <p:spPr>
          <a:xfrm>
            <a:off x="1067435" y="5020772"/>
            <a:ext cx="1153203" cy="1284437"/>
          </a:xfrm>
          <a:custGeom>
            <a:avLst/>
            <a:gdLst/>
            <a:ahLst/>
            <a:cxnLst/>
            <a:rect l="l" t="t" r="r" b="b"/>
            <a:pathLst>
              <a:path w="1153203" h="1284437">
                <a:moveTo>
                  <a:pt x="0" y="0"/>
                </a:moveTo>
                <a:lnTo>
                  <a:pt x="1153204" y="0"/>
                </a:lnTo>
                <a:lnTo>
                  <a:pt x="1153204" y="1284437"/>
                </a:lnTo>
                <a:lnTo>
                  <a:pt x="0" y="1284437"/>
                </a:lnTo>
                <a:lnTo>
                  <a:pt x="0" y="0"/>
                </a:lnTo>
                <a:close/>
              </a:path>
            </a:pathLst>
          </a:custGeom>
          <a:blipFill>
            <a:blip r:embed="rId6">
              <a:extLst>
                <a:ext uri="{96DAC541-7B7A-43D3-8B79-37D633B846F1}">
                  <asvg:svgBlip xmlns:asvg="http://schemas.microsoft.com/office/drawing/2016/SVG/main" r:embed="rId7"/>
                </a:ext>
              </a:extLst>
            </a:blip>
            <a:stretch>
              <a:fillRect t="-3" b="-3"/>
            </a:stretch>
          </a:blipFill>
        </p:spPr>
        <p:txBody>
          <a:bodyPr/>
          <a:lstStyle/>
          <a:p>
            <a:endParaRPr lang="it-IT"/>
          </a:p>
        </p:txBody>
      </p:sp>
      <p:sp>
        <p:nvSpPr>
          <p:cNvPr id="33" name="Freeform 33"/>
          <p:cNvSpPr/>
          <p:nvPr/>
        </p:nvSpPr>
        <p:spPr>
          <a:xfrm>
            <a:off x="1067435" y="6932552"/>
            <a:ext cx="1153203" cy="1284437"/>
          </a:xfrm>
          <a:custGeom>
            <a:avLst/>
            <a:gdLst/>
            <a:ahLst/>
            <a:cxnLst/>
            <a:rect l="l" t="t" r="r" b="b"/>
            <a:pathLst>
              <a:path w="1153203" h="1284437">
                <a:moveTo>
                  <a:pt x="0" y="0"/>
                </a:moveTo>
                <a:lnTo>
                  <a:pt x="1153204" y="0"/>
                </a:lnTo>
                <a:lnTo>
                  <a:pt x="1153204" y="1284437"/>
                </a:lnTo>
                <a:lnTo>
                  <a:pt x="0" y="1284437"/>
                </a:lnTo>
                <a:lnTo>
                  <a:pt x="0" y="0"/>
                </a:lnTo>
                <a:close/>
              </a:path>
            </a:pathLst>
          </a:custGeom>
          <a:blipFill>
            <a:blip r:embed="rId6">
              <a:extLst>
                <a:ext uri="{96DAC541-7B7A-43D3-8B79-37D633B846F1}">
                  <asvg:svgBlip xmlns:asvg="http://schemas.microsoft.com/office/drawing/2016/SVG/main" r:embed="rId7"/>
                </a:ext>
              </a:extLst>
            </a:blip>
            <a:stretch>
              <a:fillRect t="-3" b="-3"/>
            </a:stretch>
          </a:blipFill>
        </p:spPr>
        <p:txBody>
          <a:bodyPr/>
          <a:lstStyle/>
          <a:p>
            <a:endParaRPr lang="it-IT"/>
          </a:p>
        </p:txBody>
      </p:sp>
      <p:sp>
        <p:nvSpPr>
          <p:cNvPr id="34" name="TextBox 34"/>
          <p:cNvSpPr txBox="1"/>
          <p:nvPr/>
        </p:nvSpPr>
        <p:spPr>
          <a:xfrm>
            <a:off x="218799" y="9232000"/>
            <a:ext cx="10652458" cy="990600"/>
          </a:xfrm>
          <a:prstGeom prst="rect">
            <a:avLst/>
          </a:prstGeom>
        </p:spPr>
        <p:txBody>
          <a:bodyPr lIns="0" tIns="0" rIns="0" bIns="0" rtlCol="0" anchor="t">
            <a:spAutoFit/>
          </a:bodyPr>
          <a:lstStyle/>
          <a:p>
            <a:pPr algn="l">
              <a:lnSpc>
                <a:spcPts val="2574"/>
              </a:lnSpc>
              <a:spcBef>
                <a:spcPct val="0"/>
              </a:spcBef>
            </a:pPr>
            <a:r>
              <a:rPr lang="en-US" sz="2145">
                <a:solidFill>
                  <a:srgbClr val="000000"/>
                </a:solidFill>
                <a:latin typeface="Poppins"/>
                <a:ea typeface="Poppins"/>
                <a:cs typeface="Poppins"/>
                <a:sym typeface="Poppins"/>
              </a:rPr>
              <a:t>Efforts will be directed to extend the method to other potential adulterants to deploy a single multi-target method for the detection of several substances adulterating saffron</a:t>
            </a:r>
          </a:p>
        </p:txBody>
      </p:sp>
      <p:sp>
        <p:nvSpPr>
          <p:cNvPr id="35" name="TextBox 35"/>
          <p:cNvSpPr txBox="1"/>
          <p:nvPr/>
        </p:nvSpPr>
        <p:spPr>
          <a:xfrm>
            <a:off x="3506467" y="8717650"/>
            <a:ext cx="3012519" cy="371897"/>
          </a:xfrm>
          <a:prstGeom prst="rect">
            <a:avLst/>
          </a:prstGeom>
        </p:spPr>
        <p:txBody>
          <a:bodyPr lIns="0" tIns="0" rIns="0" bIns="0" rtlCol="0" anchor="t">
            <a:spAutoFit/>
          </a:bodyPr>
          <a:lstStyle/>
          <a:p>
            <a:pPr algn="ctr">
              <a:lnSpc>
                <a:spcPts val="2934"/>
              </a:lnSpc>
              <a:spcBef>
                <a:spcPct val="0"/>
              </a:spcBef>
            </a:pPr>
            <a:r>
              <a:rPr lang="en-US" sz="2445" b="1" dirty="0">
                <a:solidFill>
                  <a:srgbClr val="7030A0"/>
                </a:solidFill>
                <a:latin typeface="Calibri (MS) Bold"/>
                <a:ea typeface="Calibri (MS) Bold"/>
                <a:cs typeface="Calibri (MS) Bold"/>
                <a:sym typeface="Calibri (MS) Bold"/>
              </a:rPr>
              <a:t>FUTURE PERSPECTIVES:</a:t>
            </a:r>
          </a:p>
        </p:txBody>
      </p:sp>
      <p:sp>
        <p:nvSpPr>
          <p:cNvPr id="36" name="Freeform 36"/>
          <p:cNvSpPr/>
          <p:nvPr/>
        </p:nvSpPr>
        <p:spPr>
          <a:xfrm>
            <a:off x="10220168" y="1119197"/>
            <a:ext cx="2926964" cy="2926964"/>
          </a:xfrm>
          <a:custGeom>
            <a:avLst/>
            <a:gdLst/>
            <a:ahLst/>
            <a:cxnLst/>
            <a:rect l="l" t="t" r="r" b="b"/>
            <a:pathLst>
              <a:path w="2926964" h="2926964">
                <a:moveTo>
                  <a:pt x="0" y="0"/>
                </a:moveTo>
                <a:lnTo>
                  <a:pt x="2926964" y="0"/>
                </a:lnTo>
                <a:lnTo>
                  <a:pt x="2926964" y="2926964"/>
                </a:lnTo>
                <a:lnTo>
                  <a:pt x="0" y="2926964"/>
                </a:lnTo>
                <a:lnTo>
                  <a:pt x="0" y="0"/>
                </a:lnTo>
                <a:close/>
              </a:path>
            </a:pathLst>
          </a:custGeom>
          <a:blipFill>
            <a:blip r:embed="rId8"/>
            <a:stretch>
              <a:fillRect/>
            </a:stretch>
          </a:blipFill>
        </p:spPr>
        <p:txBody>
          <a:bodyPr/>
          <a:lstStyle/>
          <a:p>
            <a:endParaRPr lang="it-IT"/>
          </a:p>
        </p:txBody>
      </p:sp>
      <p:sp>
        <p:nvSpPr>
          <p:cNvPr id="37" name="Freeform 37"/>
          <p:cNvSpPr/>
          <p:nvPr/>
        </p:nvSpPr>
        <p:spPr>
          <a:xfrm>
            <a:off x="10091345" y="1129416"/>
            <a:ext cx="4253181" cy="3764065"/>
          </a:xfrm>
          <a:custGeom>
            <a:avLst/>
            <a:gdLst/>
            <a:ahLst/>
            <a:cxnLst/>
            <a:rect l="l" t="t" r="r" b="b"/>
            <a:pathLst>
              <a:path w="4253181" h="3764065">
                <a:moveTo>
                  <a:pt x="0" y="0"/>
                </a:moveTo>
                <a:lnTo>
                  <a:pt x="4253181" y="0"/>
                </a:lnTo>
                <a:lnTo>
                  <a:pt x="4253181" y="3764065"/>
                </a:lnTo>
                <a:lnTo>
                  <a:pt x="0" y="376406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it-I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9827463" cy="4315894"/>
          </a:xfrm>
          <a:custGeom>
            <a:avLst/>
            <a:gdLst/>
            <a:ahLst/>
            <a:cxnLst/>
            <a:rect l="l" t="t" r="r" b="b"/>
            <a:pathLst>
              <a:path w="9827463" h="4315894">
                <a:moveTo>
                  <a:pt x="9827463" y="4315894"/>
                </a:moveTo>
                <a:lnTo>
                  <a:pt x="0" y="4315894"/>
                </a:lnTo>
                <a:lnTo>
                  <a:pt x="0" y="0"/>
                </a:lnTo>
                <a:lnTo>
                  <a:pt x="9827463" y="0"/>
                </a:lnTo>
                <a:lnTo>
                  <a:pt x="9827463" y="4315894"/>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 name="Freeform 3"/>
          <p:cNvSpPr/>
          <p:nvPr/>
        </p:nvSpPr>
        <p:spPr>
          <a:xfrm flipH="1">
            <a:off x="0" y="6909159"/>
            <a:ext cx="7746343" cy="3401936"/>
          </a:xfrm>
          <a:custGeom>
            <a:avLst/>
            <a:gdLst/>
            <a:ahLst/>
            <a:cxnLst/>
            <a:rect l="l" t="t" r="r" b="b"/>
            <a:pathLst>
              <a:path w="7746343" h="3401936">
                <a:moveTo>
                  <a:pt x="7746343" y="0"/>
                </a:moveTo>
                <a:lnTo>
                  <a:pt x="0" y="0"/>
                </a:lnTo>
                <a:lnTo>
                  <a:pt x="0" y="3401935"/>
                </a:lnTo>
                <a:lnTo>
                  <a:pt x="7746343" y="3401935"/>
                </a:lnTo>
                <a:lnTo>
                  <a:pt x="7746343"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4" name="Group 4"/>
          <p:cNvGrpSpPr/>
          <p:nvPr/>
        </p:nvGrpSpPr>
        <p:grpSpPr>
          <a:xfrm>
            <a:off x="351889" y="2037934"/>
            <a:ext cx="6591243" cy="6591243"/>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6" name="TextBox 6"/>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7"/>
          <p:cNvGrpSpPr/>
          <p:nvPr/>
        </p:nvGrpSpPr>
        <p:grpSpPr>
          <a:xfrm>
            <a:off x="633070" y="2319115"/>
            <a:ext cx="6028881" cy="6028881"/>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50000" r="-50000"/>
              </a:stretch>
            </a:blipFill>
          </p:spPr>
          <p:txBody>
            <a:bodyPr/>
            <a:lstStyle/>
            <a:p>
              <a:endParaRPr lang="it-IT"/>
            </a:p>
          </p:txBody>
        </p:sp>
      </p:grpSp>
      <p:sp>
        <p:nvSpPr>
          <p:cNvPr id="9" name="Freeform 9"/>
          <p:cNvSpPr/>
          <p:nvPr/>
        </p:nvSpPr>
        <p:spPr>
          <a:xfrm>
            <a:off x="8915079" y="5779802"/>
            <a:ext cx="1739043" cy="1397592"/>
          </a:xfrm>
          <a:custGeom>
            <a:avLst/>
            <a:gdLst/>
            <a:ahLst/>
            <a:cxnLst/>
            <a:rect l="l" t="t" r="r" b="b"/>
            <a:pathLst>
              <a:path w="1739043" h="1397592">
                <a:moveTo>
                  <a:pt x="0" y="0"/>
                </a:moveTo>
                <a:lnTo>
                  <a:pt x="1739043" y="0"/>
                </a:lnTo>
                <a:lnTo>
                  <a:pt x="1739043" y="1397592"/>
                </a:lnTo>
                <a:lnTo>
                  <a:pt x="0" y="139759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it-IT"/>
          </a:p>
        </p:txBody>
      </p:sp>
      <p:grpSp>
        <p:nvGrpSpPr>
          <p:cNvPr id="10" name="Group 10"/>
          <p:cNvGrpSpPr/>
          <p:nvPr/>
        </p:nvGrpSpPr>
        <p:grpSpPr>
          <a:xfrm>
            <a:off x="8678037" y="2782943"/>
            <a:ext cx="7732943" cy="2240367"/>
            <a:chOff x="0" y="0"/>
            <a:chExt cx="1402747" cy="406400"/>
          </a:xfrm>
        </p:grpSpPr>
        <p:sp>
          <p:nvSpPr>
            <p:cNvPr id="11" name="Freeform 11"/>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12" name="TextBox 12"/>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8493329" y="3128741"/>
            <a:ext cx="1586678" cy="1586678"/>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15" name="TextBox 1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6" name="Freeform 16"/>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7"/>
            <a:stretch>
              <a:fillRect l="-5653" t="-6194" r="-5573" b="-10623"/>
            </a:stretch>
          </a:blipFill>
        </p:spPr>
        <p:txBody>
          <a:bodyPr/>
          <a:lstStyle/>
          <a:p>
            <a:endParaRPr lang="it-IT"/>
          </a:p>
        </p:txBody>
      </p:sp>
      <p:sp>
        <p:nvSpPr>
          <p:cNvPr id="17" name="Freeform 17"/>
          <p:cNvSpPr/>
          <p:nvPr/>
        </p:nvSpPr>
        <p:spPr>
          <a:xfrm>
            <a:off x="10271017" y="7703561"/>
            <a:ext cx="2996132" cy="2996132"/>
          </a:xfrm>
          <a:custGeom>
            <a:avLst/>
            <a:gdLst/>
            <a:ahLst/>
            <a:cxnLst/>
            <a:rect l="l" t="t" r="r" b="b"/>
            <a:pathLst>
              <a:path w="2996132" h="2996132">
                <a:moveTo>
                  <a:pt x="0" y="0"/>
                </a:moveTo>
                <a:lnTo>
                  <a:pt x="2996133" y="0"/>
                </a:lnTo>
                <a:lnTo>
                  <a:pt x="2996133" y="2996132"/>
                </a:lnTo>
                <a:lnTo>
                  <a:pt x="0" y="299613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p>
        </p:txBody>
      </p:sp>
      <p:sp>
        <p:nvSpPr>
          <p:cNvPr id="18" name="Freeform 18"/>
          <p:cNvSpPr/>
          <p:nvPr/>
        </p:nvSpPr>
        <p:spPr>
          <a:xfrm>
            <a:off x="13496174" y="7970505"/>
            <a:ext cx="4523612" cy="1685046"/>
          </a:xfrm>
          <a:custGeom>
            <a:avLst/>
            <a:gdLst/>
            <a:ahLst/>
            <a:cxnLst/>
            <a:rect l="l" t="t" r="r" b="b"/>
            <a:pathLst>
              <a:path w="4523612" h="1685046">
                <a:moveTo>
                  <a:pt x="0" y="0"/>
                </a:moveTo>
                <a:lnTo>
                  <a:pt x="4523612" y="0"/>
                </a:lnTo>
                <a:lnTo>
                  <a:pt x="4523612" y="1685046"/>
                </a:lnTo>
                <a:lnTo>
                  <a:pt x="0" y="1685046"/>
                </a:lnTo>
                <a:lnTo>
                  <a:pt x="0" y="0"/>
                </a:lnTo>
                <a:close/>
              </a:path>
            </a:pathLst>
          </a:custGeom>
          <a:blipFill>
            <a:blip r:embed="rId10"/>
            <a:stretch>
              <a:fillRect/>
            </a:stretch>
          </a:blipFill>
        </p:spPr>
        <p:txBody>
          <a:bodyPr/>
          <a:lstStyle/>
          <a:p>
            <a:endParaRPr lang="it-IT"/>
          </a:p>
        </p:txBody>
      </p:sp>
      <p:sp>
        <p:nvSpPr>
          <p:cNvPr id="19" name="TextBox 19"/>
          <p:cNvSpPr txBox="1"/>
          <p:nvPr/>
        </p:nvSpPr>
        <p:spPr>
          <a:xfrm>
            <a:off x="9244021" y="1320754"/>
            <a:ext cx="7417149" cy="959687"/>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Case Study 2</a:t>
            </a:r>
          </a:p>
        </p:txBody>
      </p:sp>
      <p:sp>
        <p:nvSpPr>
          <p:cNvPr id="20" name="TextBox 20"/>
          <p:cNvSpPr txBox="1"/>
          <p:nvPr/>
        </p:nvSpPr>
        <p:spPr>
          <a:xfrm>
            <a:off x="10654122" y="5703602"/>
            <a:ext cx="7365664" cy="907017"/>
          </a:xfrm>
          <a:prstGeom prst="rect">
            <a:avLst/>
          </a:prstGeom>
        </p:spPr>
        <p:txBody>
          <a:bodyPr lIns="0" tIns="0" rIns="0" bIns="0" rtlCol="0" anchor="t">
            <a:spAutoFit/>
          </a:bodyPr>
          <a:lstStyle/>
          <a:p>
            <a:pPr marL="0" lvl="0" indent="0" algn="just">
              <a:lnSpc>
                <a:spcPts val="3556"/>
              </a:lnSpc>
              <a:spcBef>
                <a:spcPct val="0"/>
              </a:spcBef>
            </a:pPr>
            <a:r>
              <a:rPr lang="en-US" sz="2540" b="1">
                <a:solidFill>
                  <a:srgbClr val="003F91"/>
                </a:solidFill>
                <a:latin typeface="Poppins Bold"/>
                <a:ea typeface="Poppins Bold"/>
                <a:cs typeface="Poppins Bold"/>
                <a:sym typeface="Poppins Bold"/>
              </a:rPr>
              <a:t>To id</a:t>
            </a:r>
            <a:r>
              <a:rPr lang="en-US" sz="2540" b="1" u="none" strike="noStrike">
                <a:solidFill>
                  <a:srgbClr val="003F91"/>
                </a:solidFill>
                <a:latin typeface="Poppins Bold"/>
                <a:ea typeface="Poppins Bold"/>
                <a:cs typeface="Poppins Bold"/>
                <a:sym typeface="Poppins Bold"/>
              </a:rPr>
              <a:t>entify and validate selected ion transitions to target histamine in tuna.</a:t>
            </a:r>
          </a:p>
        </p:txBody>
      </p:sp>
      <p:sp>
        <p:nvSpPr>
          <p:cNvPr id="21" name="TextBox 21"/>
          <p:cNvSpPr txBox="1"/>
          <p:nvPr/>
        </p:nvSpPr>
        <p:spPr>
          <a:xfrm>
            <a:off x="10271017" y="2731834"/>
            <a:ext cx="5231113" cy="2190623"/>
          </a:xfrm>
          <a:prstGeom prst="rect">
            <a:avLst/>
          </a:prstGeom>
        </p:spPr>
        <p:txBody>
          <a:bodyPr lIns="0" tIns="0" rIns="0" bIns="0" rtlCol="0" anchor="t">
            <a:spAutoFit/>
          </a:bodyPr>
          <a:lstStyle/>
          <a:p>
            <a:pPr algn="just">
              <a:lnSpc>
                <a:spcPts val="5599"/>
              </a:lnSpc>
            </a:pPr>
            <a:r>
              <a:rPr lang="en-US" sz="3999">
                <a:solidFill>
                  <a:srgbClr val="FFFFFF"/>
                </a:solidFill>
                <a:latin typeface="Poppins"/>
                <a:ea typeface="Poppins"/>
                <a:cs typeface="Poppins"/>
                <a:sym typeface="Poppins"/>
              </a:rPr>
              <a:t>Food safety:</a:t>
            </a:r>
          </a:p>
          <a:p>
            <a:pPr algn="just">
              <a:lnSpc>
                <a:spcPts val="3863"/>
              </a:lnSpc>
              <a:spcBef>
                <a:spcPct val="0"/>
              </a:spcBef>
            </a:pPr>
            <a:r>
              <a:rPr lang="en-US" sz="2760">
                <a:solidFill>
                  <a:srgbClr val="FFFFFF"/>
                </a:solidFill>
                <a:latin typeface="Poppins"/>
                <a:ea typeface="Poppins"/>
                <a:cs typeface="Poppins"/>
                <a:sym typeface="Poppins"/>
              </a:rPr>
              <a:t> determination of biogenic amines in </a:t>
            </a:r>
            <a:r>
              <a:rPr lang="en-US" sz="2760" b="1">
                <a:solidFill>
                  <a:srgbClr val="FFFFFF"/>
                </a:solidFill>
                <a:latin typeface="Poppins Bold"/>
                <a:ea typeface="Poppins Bold"/>
                <a:cs typeface="Poppins Bold"/>
                <a:sym typeface="Poppins Bold"/>
              </a:rPr>
              <a:t>tuna </a:t>
            </a:r>
            <a:r>
              <a:rPr lang="en-US" sz="2760">
                <a:solidFill>
                  <a:srgbClr val="FFFFFF"/>
                </a:solidFill>
                <a:latin typeface="Poppins"/>
                <a:ea typeface="Poppins"/>
                <a:cs typeface="Poppins"/>
                <a:sym typeface="Poppins"/>
              </a:rPr>
              <a:t>fish, with a focus on </a:t>
            </a:r>
            <a:r>
              <a:rPr lang="en-US" sz="2760" b="1">
                <a:solidFill>
                  <a:srgbClr val="FFFFFF"/>
                </a:solidFill>
                <a:latin typeface="Poppins Bold"/>
                <a:ea typeface="Poppins Bold"/>
                <a:cs typeface="Poppins Bold"/>
                <a:sym typeface="Poppins Bold"/>
              </a:rPr>
              <a:t>histamine. </a:t>
            </a:r>
          </a:p>
        </p:txBody>
      </p:sp>
      <p:sp>
        <p:nvSpPr>
          <p:cNvPr id="22" name="TextBox 22"/>
          <p:cNvSpPr txBox="1"/>
          <p:nvPr/>
        </p:nvSpPr>
        <p:spPr>
          <a:xfrm>
            <a:off x="9178065" y="3432169"/>
            <a:ext cx="283289" cy="751854"/>
          </a:xfrm>
          <a:prstGeom prst="rect">
            <a:avLst/>
          </a:prstGeom>
        </p:spPr>
        <p:txBody>
          <a:bodyPr lIns="0" tIns="0" rIns="0" bIns="0" rtlCol="0" anchor="t">
            <a:spAutoFit/>
          </a:bodyPr>
          <a:lstStyle/>
          <a:p>
            <a:pPr marL="0" lvl="0" indent="0" algn="ctr">
              <a:lnSpc>
                <a:spcPts val="6326"/>
              </a:lnSpc>
              <a:spcBef>
                <a:spcPct val="0"/>
              </a:spcBef>
            </a:pPr>
            <a:r>
              <a:rPr lang="en-US" sz="3954" b="1" u="none" strike="noStrike">
                <a:solidFill>
                  <a:srgbClr val="F5F7FA"/>
                </a:solidFill>
                <a:latin typeface="Raleway 1 Bold"/>
                <a:ea typeface="Raleway 1 Bold"/>
                <a:cs typeface="Raleway 1 Bold"/>
                <a:sym typeface="Raleway 1 Bold"/>
              </a:rPr>
              <a:t>2</a:t>
            </a:r>
          </a:p>
        </p:txBody>
      </p:sp>
      <p:sp>
        <p:nvSpPr>
          <p:cNvPr id="23" name="TextBox 23"/>
          <p:cNvSpPr txBox="1"/>
          <p:nvPr/>
        </p:nvSpPr>
        <p:spPr>
          <a:xfrm>
            <a:off x="10325128" y="7913355"/>
            <a:ext cx="3171046" cy="2009140"/>
          </a:xfrm>
          <a:prstGeom prst="rect">
            <a:avLst/>
          </a:prstGeom>
        </p:spPr>
        <p:txBody>
          <a:bodyPr lIns="0" tIns="0" rIns="0" bIns="0" rtlCol="0" anchor="t">
            <a:spAutoFit/>
          </a:bodyPr>
          <a:lstStyle/>
          <a:p>
            <a:pPr algn="ctr">
              <a:lnSpc>
                <a:spcPts val="2659"/>
              </a:lnSpc>
              <a:spcBef>
                <a:spcPct val="0"/>
              </a:spcBef>
            </a:pPr>
            <a:r>
              <a:rPr lang="en-US" sz="1899">
                <a:solidFill>
                  <a:srgbClr val="000000"/>
                </a:solidFill>
                <a:latin typeface="Poppins"/>
                <a:ea typeface="Poppins"/>
                <a:cs typeface="Poppins"/>
                <a:sym typeface="Poppins"/>
              </a:rPr>
              <a:t>Gain insights into our novel multi-target analytical approach for biogenic amine profiling in tuna — </a:t>
            </a:r>
            <a:r>
              <a:rPr lang="en-US" sz="1899" b="1">
                <a:solidFill>
                  <a:srgbClr val="000000"/>
                </a:solidFill>
                <a:latin typeface="Poppins Bold"/>
                <a:ea typeface="Poppins Bold"/>
                <a:cs typeface="Poppins Bold"/>
                <a:sym typeface="Poppins Bold"/>
              </a:rPr>
              <a:t>see our poster for full details.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9827463" cy="4315894"/>
          </a:xfrm>
          <a:custGeom>
            <a:avLst/>
            <a:gdLst/>
            <a:ahLst/>
            <a:cxnLst/>
            <a:rect l="l" t="t" r="r" b="b"/>
            <a:pathLst>
              <a:path w="9827463" h="4315894">
                <a:moveTo>
                  <a:pt x="9827463" y="4315894"/>
                </a:moveTo>
                <a:lnTo>
                  <a:pt x="0" y="4315894"/>
                </a:lnTo>
                <a:lnTo>
                  <a:pt x="0" y="0"/>
                </a:lnTo>
                <a:lnTo>
                  <a:pt x="9827463" y="0"/>
                </a:lnTo>
                <a:lnTo>
                  <a:pt x="9827463" y="4315894"/>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 name="Freeform 3"/>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4"/>
            <a:stretch>
              <a:fillRect l="-5653" t="-6194" r="-5573" b="-10623"/>
            </a:stretch>
          </a:blipFill>
        </p:spPr>
        <p:txBody>
          <a:bodyPr/>
          <a:lstStyle/>
          <a:p>
            <a:endParaRPr lang="it-IT"/>
          </a:p>
        </p:txBody>
      </p:sp>
      <p:grpSp>
        <p:nvGrpSpPr>
          <p:cNvPr id="4" name="Group 4"/>
          <p:cNvGrpSpPr/>
          <p:nvPr/>
        </p:nvGrpSpPr>
        <p:grpSpPr>
          <a:xfrm>
            <a:off x="0" y="566750"/>
            <a:ext cx="6020530" cy="5811812"/>
            <a:chOff x="0" y="0"/>
            <a:chExt cx="8027374" cy="7749083"/>
          </a:xfrm>
        </p:grpSpPr>
        <p:grpSp>
          <p:nvGrpSpPr>
            <p:cNvPr id="5" name="Group 5"/>
            <p:cNvGrpSpPr/>
            <p:nvPr/>
          </p:nvGrpSpPr>
          <p:grpSpPr>
            <a:xfrm>
              <a:off x="187268" y="0"/>
              <a:ext cx="7840105" cy="2271414"/>
              <a:chOff x="0" y="0"/>
              <a:chExt cx="1402747" cy="406400"/>
            </a:xfrm>
          </p:grpSpPr>
          <p:sp>
            <p:nvSpPr>
              <p:cNvPr id="6" name="Freeform 6"/>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7" name="TextBox 7"/>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0" y="350590"/>
              <a:ext cx="1608666" cy="160866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250710" y="2223129"/>
              <a:ext cx="5525954" cy="552595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4" name="Group 14"/>
            <p:cNvGrpSpPr/>
            <p:nvPr/>
          </p:nvGrpSpPr>
          <p:grpSpPr>
            <a:xfrm>
              <a:off x="1486446" y="2458865"/>
              <a:ext cx="5054482" cy="5054482"/>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50000" r="-50000"/>
                </a:stretch>
              </a:blipFill>
            </p:spPr>
            <p:txBody>
              <a:bodyPr/>
              <a:lstStyle/>
              <a:p>
                <a:endParaRPr lang="it-IT"/>
              </a:p>
            </p:txBody>
          </p:sp>
        </p:grpSp>
        <p:sp>
          <p:nvSpPr>
            <p:cNvPr id="16" name="TextBox 16"/>
            <p:cNvSpPr txBox="1"/>
            <p:nvPr/>
          </p:nvSpPr>
          <p:spPr>
            <a:xfrm>
              <a:off x="1802324" y="-31183"/>
              <a:ext cx="5303606" cy="2200347"/>
            </a:xfrm>
            <a:prstGeom prst="rect">
              <a:avLst/>
            </a:prstGeom>
          </p:spPr>
          <p:txBody>
            <a:bodyPr lIns="0" tIns="0" rIns="0" bIns="0" rtlCol="0" anchor="t">
              <a:spAutoFit/>
            </a:bodyPr>
            <a:lstStyle/>
            <a:p>
              <a:pPr algn="just">
                <a:lnSpc>
                  <a:spcPts val="4258"/>
                </a:lnSpc>
              </a:pPr>
              <a:r>
                <a:rPr lang="en-US" sz="3041">
                  <a:solidFill>
                    <a:srgbClr val="FFFFFF"/>
                  </a:solidFill>
                  <a:latin typeface="Poppins"/>
                  <a:ea typeface="Poppins"/>
                  <a:cs typeface="Poppins"/>
                  <a:sym typeface="Poppins"/>
                </a:rPr>
                <a:t>Food safety:</a:t>
              </a:r>
            </a:p>
            <a:p>
              <a:pPr algn="just">
                <a:lnSpc>
                  <a:spcPts val="2938"/>
                </a:lnSpc>
                <a:spcBef>
                  <a:spcPct val="0"/>
                </a:spcBef>
              </a:pPr>
              <a:r>
                <a:rPr lang="en-US" sz="2098">
                  <a:solidFill>
                    <a:srgbClr val="FFFFFF"/>
                  </a:solidFill>
                  <a:latin typeface="Poppins"/>
                  <a:ea typeface="Poppins"/>
                  <a:cs typeface="Poppins"/>
                  <a:sym typeface="Poppins"/>
                </a:rPr>
                <a:t> determination of biogenic amines in </a:t>
              </a:r>
              <a:r>
                <a:rPr lang="en-US" sz="2098" b="1">
                  <a:solidFill>
                    <a:srgbClr val="FFFFFF"/>
                  </a:solidFill>
                  <a:latin typeface="Poppins Bold"/>
                  <a:ea typeface="Poppins Bold"/>
                  <a:cs typeface="Poppins Bold"/>
                  <a:sym typeface="Poppins Bold"/>
                </a:rPr>
                <a:t>tuna </a:t>
              </a:r>
              <a:r>
                <a:rPr lang="en-US" sz="2098">
                  <a:solidFill>
                    <a:srgbClr val="FFFFFF"/>
                  </a:solidFill>
                  <a:latin typeface="Poppins"/>
                  <a:ea typeface="Poppins"/>
                  <a:cs typeface="Poppins"/>
                  <a:sym typeface="Poppins"/>
                </a:rPr>
                <a:t>fish, with a focus on </a:t>
              </a:r>
              <a:r>
                <a:rPr lang="en-US" sz="2098" b="1">
                  <a:solidFill>
                    <a:srgbClr val="FFFFFF"/>
                  </a:solidFill>
                  <a:latin typeface="Poppins Bold"/>
                  <a:ea typeface="Poppins Bold"/>
                  <a:cs typeface="Poppins Bold"/>
                  <a:sym typeface="Poppins Bold"/>
                </a:rPr>
                <a:t>histamine. </a:t>
              </a:r>
            </a:p>
          </p:txBody>
        </p:sp>
        <p:sp>
          <p:nvSpPr>
            <p:cNvPr id="17" name="TextBox 17"/>
            <p:cNvSpPr txBox="1"/>
            <p:nvPr/>
          </p:nvSpPr>
          <p:spPr>
            <a:xfrm>
              <a:off x="694225" y="688910"/>
              <a:ext cx="287215" cy="731586"/>
            </a:xfrm>
            <a:prstGeom prst="rect">
              <a:avLst/>
            </a:prstGeom>
          </p:spPr>
          <p:txBody>
            <a:bodyPr lIns="0" tIns="0" rIns="0" bIns="0" rtlCol="0" anchor="t">
              <a:spAutoFit/>
            </a:bodyPr>
            <a:lstStyle/>
            <a:p>
              <a:pPr marL="0" lvl="0" indent="0" algn="ctr">
                <a:lnSpc>
                  <a:spcPts val="4810"/>
                </a:lnSpc>
                <a:spcBef>
                  <a:spcPct val="0"/>
                </a:spcBef>
              </a:pPr>
              <a:r>
                <a:rPr lang="en-US" sz="3006" b="1" u="none" strike="noStrike">
                  <a:solidFill>
                    <a:srgbClr val="F5F7FA"/>
                  </a:solidFill>
                  <a:latin typeface="Raleway 1 Bold"/>
                  <a:ea typeface="Raleway 1 Bold"/>
                  <a:cs typeface="Raleway 1 Bold"/>
                  <a:sym typeface="Raleway 1 Bold"/>
                </a:rPr>
                <a:t>2</a:t>
              </a:r>
            </a:p>
          </p:txBody>
        </p:sp>
      </p:grpSp>
      <p:sp>
        <p:nvSpPr>
          <p:cNvPr id="18" name="TextBox 18"/>
          <p:cNvSpPr txBox="1"/>
          <p:nvPr/>
        </p:nvSpPr>
        <p:spPr>
          <a:xfrm>
            <a:off x="5581524" y="3586956"/>
            <a:ext cx="12406206" cy="1912620"/>
          </a:xfrm>
          <a:prstGeom prst="rect">
            <a:avLst/>
          </a:prstGeom>
        </p:spPr>
        <p:txBody>
          <a:bodyPr lIns="0" tIns="0" rIns="0" bIns="0" rtlCol="0" anchor="t">
            <a:spAutoFit/>
          </a:bodyPr>
          <a:lstStyle/>
          <a:p>
            <a:pPr algn="ctr">
              <a:lnSpc>
                <a:spcPts val="3779"/>
              </a:lnSpc>
              <a:spcBef>
                <a:spcPct val="0"/>
              </a:spcBef>
            </a:pPr>
            <a:r>
              <a:rPr lang="en-US" sz="2700" dirty="0">
                <a:solidFill>
                  <a:srgbClr val="000000"/>
                </a:solidFill>
                <a:latin typeface="Poppins"/>
                <a:ea typeface="Poppins"/>
                <a:cs typeface="Poppins"/>
                <a:sym typeface="Poppins"/>
              </a:rPr>
              <a:t>As well known, histamine is a key safety marker in tuna and other scombroid fish and high levels of histamine could account for an intoxication in sensitive consumers also known as </a:t>
            </a:r>
            <a:r>
              <a:rPr lang="en-US" sz="2700" b="1" dirty="0">
                <a:solidFill>
                  <a:srgbClr val="000000"/>
                </a:solidFill>
                <a:latin typeface="Poppins"/>
                <a:ea typeface="Poppins"/>
                <a:cs typeface="Poppins"/>
                <a:sym typeface="Poppins"/>
              </a:rPr>
              <a:t>scombroid poisoning</a:t>
            </a:r>
            <a:r>
              <a:rPr lang="en-US" sz="2700" dirty="0">
                <a:solidFill>
                  <a:srgbClr val="000000"/>
                </a:solidFill>
                <a:latin typeface="Poppins"/>
                <a:ea typeface="Poppins"/>
                <a:cs typeface="Poppins"/>
                <a:sym typeface="Poppins"/>
              </a:rPr>
              <a:t>. </a:t>
            </a:r>
          </a:p>
          <a:p>
            <a:pPr algn="ctr">
              <a:lnSpc>
                <a:spcPts val="3779"/>
              </a:lnSpc>
              <a:spcBef>
                <a:spcPct val="0"/>
              </a:spcBef>
            </a:pPr>
            <a:endParaRPr lang="en-US" sz="2700" dirty="0">
              <a:solidFill>
                <a:srgbClr val="000000"/>
              </a:solidFill>
              <a:latin typeface="Poppins"/>
              <a:ea typeface="Poppins"/>
              <a:cs typeface="Poppins"/>
              <a:sym typeface="Poppins"/>
            </a:endParaRPr>
          </a:p>
        </p:txBody>
      </p:sp>
      <p:sp>
        <p:nvSpPr>
          <p:cNvPr id="19" name="Freeform 19"/>
          <p:cNvSpPr/>
          <p:nvPr/>
        </p:nvSpPr>
        <p:spPr>
          <a:xfrm>
            <a:off x="340478" y="7008546"/>
            <a:ext cx="7372615" cy="2893751"/>
          </a:xfrm>
          <a:custGeom>
            <a:avLst/>
            <a:gdLst/>
            <a:ahLst/>
            <a:cxnLst/>
            <a:rect l="l" t="t" r="r" b="b"/>
            <a:pathLst>
              <a:path w="7372615" h="2893751">
                <a:moveTo>
                  <a:pt x="0" y="0"/>
                </a:moveTo>
                <a:lnTo>
                  <a:pt x="7372615" y="0"/>
                </a:lnTo>
                <a:lnTo>
                  <a:pt x="7372615" y="2893752"/>
                </a:lnTo>
                <a:lnTo>
                  <a:pt x="0" y="289375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grpSp>
        <p:nvGrpSpPr>
          <p:cNvPr id="20" name="Group 20"/>
          <p:cNvGrpSpPr/>
          <p:nvPr/>
        </p:nvGrpSpPr>
        <p:grpSpPr>
          <a:xfrm>
            <a:off x="8600339" y="6623844"/>
            <a:ext cx="11285331" cy="3663156"/>
            <a:chOff x="0" y="0"/>
            <a:chExt cx="2057621" cy="667892"/>
          </a:xfrm>
        </p:grpSpPr>
        <p:sp>
          <p:nvSpPr>
            <p:cNvPr id="21" name="Freeform 21"/>
            <p:cNvSpPr/>
            <p:nvPr/>
          </p:nvSpPr>
          <p:spPr>
            <a:xfrm>
              <a:off x="0" y="0"/>
              <a:ext cx="2057621" cy="667892"/>
            </a:xfrm>
            <a:custGeom>
              <a:avLst/>
              <a:gdLst/>
              <a:ahLst/>
              <a:cxnLst/>
              <a:rect l="l" t="t" r="r" b="b"/>
              <a:pathLst>
                <a:path w="2057621" h="667892">
                  <a:moveTo>
                    <a:pt x="1854421" y="0"/>
                  </a:moveTo>
                  <a:cubicBezTo>
                    <a:pt x="1966645" y="0"/>
                    <a:pt x="2057621" y="149513"/>
                    <a:pt x="2057621" y="333946"/>
                  </a:cubicBezTo>
                  <a:cubicBezTo>
                    <a:pt x="2057621" y="518380"/>
                    <a:pt x="1966645" y="667892"/>
                    <a:pt x="1854421" y="667892"/>
                  </a:cubicBezTo>
                  <a:lnTo>
                    <a:pt x="203200" y="667892"/>
                  </a:lnTo>
                  <a:cubicBezTo>
                    <a:pt x="90976" y="667892"/>
                    <a:pt x="0" y="518380"/>
                    <a:pt x="0" y="333946"/>
                  </a:cubicBezTo>
                  <a:cubicBezTo>
                    <a:pt x="0" y="149513"/>
                    <a:pt x="90976" y="0"/>
                    <a:pt x="203200" y="0"/>
                  </a:cubicBezTo>
                  <a:close/>
                </a:path>
              </a:pathLst>
            </a:custGeom>
            <a:solidFill>
              <a:srgbClr val="15597F"/>
            </a:solidFill>
          </p:spPr>
          <p:txBody>
            <a:bodyPr/>
            <a:lstStyle/>
            <a:p>
              <a:endParaRPr lang="it-IT"/>
            </a:p>
          </p:txBody>
        </p:sp>
        <p:sp>
          <p:nvSpPr>
            <p:cNvPr id="22" name="TextBox 22"/>
            <p:cNvSpPr txBox="1"/>
            <p:nvPr/>
          </p:nvSpPr>
          <p:spPr>
            <a:xfrm>
              <a:off x="0" y="-38100"/>
              <a:ext cx="2057621" cy="705992"/>
            </a:xfrm>
            <a:prstGeom prst="rect">
              <a:avLst/>
            </a:prstGeom>
          </p:spPr>
          <p:txBody>
            <a:bodyPr lIns="50800" tIns="50800" rIns="50800" bIns="50800" rtlCol="0" anchor="ctr"/>
            <a:lstStyle/>
            <a:p>
              <a:pPr algn="ctr">
                <a:lnSpc>
                  <a:spcPts val="2659"/>
                </a:lnSpc>
              </a:pPr>
              <a:endParaRPr/>
            </a:p>
          </p:txBody>
        </p:sp>
      </p:grpSp>
      <p:sp>
        <p:nvSpPr>
          <p:cNvPr id="23" name="TextBox 23"/>
          <p:cNvSpPr txBox="1"/>
          <p:nvPr/>
        </p:nvSpPr>
        <p:spPr>
          <a:xfrm>
            <a:off x="8600339" y="7352390"/>
            <a:ext cx="9687661" cy="2335399"/>
          </a:xfrm>
          <a:prstGeom prst="rect">
            <a:avLst/>
          </a:prstGeom>
        </p:spPr>
        <p:txBody>
          <a:bodyPr lIns="0" tIns="0" rIns="0" bIns="0" rtlCol="0" anchor="t">
            <a:spAutoFit/>
          </a:bodyPr>
          <a:lstStyle/>
          <a:p>
            <a:pPr algn="ctr">
              <a:lnSpc>
                <a:spcPts val="4627"/>
              </a:lnSpc>
              <a:spcBef>
                <a:spcPct val="0"/>
              </a:spcBef>
            </a:pPr>
            <a:r>
              <a:rPr lang="en-US" sz="3305" b="1">
                <a:solidFill>
                  <a:srgbClr val="FFFFFF"/>
                </a:solidFill>
                <a:latin typeface="Poppins Bold"/>
                <a:ea typeface="Poppins Bold"/>
                <a:cs typeface="Poppins Bold"/>
                <a:sym typeface="Poppins Bold"/>
              </a:rPr>
              <a:t>To protect consumer health, EU Regulation (EC) No. 2073/2005 sets a maximum histamine level of 200 mg/kg in fishery products. </a:t>
            </a:r>
          </a:p>
        </p:txBody>
      </p:sp>
      <p:sp>
        <p:nvSpPr>
          <p:cNvPr id="24" name="TextBox 24"/>
          <p:cNvSpPr txBox="1"/>
          <p:nvPr/>
        </p:nvSpPr>
        <p:spPr>
          <a:xfrm>
            <a:off x="6020530" y="1722063"/>
            <a:ext cx="11528193" cy="1524000"/>
          </a:xfrm>
          <a:prstGeom prst="rect">
            <a:avLst/>
          </a:prstGeom>
        </p:spPr>
        <p:txBody>
          <a:bodyPr lIns="0" tIns="0" rIns="0" bIns="0" rtlCol="0" anchor="t">
            <a:spAutoFit/>
          </a:bodyPr>
          <a:lstStyle/>
          <a:p>
            <a:pPr marL="0" lvl="0" indent="0" algn="l">
              <a:lnSpc>
                <a:spcPts val="6000"/>
              </a:lnSpc>
              <a:spcBef>
                <a:spcPct val="0"/>
              </a:spcBef>
            </a:pPr>
            <a:r>
              <a:rPr lang="en-US" sz="5000" b="1" u="none" strike="noStrike" spc="155">
                <a:solidFill>
                  <a:srgbClr val="003F91"/>
                </a:solidFill>
                <a:latin typeface="Playfair Display Heavy"/>
                <a:ea typeface="Playfair Display Heavy"/>
                <a:cs typeface="Playfair Display Heavy"/>
                <a:sym typeface="Playfair Display Heavy"/>
              </a:rPr>
              <a:t>Biogenic Amines: A Hidden Threat to Food Safety and Human Health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9827463" cy="4315894"/>
          </a:xfrm>
          <a:custGeom>
            <a:avLst/>
            <a:gdLst/>
            <a:ahLst/>
            <a:cxnLst/>
            <a:rect l="l" t="t" r="r" b="b"/>
            <a:pathLst>
              <a:path w="9827463" h="4315894">
                <a:moveTo>
                  <a:pt x="9827463" y="4315894"/>
                </a:moveTo>
                <a:lnTo>
                  <a:pt x="0" y="4315894"/>
                </a:lnTo>
                <a:lnTo>
                  <a:pt x="0" y="0"/>
                </a:lnTo>
                <a:lnTo>
                  <a:pt x="9827463" y="0"/>
                </a:lnTo>
                <a:lnTo>
                  <a:pt x="9827463" y="4315894"/>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 name="Freeform 3"/>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4"/>
            <a:stretch>
              <a:fillRect l="-5653" t="-6194" r="-5573" b="-10623"/>
            </a:stretch>
          </a:blipFill>
        </p:spPr>
        <p:txBody>
          <a:bodyPr/>
          <a:lstStyle/>
          <a:p>
            <a:endParaRPr lang="it-IT"/>
          </a:p>
        </p:txBody>
      </p:sp>
      <p:grpSp>
        <p:nvGrpSpPr>
          <p:cNvPr id="4" name="Group 4"/>
          <p:cNvGrpSpPr/>
          <p:nvPr/>
        </p:nvGrpSpPr>
        <p:grpSpPr>
          <a:xfrm>
            <a:off x="0" y="396401"/>
            <a:ext cx="6020530" cy="5811812"/>
            <a:chOff x="0" y="0"/>
            <a:chExt cx="8027374" cy="7749083"/>
          </a:xfrm>
        </p:grpSpPr>
        <p:grpSp>
          <p:nvGrpSpPr>
            <p:cNvPr id="5" name="Group 5"/>
            <p:cNvGrpSpPr/>
            <p:nvPr/>
          </p:nvGrpSpPr>
          <p:grpSpPr>
            <a:xfrm>
              <a:off x="187268" y="0"/>
              <a:ext cx="7840105" cy="2271414"/>
              <a:chOff x="0" y="0"/>
              <a:chExt cx="1402747" cy="406400"/>
            </a:xfrm>
          </p:grpSpPr>
          <p:sp>
            <p:nvSpPr>
              <p:cNvPr id="6" name="Freeform 6"/>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7" name="TextBox 7"/>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0" y="350590"/>
              <a:ext cx="1608666" cy="160866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250710" y="2223129"/>
              <a:ext cx="5525954" cy="552595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4" name="Group 14"/>
            <p:cNvGrpSpPr/>
            <p:nvPr/>
          </p:nvGrpSpPr>
          <p:grpSpPr>
            <a:xfrm>
              <a:off x="1486446" y="2458865"/>
              <a:ext cx="5054482" cy="5054482"/>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50000" r="-50000"/>
                </a:stretch>
              </a:blipFill>
            </p:spPr>
            <p:txBody>
              <a:bodyPr/>
              <a:lstStyle/>
              <a:p>
                <a:endParaRPr lang="it-IT"/>
              </a:p>
            </p:txBody>
          </p:sp>
        </p:grpSp>
        <p:sp>
          <p:nvSpPr>
            <p:cNvPr id="16" name="TextBox 16"/>
            <p:cNvSpPr txBox="1"/>
            <p:nvPr/>
          </p:nvSpPr>
          <p:spPr>
            <a:xfrm>
              <a:off x="1802324" y="-31183"/>
              <a:ext cx="5303606" cy="2200347"/>
            </a:xfrm>
            <a:prstGeom prst="rect">
              <a:avLst/>
            </a:prstGeom>
          </p:spPr>
          <p:txBody>
            <a:bodyPr lIns="0" tIns="0" rIns="0" bIns="0" rtlCol="0" anchor="t">
              <a:spAutoFit/>
            </a:bodyPr>
            <a:lstStyle/>
            <a:p>
              <a:pPr algn="just">
                <a:lnSpc>
                  <a:spcPts val="4258"/>
                </a:lnSpc>
              </a:pPr>
              <a:r>
                <a:rPr lang="en-US" sz="3041">
                  <a:solidFill>
                    <a:srgbClr val="FFFFFF"/>
                  </a:solidFill>
                  <a:latin typeface="Poppins"/>
                  <a:ea typeface="Poppins"/>
                  <a:cs typeface="Poppins"/>
                  <a:sym typeface="Poppins"/>
                </a:rPr>
                <a:t>Food safety:</a:t>
              </a:r>
            </a:p>
            <a:p>
              <a:pPr algn="just">
                <a:lnSpc>
                  <a:spcPts val="2938"/>
                </a:lnSpc>
                <a:spcBef>
                  <a:spcPct val="0"/>
                </a:spcBef>
              </a:pPr>
              <a:r>
                <a:rPr lang="en-US" sz="2098">
                  <a:solidFill>
                    <a:srgbClr val="FFFFFF"/>
                  </a:solidFill>
                  <a:latin typeface="Poppins"/>
                  <a:ea typeface="Poppins"/>
                  <a:cs typeface="Poppins"/>
                  <a:sym typeface="Poppins"/>
                </a:rPr>
                <a:t> determination of biogenic amines in </a:t>
              </a:r>
              <a:r>
                <a:rPr lang="en-US" sz="2098" b="1">
                  <a:solidFill>
                    <a:srgbClr val="FFFFFF"/>
                  </a:solidFill>
                  <a:latin typeface="Poppins Bold"/>
                  <a:ea typeface="Poppins Bold"/>
                  <a:cs typeface="Poppins Bold"/>
                  <a:sym typeface="Poppins Bold"/>
                </a:rPr>
                <a:t>tuna </a:t>
              </a:r>
              <a:r>
                <a:rPr lang="en-US" sz="2098">
                  <a:solidFill>
                    <a:srgbClr val="FFFFFF"/>
                  </a:solidFill>
                  <a:latin typeface="Poppins"/>
                  <a:ea typeface="Poppins"/>
                  <a:cs typeface="Poppins"/>
                  <a:sym typeface="Poppins"/>
                </a:rPr>
                <a:t>fish, with a focus on </a:t>
              </a:r>
              <a:r>
                <a:rPr lang="en-US" sz="2098" b="1">
                  <a:solidFill>
                    <a:srgbClr val="FFFFFF"/>
                  </a:solidFill>
                  <a:latin typeface="Poppins Bold"/>
                  <a:ea typeface="Poppins Bold"/>
                  <a:cs typeface="Poppins Bold"/>
                  <a:sym typeface="Poppins Bold"/>
                </a:rPr>
                <a:t>histamine. </a:t>
              </a:r>
            </a:p>
          </p:txBody>
        </p:sp>
        <p:sp>
          <p:nvSpPr>
            <p:cNvPr id="17" name="TextBox 17"/>
            <p:cNvSpPr txBox="1"/>
            <p:nvPr/>
          </p:nvSpPr>
          <p:spPr>
            <a:xfrm>
              <a:off x="694225" y="688910"/>
              <a:ext cx="287215" cy="731586"/>
            </a:xfrm>
            <a:prstGeom prst="rect">
              <a:avLst/>
            </a:prstGeom>
          </p:spPr>
          <p:txBody>
            <a:bodyPr lIns="0" tIns="0" rIns="0" bIns="0" rtlCol="0" anchor="t">
              <a:spAutoFit/>
            </a:bodyPr>
            <a:lstStyle/>
            <a:p>
              <a:pPr marL="0" lvl="0" indent="0" algn="ctr">
                <a:lnSpc>
                  <a:spcPts val="4810"/>
                </a:lnSpc>
                <a:spcBef>
                  <a:spcPct val="0"/>
                </a:spcBef>
              </a:pPr>
              <a:r>
                <a:rPr lang="en-US" sz="3006" b="1" u="none" strike="noStrike">
                  <a:solidFill>
                    <a:srgbClr val="F5F7FA"/>
                  </a:solidFill>
                  <a:latin typeface="Raleway 1 Bold"/>
                  <a:ea typeface="Raleway 1 Bold"/>
                  <a:cs typeface="Raleway 1 Bold"/>
                  <a:sym typeface="Raleway 1 Bold"/>
                </a:rPr>
                <a:t>2</a:t>
              </a:r>
            </a:p>
          </p:txBody>
        </p:sp>
      </p:grpSp>
      <p:grpSp>
        <p:nvGrpSpPr>
          <p:cNvPr id="18" name="Group 18"/>
          <p:cNvGrpSpPr/>
          <p:nvPr/>
        </p:nvGrpSpPr>
        <p:grpSpPr>
          <a:xfrm>
            <a:off x="5583374" y="2150803"/>
            <a:ext cx="6941882" cy="4524188"/>
            <a:chOff x="0" y="-9525"/>
            <a:chExt cx="9255842" cy="6032250"/>
          </a:xfrm>
        </p:grpSpPr>
        <p:grpSp>
          <p:nvGrpSpPr>
            <p:cNvPr id="19" name="Group 19"/>
            <p:cNvGrpSpPr/>
            <p:nvPr/>
          </p:nvGrpSpPr>
          <p:grpSpPr>
            <a:xfrm>
              <a:off x="0" y="955665"/>
              <a:ext cx="1148344" cy="1500722"/>
              <a:chOff x="0" y="0"/>
              <a:chExt cx="239321" cy="312759"/>
            </a:xfrm>
          </p:grpSpPr>
          <p:sp>
            <p:nvSpPr>
              <p:cNvPr id="20" name="Freeform 20"/>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9CC147"/>
              </a:solidFill>
            </p:spPr>
            <p:txBody>
              <a:bodyPr/>
              <a:lstStyle/>
              <a:p>
                <a:endParaRPr lang="it-IT">
                  <a:latin typeface="Poppins" panose="00000500000000000000" pitchFamily="2" charset="0"/>
                  <a:cs typeface="Poppins" panose="00000500000000000000" pitchFamily="2" charset="0"/>
                </a:endParaRPr>
              </a:p>
            </p:txBody>
          </p:sp>
          <p:sp>
            <p:nvSpPr>
              <p:cNvPr id="21" name="TextBox 21"/>
              <p:cNvSpPr txBox="1"/>
              <p:nvPr/>
            </p:nvSpPr>
            <p:spPr>
              <a:xfrm>
                <a:off x="0" y="-47625"/>
                <a:ext cx="239321" cy="360384"/>
              </a:xfrm>
              <a:prstGeom prst="rect">
                <a:avLst/>
              </a:prstGeom>
            </p:spPr>
            <p:txBody>
              <a:bodyPr lIns="71851" tIns="71851" rIns="71851" bIns="71851" rtlCol="0" anchor="ctr"/>
              <a:lstStyle/>
              <a:p>
                <a:pPr algn="ctr">
                  <a:lnSpc>
                    <a:spcPts val="2991"/>
                  </a:lnSpc>
                </a:pPr>
                <a:endParaRPr>
                  <a:latin typeface="Poppins" panose="00000500000000000000" pitchFamily="2" charset="0"/>
                  <a:cs typeface="Poppins" panose="00000500000000000000" pitchFamily="2" charset="0"/>
                </a:endParaRPr>
              </a:p>
            </p:txBody>
          </p:sp>
        </p:grpSp>
        <p:grpSp>
          <p:nvGrpSpPr>
            <p:cNvPr id="22" name="Group 22"/>
            <p:cNvGrpSpPr/>
            <p:nvPr/>
          </p:nvGrpSpPr>
          <p:grpSpPr>
            <a:xfrm>
              <a:off x="0" y="2737144"/>
              <a:ext cx="1148344" cy="1500722"/>
              <a:chOff x="0" y="0"/>
              <a:chExt cx="239321" cy="312759"/>
            </a:xfrm>
          </p:grpSpPr>
          <p:sp>
            <p:nvSpPr>
              <p:cNvPr id="23" name="Freeform 23"/>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44A796"/>
              </a:solidFill>
            </p:spPr>
            <p:txBody>
              <a:bodyPr/>
              <a:lstStyle/>
              <a:p>
                <a:endParaRPr lang="it-IT">
                  <a:latin typeface="Poppins" panose="00000500000000000000" pitchFamily="2" charset="0"/>
                  <a:cs typeface="Poppins" panose="00000500000000000000" pitchFamily="2" charset="0"/>
                </a:endParaRPr>
              </a:p>
            </p:txBody>
          </p:sp>
          <p:sp>
            <p:nvSpPr>
              <p:cNvPr id="24" name="TextBox 24"/>
              <p:cNvSpPr txBox="1"/>
              <p:nvPr/>
            </p:nvSpPr>
            <p:spPr>
              <a:xfrm>
                <a:off x="0" y="-47625"/>
                <a:ext cx="239321" cy="360384"/>
              </a:xfrm>
              <a:prstGeom prst="rect">
                <a:avLst/>
              </a:prstGeom>
            </p:spPr>
            <p:txBody>
              <a:bodyPr lIns="71851" tIns="71851" rIns="71851" bIns="71851" rtlCol="0" anchor="ctr"/>
              <a:lstStyle/>
              <a:p>
                <a:pPr algn="ctr">
                  <a:lnSpc>
                    <a:spcPts val="2991"/>
                  </a:lnSpc>
                </a:pPr>
                <a:endParaRPr>
                  <a:latin typeface="Poppins" panose="00000500000000000000" pitchFamily="2" charset="0"/>
                  <a:cs typeface="Poppins" panose="00000500000000000000" pitchFamily="2" charset="0"/>
                </a:endParaRPr>
              </a:p>
            </p:txBody>
          </p:sp>
        </p:grpSp>
        <p:grpSp>
          <p:nvGrpSpPr>
            <p:cNvPr id="25" name="Group 25"/>
            <p:cNvGrpSpPr/>
            <p:nvPr/>
          </p:nvGrpSpPr>
          <p:grpSpPr>
            <a:xfrm>
              <a:off x="0" y="4522003"/>
              <a:ext cx="1148344" cy="1500722"/>
              <a:chOff x="0" y="0"/>
              <a:chExt cx="239321" cy="312759"/>
            </a:xfrm>
          </p:grpSpPr>
          <p:sp>
            <p:nvSpPr>
              <p:cNvPr id="26" name="Freeform 26"/>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18738C"/>
              </a:solidFill>
            </p:spPr>
            <p:txBody>
              <a:bodyPr/>
              <a:lstStyle/>
              <a:p>
                <a:endParaRPr lang="it-IT">
                  <a:latin typeface="Poppins" panose="00000500000000000000" pitchFamily="2" charset="0"/>
                  <a:cs typeface="Poppins" panose="00000500000000000000" pitchFamily="2" charset="0"/>
                </a:endParaRPr>
              </a:p>
            </p:txBody>
          </p:sp>
          <p:sp>
            <p:nvSpPr>
              <p:cNvPr id="27" name="TextBox 27"/>
              <p:cNvSpPr txBox="1"/>
              <p:nvPr/>
            </p:nvSpPr>
            <p:spPr>
              <a:xfrm>
                <a:off x="0" y="-47625"/>
                <a:ext cx="239321" cy="360384"/>
              </a:xfrm>
              <a:prstGeom prst="rect">
                <a:avLst/>
              </a:prstGeom>
            </p:spPr>
            <p:txBody>
              <a:bodyPr lIns="71851" tIns="71851" rIns="71851" bIns="71851" rtlCol="0" anchor="ctr"/>
              <a:lstStyle/>
              <a:p>
                <a:pPr algn="ctr">
                  <a:lnSpc>
                    <a:spcPts val="2991"/>
                  </a:lnSpc>
                </a:pPr>
                <a:endParaRPr>
                  <a:latin typeface="Poppins" panose="00000500000000000000" pitchFamily="2" charset="0"/>
                  <a:cs typeface="Poppins" panose="00000500000000000000" pitchFamily="2" charset="0"/>
                </a:endParaRPr>
              </a:p>
            </p:txBody>
          </p:sp>
        </p:grpSp>
        <p:sp>
          <p:nvSpPr>
            <p:cNvPr id="28" name="Freeform 28"/>
            <p:cNvSpPr/>
            <p:nvPr/>
          </p:nvSpPr>
          <p:spPr>
            <a:xfrm>
              <a:off x="1148344" y="955665"/>
              <a:ext cx="2018645" cy="1362586"/>
            </a:xfrm>
            <a:custGeom>
              <a:avLst/>
              <a:gdLst/>
              <a:ahLst/>
              <a:cxnLst/>
              <a:rect l="l" t="t" r="r" b="b"/>
              <a:pathLst>
                <a:path w="2018645" h="1362586">
                  <a:moveTo>
                    <a:pt x="0" y="0"/>
                  </a:moveTo>
                  <a:lnTo>
                    <a:pt x="2018645" y="0"/>
                  </a:lnTo>
                  <a:lnTo>
                    <a:pt x="2018645" y="1362585"/>
                  </a:lnTo>
                  <a:lnTo>
                    <a:pt x="0" y="1362585"/>
                  </a:lnTo>
                  <a:lnTo>
                    <a:pt x="0" y="0"/>
                  </a:lnTo>
                  <a:close/>
                </a:path>
              </a:pathLst>
            </a:custGeom>
            <a:blipFill>
              <a:blip r:embed="rId6"/>
              <a:stretch>
                <a:fillRect/>
              </a:stretch>
            </a:blipFill>
          </p:spPr>
          <p:txBody>
            <a:bodyPr/>
            <a:lstStyle/>
            <a:p>
              <a:endParaRPr lang="it-IT">
                <a:latin typeface="Poppins" panose="00000500000000000000" pitchFamily="2" charset="0"/>
                <a:cs typeface="Poppins" panose="00000500000000000000" pitchFamily="2" charset="0"/>
              </a:endParaRPr>
            </a:p>
          </p:txBody>
        </p:sp>
        <p:sp>
          <p:nvSpPr>
            <p:cNvPr id="29" name="Freeform 29"/>
            <p:cNvSpPr/>
            <p:nvPr/>
          </p:nvSpPr>
          <p:spPr>
            <a:xfrm>
              <a:off x="1393881" y="2518169"/>
              <a:ext cx="1773108" cy="1773108"/>
            </a:xfrm>
            <a:custGeom>
              <a:avLst/>
              <a:gdLst/>
              <a:ahLst/>
              <a:cxnLst/>
              <a:rect l="l" t="t" r="r" b="b"/>
              <a:pathLst>
                <a:path w="1773108" h="1773108">
                  <a:moveTo>
                    <a:pt x="0" y="0"/>
                  </a:moveTo>
                  <a:lnTo>
                    <a:pt x="1773108" y="0"/>
                  </a:lnTo>
                  <a:lnTo>
                    <a:pt x="1773108" y="1773108"/>
                  </a:lnTo>
                  <a:lnTo>
                    <a:pt x="0" y="1773108"/>
                  </a:lnTo>
                  <a:lnTo>
                    <a:pt x="0" y="0"/>
                  </a:lnTo>
                  <a:close/>
                </a:path>
              </a:pathLst>
            </a:custGeom>
            <a:blipFill>
              <a:blip r:embed="rId7"/>
              <a:stretch>
                <a:fillRect/>
              </a:stretch>
            </a:blipFill>
          </p:spPr>
          <p:txBody>
            <a:bodyPr/>
            <a:lstStyle/>
            <a:p>
              <a:endParaRPr lang="it-IT">
                <a:latin typeface="Poppins" panose="00000500000000000000" pitchFamily="2" charset="0"/>
                <a:cs typeface="Poppins" panose="00000500000000000000" pitchFamily="2" charset="0"/>
              </a:endParaRPr>
            </a:p>
          </p:txBody>
        </p:sp>
        <p:sp>
          <p:nvSpPr>
            <p:cNvPr id="30" name="Freeform 30"/>
            <p:cNvSpPr/>
            <p:nvPr/>
          </p:nvSpPr>
          <p:spPr>
            <a:xfrm>
              <a:off x="2157667" y="4462551"/>
              <a:ext cx="489504" cy="1560174"/>
            </a:xfrm>
            <a:custGeom>
              <a:avLst/>
              <a:gdLst/>
              <a:ahLst/>
              <a:cxnLst/>
              <a:rect l="l" t="t" r="r" b="b"/>
              <a:pathLst>
                <a:path w="489504" h="1560174">
                  <a:moveTo>
                    <a:pt x="0" y="0"/>
                  </a:moveTo>
                  <a:lnTo>
                    <a:pt x="489504" y="0"/>
                  </a:lnTo>
                  <a:lnTo>
                    <a:pt x="489504" y="1560173"/>
                  </a:lnTo>
                  <a:lnTo>
                    <a:pt x="0" y="156017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latin typeface="Poppins" panose="00000500000000000000" pitchFamily="2" charset="0"/>
                <a:cs typeface="Poppins" panose="00000500000000000000" pitchFamily="2" charset="0"/>
              </a:endParaRPr>
            </a:p>
          </p:txBody>
        </p:sp>
        <p:sp>
          <p:nvSpPr>
            <p:cNvPr id="31" name="TextBox 31"/>
            <p:cNvSpPr txBox="1"/>
            <p:nvPr/>
          </p:nvSpPr>
          <p:spPr>
            <a:xfrm>
              <a:off x="0" y="-9525"/>
              <a:ext cx="6639520" cy="406756"/>
            </a:xfrm>
            <a:prstGeom prst="rect">
              <a:avLst/>
            </a:prstGeom>
          </p:spPr>
          <p:txBody>
            <a:bodyPr lIns="0" tIns="0" rIns="0" bIns="0" rtlCol="0" anchor="t">
              <a:spAutoFit/>
            </a:bodyPr>
            <a:lstStyle/>
            <a:p>
              <a:pPr algn="l">
                <a:lnSpc>
                  <a:spcPts val="2388"/>
                </a:lnSpc>
              </a:pPr>
              <a:r>
                <a:rPr lang="en-US" sz="1990" b="1">
                  <a:solidFill>
                    <a:srgbClr val="000000"/>
                  </a:solidFill>
                  <a:latin typeface="Poppins" panose="00000500000000000000" pitchFamily="2" charset="0"/>
                  <a:ea typeface="Roboto Bold"/>
                  <a:cs typeface="Poppins" panose="00000500000000000000" pitchFamily="2" charset="0"/>
                  <a:sym typeface="Roboto Bold"/>
                </a:rPr>
                <a:t>Histamine extraction optimization</a:t>
              </a:r>
            </a:p>
          </p:txBody>
        </p:sp>
        <p:sp>
          <p:nvSpPr>
            <p:cNvPr id="32" name="TextBox 32"/>
            <p:cNvSpPr txBox="1"/>
            <p:nvPr/>
          </p:nvSpPr>
          <p:spPr>
            <a:xfrm>
              <a:off x="316357" y="1371320"/>
              <a:ext cx="515629" cy="589392"/>
            </a:xfrm>
            <a:prstGeom prst="rect">
              <a:avLst/>
            </a:prstGeom>
          </p:spPr>
          <p:txBody>
            <a:bodyPr lIns="0" tIns="0" rIns="0" bIns="0" rtlCol="0" anchor="t">
              <a:spAutoFit/>
            </a:bodyPr>
            <a:lstStyle/>
            <a:p>
              <a:pPr algn="ctr">
                <a:lnSpc>
                  <a:spcPts val="3715"/>
                </a:lnSpc>
              </a:pPr>
              <a:r>
                <a:rPr lang="en-US" sz="2400" b="1" dirty="0">
                  <a:solidFill>
                    <a:srgbClr val="FFFFFF"/>
                  </a:solidFill>
                  <a:latin typeface="Poppins" panose="00000500000000000000" pitchFamily="2" charset="0"/>
                  <a:ea typeface="Roboto Bold"/>
                  <a:cs typeface="Poppins" panose="00000500000000000000" pitchFamily="2" charset="0"/>
                  <a:sym typeface="Roboto Bold"/>
                </a:rPr>
                <a:t>01</a:t>
              </a:r>
              <a:endParaRPr lang="en-US" sz="2653" b="1" dirty="0">
                <a:solidFill>
                  <a:srgbClr val="FFFFFF"/>
                </a:solidFill>
                <a:latin typeface="Poppins" panose="00000500000000000000" pitchFamily="2" charset="0"/>
                <a:ea typeface="Roboto Bold"/>
                <a:cs typeface="Poppins" panose="00000500000000000000" pitchFamily="2" charset="0"/>
                <a:sym typeface="Roboto Bold"/>
              </a:endParaRPr>
            </a:p>
          </p:txBody>
        </p:sp>
        <p:sp>
          <p:nvSpPr>
            <p:cNvPr id="33" name="TextBox 33"/>
            <p:cNvSpPr txBox="1"/>
            <p:nvPr/>
          </p:nvSpPr>
          <p:spPr>
            <a:xfrm>
              <a:off x="316357" y="3108697"/>
              <a:ext cx="515629" cy="589392"/>
            </a:xfrm>
            <a:prstGeom prst="rect">
              <a:avLst/>
            </a:prstGeom>
          </p:spPr>
          <p:txBody>
            <a:bodyPr lIns="0" tIns="0" rIns="0" bIns="0" rtlCol="0" anchor="t">
              <a:spAutoFit/>
            </a:bodyPr>
            <a:lstStyle/>
            <a:p>
              <a:pPr algn="ctr">
                <a:lnSpc>
                  <a:spcPts val="3715"/>
                </a:lnSpc>
              </a:pPr>
              <a:r>
                <a:rPr lang="en-US" sz="2400" b="1" dirty="0">
                  <a:solidFill>
                    <a:srgbClr val="FFFFFF"/>
                  </a:solidFill>
                  <a:latin typeface="Poppins" panose="00000500000000000000" pitchFamily="2" charset="0"/>
                  <a:ea typeface="Roboto Bold"/>
                  <a:cs typeface="Poppins" panose="00000500000000000000" pitchFamily="2" charset="0"/>
                  <a:sym typeface="Roboto Bold"/>
                </a:rPr>
                <a:t>02</a:t>
              </a:r>
              <a:endParaRPr lang="en-US" sz="2653" b="1" dirty="0">
                <a:solidFill>
                  <a:srgbClr val="FFFFFF"/>
                </a:solidFill>
                <a:latin typeface="Poppins" panose="00000500000000000000" pitchFamily="2" charset="0"/>
                <a:ea typeface="Roboto Bold"/>
                <a:cs typeface="Poppins" panose="00000500000000000000" pitchFamily="2" charset="0"/>
                <a:sym typeface="Roboto Bold"/>
              </a:endParaRPr>
            </a:p>
          </p:txBody>
        </p:sp>
        <p:sp>
          <p:nvSpPr>
            <p:cNvPr id="34" name="TextBox 34"/>
            <p:cNvSpPr txBox="1"/>
            <p:nvPr/>
          </p:nvSpPr>
          <p:spPr>
            <a:xfrm>
              <a:off x="3481034" y="1022412"/>
              <a:ext cx="5774806" cy="694207"/>
            </a:xfrm>
            <a:prstGeom prst="rect">
              <a:avLst/>
            </a:prstGeom>
          </p:spPr>
          <p:txBody>
            <a:bodyPr lIns="0" tIns="0" rIns="0" bIns="0" rtlCol="0" anchor="t">
              <a:spAutoFit/>
            </a:bodyPr>
            <a:lstStyle/>
            <a:p>
              <a:pPr algn="l">
                <a:lnSpc>
                  <a:spcPts val="2047"/>
                </a:lnSpc>
              </a:pPr>
              <a:r>
                <a:rPr lang="en-US" sz="2000" dirty="0">
                  <a:solidFill>
                    <a:srgbClr val="494949"/>
                  </a:solidFill>
                  <a:latin typeface="Poppins" panose="00000500000000000000" pitchFamily="2" charset="0"/>
                  <a:ea typeface="Inter"/>
                  <a:cs typeface="Poppins" panose="00000500000000000000" pitchFamily="2" charset="0"/>
                  <a:sym typeface="Inter"/>
                </a:rPr>
                <a:t>1 g in 5 mL of MeOH 0.1 M HCl. Homogenization for 60 seconds.</a:t>
              </a:r>
            </a:p>
          </p:txBody>
        </p:sp>
        <p:sp>
          <p:nvSpPr>
            <p:cNvPr id="35" name="TextBox 35"/>
            <p:cNvSpPr txBox="1"/>
            <p:nvPr/>
          </p:nvSpPr>
          <p:spPr>
            <a:xfrm>
              <a:off x="3481034" y="2635369"/>
              <a:ext cx="5774808" cy="1720129"/>
            </a:xfrm>
            <a:prstGeom prst="rect">
              <a:avLst/>
            </a:prstGeom>
          </p:spPr>
          <p:txBody>
            <a:bodyPr lIns="0" tIns="0" rIns="0" bIns="0" rtlCol="0" anchor="t">
              <a:spAutoFit/>
            </a:bodyPr>
            <a:lstStyle/>
            <a:p>
              <a:pPr algn="l">
                <a:lnSpc>
                  <a:spcPts val="2047"/>
                </a:lnSpc>
              </a:pPr>
              <a:r>
                <a:rPr lang="en-US" sz="2000" dirty="0">
                  <a:solidFill>
                    <a:srgbClr val="494949"/>
                  </a:solidFill>
                  <a:latin typeface="Poppins" panose="00000500000000000000" pitchFamily="2" charset="0"/>
                  <a:ea typeface="Inter"/>
                  <a:cs typeface="Poppins" panose="00000500000000000000" pitchFamily="2" charset="0"/>
                  <a:sym typeface="Inter"/>
                </a:rPr>
                <a:t>Extract refrigeration for 30 minutes;</a:t>
              </a:r>
            </a:p>
            <a:p>
              <a:pPr algn="l">
                <a:lnSpc>
                  <a:spcPts val="2047"/>
                </a:lnSpc>
              </a:pPr>
              <a:r>
                <a:rPr lang="en-US" sz="2000" dirty="0">
                  <a:solidFill>
                    <a:srgbClr val="494949"/>
                  </a:solidFill>
                  <a:latin typeface="Poppins" panose="00000500000000000000" pitchFamily="2" charset="0"/>
                  <a:ea typeface="Inter"/>
                  <a:cs typeface="Poppins" panose="00000500000000000000" pitchFamily="2" charset="0"/>
                  <a:sym typeface="Inter"/>
                </a:rPr>
                <a:t>Centrifugation and supernatant collection and evaporation. </a:t>
              </a:r>
            </a:p>
            <a:p>
              <a:pPr algn="l">
                <a:lnSpc>
                  <a:spcPts val="2047"/>
                </a:lnSpc>
              </a:pPr>
              <a:endParaRPr lang="en-US" sz="2000" dirty="0">
                <a:solidFill>
                  <a:srgbClr val="494949"/>
                </a:solidFill>
                <a:latin typeface="Poppins" panose="00000500000000000000" pitchFamily="2" charset="0"/>
                <a:ea typeface="Inter"/>
                <a:cs typeface="Poppins" panose="00000500000000000000" pitchFamily="2" charset="0"/>
                <a:sym typeface="Inter"/>
              </a:endParaRPr>
            </a:p>
          </p:txBody>
        </p:sp>
        <p:sp>
          <p:nvSpPr>
            <p:cNvPr id="36" name="TextBox 36"/>
            <p:cNvSpPr txBox="1"/>
            <p:nvPr/>
          </p:nvSpPr>
          <p:spPr>
            <a:xfrm>
              <a:off x="3481034" y="4559864"/>
              <a:ext cx="5774808" cy="1036181"/>
            </a:xfrm>
            <a:prstGeom prst="rect">
              <a:avLst/>
            </a:prstGeom>
          </p:spPr>
          <p:txBody>
            <a:bodyPr lIns="0" tIns="0" rIns="0" bIns="0" rtlCol="0" anchor="t">
              <a:spAutoFit/>
            </a:bodyPr>
            <a:lstStyle/>
            <a:p>
              <a:pPr algn="l">
                <a:lnSpc>
                  <a:spcPts val="2047"/>
                </a:lnSpc>
              </a:pPr>
              <a:r>
                <a:rPr lang="en-US" sz="2000" dirty="0">
                  <a:solidFill>
                    <a:srgbClr val="494949"/>
                  </a:solidFill>
                  <a:latin typeface="Poppins" panose="00000500000000000000" pitchFamily="2" charset="0"/>
                  <a:ea typeface="Inter"/>
                  <a:cs typeface="Poppins" panose="00000500000000000000" pitchFamily="2" charset="0"/>
                  <a:sym typeface="Inter"/>
                </a:rPr>
                <a:t>Reconstitute in 200 µL of MeOH/H₂O (80:20, v/v), 0.1 M HCl.</a:t>
              </a:r>
            </a:p>
            <a:p>
              <a:pPr algn="l">
                <a:lnSpc>
                  <a:spcPts val="2047"/>
                </a:lnSpc>
              </a:pPr>
              <a:endParaRPr lang="en-US" sz="2000" dirty="0">
                <a:solidFill>
                  <a:srgbClr val="494949"/>
                </a:solidFill>
                <a:latin typeface="Poppins" panose="00000500000000000000" pitchFamily="2" charset="0"/>
                <a:ea typeface="Inter"/>
                <a:cs typeface="Poppins" panose="00000500000000000000" pitchFamily="2" charset="0"/>
                <a:sym typeface="Inter"/>
              </a:endParaRPr>
            </a:p>
          </p:txBody>
        </p:sp>
        <p:sp>
          <p:nvSpPr>
            <p:cNvPr id="37" name="TextBox 37"/>
            <p:cNvSpPr txBox="1"/>
            <p:nvPr/>
          </p:nvSpPr>
          <p:spPr>
            <a:xfrm>
              <a:off x="316357" y="4849453"/>
              <a:ext cx="515629" cy="589392"/>
            </a:xfrm>
            <a:prstGeom prst="rect">
              <a:avLst/>
            </a:prstGeom>
          </p:spPr>
          <p:txBody>
            <a:bodyPr lIns="0" tIns="0" rIns="0" bIns="0" rtlCol="0" anchor="t">
              <a:spAutoFit/>
            </a:bodyPr>
            <a:lstStyle/>
            <a:p>
              <a:pPr algn="ctr">
                <a:lnSpc>
                  <a:spcPts val="3715"/>
                </a:lnSpc>
              </a:pPr>
              <a:r>
                <a:rPr lang="en-US" sz="2400" b="1" dirty="0">
                  <a:solidFill>
                    <a:srgbClr val="FFFFFF"/>
                  </a:solidFill>
                  <a:latin typeface="Poppins" panose="00000500000000000000" pitchFamily="2" charset="0"/>
                  <a:ea typeface="Roboto Bold"/>
                  <a:cs typeface="Poppins" panose="00000500000000000000" pitchFamily="2" charset="0"/>
                  <a:sym typeface="Roboto Bold"/>
                </a:rPr>
                <a:t>03</a:t>
              </a:r>
            </a:p>
          </p:txBody>
        </p:sp>
      </p:grpSp>
      <p:grpSp>
        <p:nvGrpSpPr>
          <p:cNvPr id="38" name="Group 38"/>
          <p:cNvGrpSpPr/>
          <p:nvPr/>
        </p:nvGrpSpPr>
        <p:grpSpPr>
          <a:xfrm>
            <a:off x="12481201" y="6093022"/>
            <a:ext cx="5540977" cy="4018452"/>
            <a:chOff x="-58739" y="-380720"/>
            <a:chExt cx="7387969" cy="5357936"/>
          </a:xfrm>
        </p:grpSpPr>
        <p:grpSp>
          <p:nvGrpSpPr>
            <p:cNvPr id="39" name="Group 39"/>
            <p:cNvGrpSpPr/>
            <p:nvPr/>
          </p:nvGrpSpPr>
          <p:grpSpPr>
            <a:xfrm>
              <a:off x="6292056" y="0"/>
              <a:ext cx="1037174" cy="1355439"/>
              <a:chOff x="0" y="0"/>
              <a:chExt cx="239321" cy="312759"/>
            </a:xfrm>
          </p:grpSpPr>
          <p:sp>
            <p:nvSpPr>
              <p:cNvPr id="40" name="Freeform 40"/>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5CE1E6"/>
              </a:solidFill>
            </p:spPr>
            <p:txBody>
              <a:bodyPr/>
              <a:lstStyle/>
              <a:p>
                <a:endParaRPr lang="it-IT"/>
              </a:p>
            </p:txBody>
          </p:sp>
          <p:sp>
            <p:nvSpPr>
              <p:cNvPr id="41" name="TextBox 41"/>
              <p:cNvSpPr txBox="1"/>
              <p:nvPr/>
            </p:nvSpPr>
            <p:spPr>
              <a:xfrm>
                <a:off x="0" y="-47625"/>
                <a:ext cx="239321" cy="360384"/>
              </a:xfrm>
              <a:prstGeom prst="rect">
                <a:avLst/>
              </a:prstGeom>
            </p:spPr>
            <p:txBody>
              <a:bodyPr lIns="40132" tIns="40132" rIns="40132" bIns="40132" rtlCol="0" anchor="ctr"/>
              <a:lstStyle/>
              <a:p>
                <a:pPr algn="ctr">
                  <a:lnSpc>
                    <a:spcPts val="2991"/>
                  </a:lnSpc>
                </a:pPr>
                <a:endParaRPr/>
              </a:p>
            </p:txBody>
          </p:sp>
        </p:grpSp>
        <p:grpSp>
          <p:nvGrpSpPr>
            <p:cNvPr id="42" name="Group 42"/>
            <p:cNvGrpSpPr/>
            <p:nvPr/>
          </p:nvGrpSpPr>
          <p:grpSpPr>
            <a:xfrm>
              <a:off x="6292056" y="1670761"/>
              <a:ext cx="1037174" cy="1355439"/>
              <a:chOff x="0" y="0"/>
              <a:chExt cx="239321" cy="312759"/>
            </a:xfrm>
          </p:grpSpPr>
          <p:sp>
            <p:nvSpPr>
              <p:cNvPr id="43" name="Freeform 43"/>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38B6FF"/>
              </a:solidFill>
            </p:spPr>
            <p:txBody>
              <a:bodyPr/>
              <a:lstStyle/>
              <a:p>
                <a:endParaRPr lang="it-IT"/>
              </a:p>
            </p:txBody>
          </p:sp>
          <p:sp>
            <p:nvSpPr>
              <p:cNvPr id="44" name="TextBox 44"/>
              <p:cNvSpPr txBox="1"/>
              <p:nvPr/>
            </p:nvSpPr>
            <p:spPr>
              <a:xfrm>
                <a:off x="0" y="-47625"/>
                <a:ext cx="239321" cy="360384"/>
              </a:xfrm>
              <a:prstGeom prst="rect">
                <a:avLst/>
              </a:prstGeom>
            </p:spPr>
            <p:txBody>
              <a:bodyPr lIns="40132" tIns="40132" rIns="40132" bIns="40132" rtlCol="0" anchor="ctr"/>
              <a:lstStyle/>
              <a:p>
                <a:pPr algn="ctr">
                  <a:lnSpc>
                    <a:spcPts val="2991"/>
                  </a:lnSpc>
                </a:pPr>
                <a:endParaRPr/>
              </a:p>
            </p:txBody>
          </p:sp>
        </p:grpSp>
        <p:grpSp>
          <p:nvGrpSpPr>
            <p:cNvPr id="45" name="Group 45"/>
            <p:cNvGrpSpPr/>
            <p:nvPr/>
          </p:nvGrpSpPr>
          <p:grpSpPr>
            <a:xfrm>
              <a:off x="6292056" y="3304713"/>
              <a:ext cx="1037174" cy="1355439"/>
              <a:chOff x="0" y="0"/>
              <a:chExt cx="239321" cy="312759"/>
            </a:xfrm>
          </p:grpSpPr>
          <p:sp>
            <p:nvSpPr>
              <p:cNvPr id="46" name="Freeform 46"/>
              <p:cNvSpPr/>
              <p:nvPr/>
            </p:nvSpPr>
            <p:spPr>
              <a:xfrm>
                <a:off x="0" y="0"/>
                <a:ext cx="239321" cy="312759"/>
              </a:xfrm>
              <a:custGeom>
                <a:avLst/>
                <a:gdLst/>
                <a:ahLst/>
                <a:cxnLst/>
                <a:rect l="l" t="t" r="r" b="b"/>
                <a:pathLst>
                  <a:path w="239321" h="312759">
                    <a:moveTo>
                      <a:pt x="0" y="0"/>
                    </a:moveTo>
                    <a:lnTo>
                      <a:pt x="239321" y="0"/>
                    </a:lnTo>
                    <a:lnTo>
                      <a:pt x="239321" y="312759"/>
                    </a:lnTo>
                    <a:lnTo>
                      <a:pt x="0" y="312759"/>
                    </a:lnTo>
                    <a:close/>
                  </a:path>
                </a:pathLst>
              </a:custGeom>
              <a:solidFill>
                <a:srgbClr val="004AAD"/>
              </a:solidFill>
            </p:spPr>
            <p:txBody>
              <a:bodyPr/>
              <a:lstStyle/>
              <a:p>
                <a:endParaRPr lang="it-IT"/>
              </a:p>
            </p:txBody>
          </p:sp>
          <p:sp>
            <p:nvSpPr>
              <p:cNvPr id="47" name="TextBox 47"/>
              <p:cNvSpPr txBox="1"/>
              <p:nvPr/>
            </p:nvSpPr>
            <p:spPr>
              <a:xfrm>
                <a:off x="0" y="-47625"/>
                <a:ext cx="239321" cy="360384"/>
              </a:xfrm>
              <a:prstGeom prst="rect">
                <a:avLst/>
              </a:prstGeom>
            </p:spPr>
            <p:txBody>
              <a:bodyPr lIns="40132" tIns="40132" rIns="40132" bIns="40132" rtlCol="0" anchor="ctr"/>
              <a:lstStyle/>
              <a:p>
                <a:pPr algn="ctr">
                  <a:lnSpc>
                    <a:spcPts val="2991"/>
                  </a:lnSpc>
                </a:pPr>
                <a:endParaRPr/>
              </a:p>
            </p:txBody>
          </p:sp>
        </p:grpSp>
        <p:sp>
          <p:nvSpPr>
            <p:cNvPr id="48" name="TextBox 48"/>
            <p:cNvSpPr txBox="1"/>
            <p:nvPr/>
          </p:nvSpPr>
          <p:spPr>
            <a:xfrm>
              <a:off x="6577787" y="378486"/>
              <a:ext cx="465712" cy="541316"/>
            </a:xfrm>
            <a:prstGeom prst="rect">
              <a:avLst/>
            </a:prstGeom>
          </p:spPr>
          <p:txBody>
            <a:bodyPr lIns="0" tIns="0" rIns="0" bIns="0" rtlCol="0" anchor="t">
              <a:spAutoFit/>
            </a:bodyPr>
            <a:lstStyle/>
            <a:p>
              <a:pPr algn="ctr">
                <a:lnSpc>
                  <a:spcPts val="3355"/>
                </a:lnSpc>
              </a:pPr>
              <a:r>
                <a:rPr lang="en-US" sz="2396" b="1">
                  <a:solidFill>
                    <a:srgbClr val="FFFFFF"/>
                  </a:solidFill>
                  <a:latin typeface="Roboto Bold"/>
                  <a:ea typeface="Roboto Bold"/>
                  <a:cs typeface="Roboto Bold"/>
                  <a:sym typeface="Roboto Bold"/>
                </a:rPr>
                <a:t>04</a:t>
              </a:r>
            </a:p>
          </p:txBody>
        </p:sp>
        <p:sp>
          <p:nvSpPr>
            <p:cNvPr id="49" name="TextBox 49"/>
            <p:cNvSpPr txBox="1"/>
            <p:nvPr/>
          </p:nvSpPr>
          <p:spPr>
            <a:xfrm>
              <a:off x="6577787" y="2009415"/>
              <a:ext cx="465712" cy="541316"/>
            </a:xfrm>
            <a:prstGeom prst="rect">
              <a:avLst/>
            </a:prstGeom>
          </p:spPr>
          <p:txBody>
            <a:bodyPr lIns="0" tIns="0" rIns="0" bIns="0" rtlCol="0" anchor="t">
              <a:spAutoFit/>
            </a:bodyPr>
            <a:lstStyle/>
            <a:p>
              <a:pPr algn="ctr">
                <a:lnSpc>
                  <a:spcPts val="3355"/>
                </a:lnSpc>
              </a:pPr>
              <a:r>
                <a:rPr lang="en-US" sz="2396" b="1">
                  <a:solidFill>
                    <a:srgbClr val="FFFFFF"/>
                  </a:solidFill>
                  <a:latin typeface="Roboto Bold"/>
                  <a:ea typeface="Roboto Bold"/>
                  <a:cs typeface="Roboto Bold"/>
                  <a:sym typeface="Roboto Bold"/>
                </a:rPr>
                <a:t>05</a:t>
              </a:r>
            </a:p>
          </p:txBody>
        </p:sp>
        <p:sp>
          <p:nvSpPr>
            <p:cNvPr id="50" name="TextBox 50"/>
            <p:cNvSpPr txBox="1"/>
            <p:nvPr/>
          </p:nvSpPr>
          <p:spPr>
            <a:xfrm>
              <a:off x="134290" y="-380720"/>
              <a:ext cx="6023474" cy="361019"/>
            </a:xfrm>
            <a:prstGeom prst="rect">
              <a:avLst/>
            </a:prstGeom>
          </p:spPr>
          <p:txBody>
            <a:bodyPr lIns="0" tIns="0" rIns="0" bIns="0" rtlCol="0" anchor="t">
              <a:spAutoFit/>
            </a:bodyPr>
            <a:lstStyle/>
            <a:p>
              <a:pPr marL="0" lvl="0" indent="0" algn="r">
                <a:lnSpc>
                  <a:spcPts val="2107"/>
                </a:lnSpc>
                <a:spcBef>
                  <a:spcPct val="0"/>
                </a:spcBef>
              </a:pPr>
              <a:r>
                <a:rPr lang="en-US" sz="1756" b="1" u="none" strike="noStrike" dirty="0">
                  <a:solidFill>
                    <a:srgbClr val="000000"/>
                  </a:solidFill>
                  <a:latin typeface="Roboto Bold"/>
                  <a:ea typeface="Roboto Bold"/>
                  <a:cs typeface="Roboto Bold"/>
                  <a:sym typeface="Roboto Bold"/>
                </a:rPr>
                <a:t>DART-MS parameters optimization</a:t>
              </a:r>
            </a:p>
          </p:txBody>
        </p:sp>
        <p:sp>
          <p:nvSpPr>
            <p:cNvPr id="51" name="TextBox 51"/>
            <p:cNvSpPr txBox="1"/>
            <p:nvPr/>
          </p:nvSpPr>
          <p:spPr>
            <a:xfrm>
              <a:off x="9059" y="561578"/>
              <a:ext cx="6014415" cy="3088025"/>
            </a:xfrm>
            <a:prstGeom prst="rect">
              <a:avLst/>
            </a:prstGeom>
          </p:spPr>
          <p:txBody>
            <a:bodyPr lIns="0" tIns="0" rIns="0" bIns="0" rtlCol="0" anchor="t">
              <a:spAutoFit/>
            </a:bodyPr>
            <a:lstStyle>
              <a:defPPr>
                <a:defRPr lang="en-US"/>
              </a:defPPr>
              <a:lvl1pPr>
                <a:lnSpc>
                  <a:spcPts val="2047"/>
                </a:lnSpc>
                <a:defRPr sz="2000">
                  <a:solidFill>
                    <a:srgbClr val="494949"/>
                  </a:solidFill>
                  <a:latin typeface="Poppins" panose="00000500000000000000" pitchFamily="2" charset="0"/>
                  <a:ea typeface="Inter"/>
                  <a:cs typeface="Poppins" panose="00000500000000000000" pitchFamily="2" charset="0"/>
                </a:defRPr>
              </a:lvl1pPr>
            </a:lstStyle>
            <a:p>
              <a:r>
                <a:rPr lang="en-US" b="1" dirty="0">
                  <a:sym typeface="Inter"/>
                </a:rPr>
                <a:t>Full-scan</a:t>
              </a:r>
              <a:r>
                <a:rPr lang="en-US" dirty="0">
                  <a:sym typeface="Inter"/>
                </a:rPr>
                <a:t> and </a:t>
              </a:r>
              <a:r>
                <a:rPr lang="en-US" b="1" dirty="0">
                  <a:sym typeface="Inter"/>
                </a:rPr>
                <a:t>Product Ion Scan </a:t>
              </a:r>
              <a:r>
                <a:rPr lang="en-US" dirty="0">
                  <a:sym typeface="Inter"/>
                </a:rPr>
                <a:t>experiments</a:t>
              </a:r>
            </a:p>
            <a:p>
              <a:endParaRPr lang="en-US" dirty="0">
                <a:sym typeface="Inter"/>
              </a:endParaRPr>
            </a:p>
            <a:p>
              <a:endParaRPr lang="en-US" dirty="0">
                <a:sym typeface="Inter"/>
              </a:endParaRPr>
            </a:p>
            <a:p>
              <a:endParaRPr lang="en-US" dirty="0">
                <a:sym typeface="Inter"/>
              </a:endParaRPr>
            </a:p>
            <a:p>
              <a:endParaRPr lang="en-US" dirty="0">
                <a:sym typeface="Inter"/>
              </a:endParaRPr>
            </a:p>
            <a:p>
              <a:endParaRPr lang="en-US" dirty="0">
                <a:sym typeface="Inter"/>
              </a:endParaRPr>
            </a:p>
            <a:p>
              <a:endParaRPr lang="en-US" dirty="0">
                <a:sym typeface="Inter"/>
              </a:endParaRPr>
            </a:p>
            <a:p>
              <a:endParaRPr lang="en-US" dirty="0">
                <a:sym typeface="Inter"/>
              </a:endParaRPr>
            </a:p>
          </p:txBody>
        </p:sp>
        <p:sp>
          <p:nvSpPr>
            <p:cNvPr id="52" name="TextBox 52"/>
            <p:cNvSpPr txBox="1"/>
            <p:nvPr/>
          </p:nvSpPr>
          <p:spPr>
            <a:xfrm>
              <a:off x="0" y="1724136"/>
              <a:ext cx="6023475" cy="352233"/>
            </a:xfrm>
            <a:prstGeom prst="rect">
              <a:avLst/>
            </a:prstGeom>
          </p:spPr>
          <p:txBody>
            <a:bodyPr wrap="square" lIns="0" tIns="0" rIns="0" bIns="0" rtlCol="0" anchor="t">
              <a:spAutoFit/>
            </a:bodyPr>
            <a:lstStyle>
              <a:defPPr>
                <a:defRPr lang="en-US"/>
              </a:defPPr>
              <a:lvl1pPr>
                <a:lnSpc>
                  <a:spcPts val="2047"/>
                </a:lnSpc>
                <a:defRPr sz="2000">
                  <a:solidFill>
                    <a:srgbClr val="494949"/>
                  </a:solidFill>
                  <a:latin typeface="Poppins" panose="00000500000000000000" pitchFamily="2" charset="0"/>
                  <a:ea typeface="Inter"/>
                  <a:cs typeface="Poppins" panose="00000500000000000000" pitchFamily="2" charset="0"/>
                </a:defRPr>
              </a:lvl1pPr>
            </a:lstStyle>
            <a:p>
              <a:r>
                <a:rPr lang="en-US" dirty="0">
                  <a:sym typeface="Inter"/>
                </a:rPr>
                <a:t>Parameters optimization</a:t>
              </a:r>
            </a:p>
          </p:txBody>
        </p:sp>
        <p:sp>
          <p:nvSpPr>
            <p:cNvPr id="53" name="TextBox 53"/>
            <p:cNvSpPr txBox="1"/>
            <p:nvPr/>
          </p:nvSpPr>
          <p:spPr>
            <a:xfrm>
              <a:off x="-58739" y="3257087"/>
              <a:ext cx="6023474" cy="1720129"/>
            </a:xfrm>
            <a:prstGeom prst="rect">
              <a:avLst/>
            </a:prstGeom>
          </p:spPr>
          <p:txBody>
            <a:bodyPr wrap="square" lIns="0" tIns="0" rIns="0" bIns="0" rtlCol="0" anchor="t">
              <a:spAutoFit/>
            </a:bodyPr>
            <a:lstStyle>
              <a:defPPr>
                <a:defRPr lang="en-US"/>
              </a:defPPr>
              <a:lvl1pPr>
                <a:lnSpc>
                  <a:spcPts val="2047"/>
                </a:lnSpc>
                <a:defRPr sz="2000">
                  <a:solidFill>
                    <a:srgbClr val="494949"/>
                  </a:solidFill>
                  <a:latin typeface="Poppins" panose="00000500000000000000" pitchFamily="2" charset="0"/>
                  <a:ea typeface="Inter"/>
                  <a:cs typeface="Poppins" panose="00000500000000000000" pitchFamily="2" charset="0"/>
                </a:defRPr>
              </a:lvl1pPr>
            </a:lstStyle>
            <a:p>
              <a:r>
                <a:rPr lang="en-US" b="1" dirty="0">
                  <a:sym typeface="Inter"/>
                </a:rPr>
                <a:t>MRM experiments</a:t>
              </a:r>
            </a:p>
            <a:p>
              <a:r>
                <a:rPr lang="en-US" dirty="0">
                  <a:sym typeface="Inter"/>
                </a:rPr>
                <a:t>Histamine calibration was performed with standard concentrations ranging from 200 to 1000 mg/kg.</a:t>
              </a:r>
            </a:p>
          </p:txBody>
        </p:sp>
        <p:sp>
          <p:nvSpPr>
            <p:cNvPr id="54" name="TextBox 54"/>
            <p:cNvSpPr txBox="1"/>
            <p:nvPr/>
          </p:nvSpPr>
          <p:spPr>
            <a:xfrm>
              <a:off x="6577787" y="3603536"/>
              <a:ext cx="465712" cy="541316"/>
            </a:xfrm>
            <a:prstGeom prst="rect">
              <a:avLst/>
            </a:prstGeom>
          </p:spPr>
          <p:txBody>
            <a:bodyPr lIns="0" tIns="0" rIns="0" bIns="0" rtlCol="0" anchor="t">
              <a:spAutoFit/>
            </a:bodyPr>
            <a:lstStyle/>
            <a:p>
              <a:pPr algn="ctr">
                <a:lnSpc>
                  <a:spcPts val="3355"/>
                </a:lnSpc>
              </a:pPr>
              <a:r>
                <a:rPr lang="en-US" sz="2396" b="1">
                  <a:solidFill>
                    <a:srgbClr val="FFFFFF"/>
                  </a:solidFill>
                  <a:latin typeface="Roboto Bold"/>
                  <a:ea typeface="Roboto Bold"/>
                  <a:cs typeface="Roboto Bold"/>
                  <a:sym typeface="Roboto Bold"/>
                </a:rPr>
                <a:t>06</a:t>
              </a:r>
            </a:p>
          </p:txBody>
        </p:sp>
      </p:grpSp>
      <p:sp>
        <p:nvSpPr>
          <p:cNvPr id="55" name="Freeform 55"/>
          <p:cNvSpPr/>
          <p:nvPr/>
        </p:nvSpPr>
        <p:spPr>
          <a:xfrm>
            <a:off x="7873179" y="6378562"/>
            <a:ext cx="6484599" cy="3645924"/>
          </a:xfrm>
          <a:custGeom>
            <a:avLst/>
            <a:gdLst/>
            <a:ahLst/>
            <a:cxnLst/>
            <a:rect l="l" t="t" r="r" b="b"/>
            <a:pathLst>
              <a:path w="6484599" h="3645924">
                <a:moveTo>
                  <a:pt x="0" y="0"/>
                </a:moveTo>
                <a:lnTo>
                  <a:pt x="6484600" y="0"/>
                </a:lnTo>
                <a:lnTo>
                  <a:pt x="6484600" y="3645924"/>
                </a:lnTo>
                <a:lnTo>
                  <a:pt x="0" y="3645924"/>
                </a:lnTo>
                <a:lnTo>
                  <a:pt x="0" y="0"/>
                </a:lnTo>
                <a:close/>
              </a:path>
            </a:pathLst>
          </a:custGeom>
        </p:spPr>
        <p:txBody>
          <a:bodyPr lIns="0" tIns="0" rIns="0" bIns="0" rtlCol="0" anchor="t">
            <a:spAutoFit/>
          </a:bodyPr>
          <a:lstStyle/>
          <a:p>
            <a:pPr>
              <a:lnSpc>
                <a:spcPts val="2047"/>
              </a:lnSpc>
            </a:pPr>
            <a:endParaRPr lang="it-IT" sz="2000">
              <a:solidFill>
                <a:srgbClr val="494949"/>
              </a:solidFill>
              <a:latin typeface="Poppins" panose="00000500000000000000" pitchFamily="2" charset="0"/>
              <a:ea typeface="Inter"/>
              <a:cs typeface="Poppins" panose="00000500000000000000" pitchFamily="2" charset="0"/>
            </a:endParaRPr>
          </a:p>
        </p:txBody>
      </p:sp>
      <p:sp>
        <p:nvSpPr>
          <p:cNvPr id="57" name="TextBox 57"/>
          <p:cNvSpPr txBox="1"/>
          <p:nvPr/>
        </p:nvSpPr>
        <p:spPr>
          <a:xfrm>
            <a:off x="8304248" y="871819"/>
            <a:ext cx="9306044" cy="193357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dirty="0">
                <a:solidFill>
                  <a:srgbClr val="003F91"/>
                </a:solidFill>
                <a:latin typeface="Playfair Display Heavy"/>
                <a:ea typeface="Playfair Display Heavy"/>
                <a:cs typeface="Playfair Display Heavy"/>
                <a:sym typeface="Playfair Display Heavy"/>
              </a:rPr>
              <a:t>Materials and Methods</a:t>
            </a:r>
          </a:p>
          <a:p>
            <a:pPr marL="0" lvl="0" indent="0" algn="l">
              <a:lnSpc>
                <a:spcPts val="7679"/>
              </a:lnSpc>
              <a:spcBef>
                <a:spcPct val="0"/>
              </a:spcBef>
            </a:pPr>
            <a:endParaRPr lang="en-US" sz="6399" b="1" u="none" strike="noStrike" spc="198" dirty="0">
              <a:solidFill>
                <a:srgbClr val="003F91"/>
              </a:solidFill>
              <a:latin typeface="Playfair Display Heavy"/>
              <a:ea typeface="Playfair Display Heavy"/>
              <a:cs typeface="Playfair Display Heavy"/>
              <a:sym typeface="Playfair Display Heavy"/>
            </a:endParaRPr>
          </a:p>
        </p:txBody>
      </p:sp>
      <p:sp>
        <p:nvSpPr>
          <p:cNvPr id="58" name="Freeform 58"/>
          <p:cNvSpPr/>
          <p:nvPr/>
        </p:nvSpPr>
        <p:spPr>
          <a:xfrm flipH="1">
            <a:off x="0" y="7072589"/>
            <a:ext cx="7290397" cy="3201699"/>
          </a:xfrm>
          <a:custGeom>
            <a:avLst/>
            <a:gdLst/>
            <a:ahLst/>
            <a:cxnLst/>
            <a:rect l="l" t="t" r="r" b="b"/>
            <a:pathLst>
              <a:path w="7290397" h="3201699">
                <a:moveTo>
                  <a:pt x="7290397" y="0"/>
                </a:moveTo>
                <a:lnTo>
                  <a:pt x="0" y="0"/>
                </a:lnTo>
                <a:lnTo>
                  <a:pt x="0" y="3201699"/>
                </a:lnTo>
                <a:lnTo>
                  <a:pt x="7290397" y="3201699"/>
                </a:lnTo>
                <a:lnTo>
                  <a:pt x="7290397"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59" name="TextBox 59"/>
          <p:cNvSpPr txBox="1"/>
          <p:nvPr/>
        </p:nvSpPr>
        <p:spPr>
          <a:xfrm>
            <a:off x="1666721" y="7206102"/>
            <a:ext cx="5110981" cy="2062744"/>
          </a:xfrm>
          <a:prstGeom prst="rect">
            <a:avLst/>
          </a:prstGeom>
        </p:spPr>
        <p:txBody>
          <a:bodyPr lIns="0" tIns="0" rIns="0" bIns="0" rtlCol="0" anchor="t">
            <a:spAutoFit/>
          </a:bodyPr>
          <a:lstStyle/>
          <a:p>
            <a:pPr algn="ctr">
              <a:lnSpc>
                <a:spcPts val="2659"/>
              </a:lnSpc>
              <a:spcBef>
                <a:spcPct val="0"/>
              </a:spcBef>
            </a:pPr>
            <a:r>
              <a:rPr lang="en-US" sz="2000" b="1" dirty="0">
                <a:solidFill>
                  <a:schemeClr val="accent5">
                    <a:lumMod val="75000"/>
                  </a:schemeClr>
                </a:solidFill>
                <a:latin typeface="Poppins"/>
                <a:ea typeface="Poppins"/>
                <a:cs typeface="Poppins"/>
                <a:sym typeface="Poppins"/>
              </a:rPr>
              <a:t>Full-scan and product ion scan experiments facilitated the identification of potential marker compounds, initially in standard reference powders and subsequently confirmed in tuna matrix.</a:t>
            </a:r>
          </a:p>
        </p:txBody>
      </p:sp>
      <p:grpSp>
        <p:nvGrpSpPr>
          <p:cNvPr id="63" name="Group 43">
            <a:extLst>
              <a:ext uri="{FF2B5EF4-FFF2-40B4-BE49-F238E27FC236}">
                <a16:creationId xmlns:a16="http://schemas.microsoft.com/office/drawing/2014/main" id="{9C18833F-60FD-73F2-6F4C-854FE15F782B}"/>
              </a:ext>
            </a:extLst>
          </p:cNvPr>
          <p:cNvGrpSpPr/>
          <p:nvPr/>
        </p:nvGrpSpPr>
        <p:grpSpPr>
          <a:xfrm>
            <a:off x="8737219" y="6203578"/>
            <a:ext cx="4220051" cy="4176063"/>
            <a:chOff x="0" y="0"/>
            <a:chExt cx="838304" cy="829565"/>
          </a:xfrm>
        </p:grpSpPr>
        <p:sp>
          <p:nvSpPr>
            <p:cNvPr id="64" name="Freeform 44">
              <a:extLst>
                <a:ext uri="{FF2B5EF4-FFF2-40B4-BE49-F238E27FC236}">
                  <a16:creationId xmlns:a16="http://schemas.microsoft.com/office/drawing/2014/main" id="{5166FF3F-BE4D-E6CE-B361-8D20BC624EB3}"/>
                </a:ext>
              </a:extLst>
            </p:cNvPr>
            <p:cNvSpPr/>
            <p:nvPr/>
          </p:nvSpPr>
          <p:spPr>
            <a:xfrm>
              <a:off x="0" y="0"/>
              <a:ext cx="838304" cy="829565"/>
            </a:xfrm>
            <a:custGeom>
              <a:avLst/>
              <a:gdLst/>
              <a:ahLst/>
              <a:cxnLst/>
              <a:rect l="l" t="t" r="r" b="b"/>
              <a:pathLst>
                <a:path w="838304" h="829565">
                  <a:moveTo>
                    <a:pt x="419152" y="0"/>
                  </a:moveTo>
                  <a:cubicBezTo>
                    <a:pt x="187661" y="0"/>
                    <a:pt x="0" y="185705"/>
                    <a:pt x="0" y="414783"/>
                  </a:cubicBezTo>
                  <a:cubicBezTo>
                    <a:pt x="0" y="643861"/>
                    <a:pt x="187661" y="829565"/>
                    <a:pt x="419152" y="829565"/>
                  </a:cubicBezTo>
                  <a:cubicBezTo>
                    <a:pt x="650643" y="829565"/>
                    <a:pt x="838304" y="643861"/>
                    <a:pt x="838304" y="414783"/>
                  </a:cubicBezTo>
                  <a:cubicBezTo>
                    <a:pt x="838304" y="185705"/>
                    <a:pt x="650643" y="0"/>
                    <a:pt x="419152" y="0"/>
                  </a:cubicBezTo>
                  <a:close/>
                </a:path>
              </a:pathLst>
            </a:custGeom>
            <a:blipFill>
              <a:blip r:embed="rId10"/>
              <a:stretch>
                <a:fillRect l="-38002" r="-38002"/>
              </a:stretch>
            </a:blipFill>
          </p:spPr>
          <p:txBody>
            <a:bodyPr/>
            <a:lstStyle/>
            <a:p>
              <a:endParaRPr lang="it-IT"/>
            </a:p>
          </p:txBody>
        </p:sp>
      </p:grpSp>
      <p:sp>
        <p:nvSpPr>
          <p:cNvPr id="56" name="Freeform 56"/>
          <p:cNvSpPr/>
          <p:nvPr/>
        </p:nvSpPr>
        <p:spPr>
          <a:xfrm rot="-9959679" flipH="1">
            <a:off x="6475448" y="6850415"/>
            <a:ext cx="3657600" cy="1562793"/>
          </a:xfrm>
          <a:custGeom>
            <a:avLst/>
            <a:gdLst/>
            <a:ahLst/>
            <a:cxnLst/>
            <a:rect l="l" t="t" r="r" b="b"/>
            <a:pathLst>
              <a:path w="3657600" h="1562793">
                <a:moveTo>
                  <a:pt x="3657600" y="0"/>
                </a:moveTo>
                <a:lnTo>
                  <a:pt x="0" y="0"/>
                </a:lnTo>
                <a:lnTo>
                  <a:pt x="0" y="1562793"/>
                </a:lnTo>
                <a:lnTo>
                  <a:pt x="3657600" y="1562793"/>
                </a:lnTo>
                <a:lnTo>
                  <a:pt x="365760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it-IT"/>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9050" y="5244465"/>
            <a:ext cx="18288000" cy="5052060"/>
          </a:xfrm>
          <a:custGeom>
            <a:avLst/>
            <a:gdLst/>
            <a:ahLst/>
            <a:cxnLst/>
            <a:rect l="l" t="t" r="r" b="b"/>
            <a:pathLst>
              <a:path w="18288000" h="5052060">
                <a:moveTo>
                  <a:pt x="0" y="0"/>
                </a:moveTo>
                <a:lnTo>
                  <a:pt x="18288000" y="0"/>
                </a:lnTo>
                <a:lnTo>
                  <a:pt x="18288000" y="5052060"/>
                </a:lnTo>
                <a:lnTo>
                  <a:pt x="0" y="5052060"/>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3" name="Group 3"/>
          <p:cNvGrpSpPr/>
          <p:nvPr/>
        </p:nvGrpSpPr>
        <p:grpSpPr>
          <a:xfrm>
            <a:off x="1028700" y="1588788"/>
            <a:ext cx="952031" cy="952031"/>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p:spPr>
          <p:txBody>
            <a:bodyPr/>
            <a:lstStyle/>
            <a:p>
              <a:endParaRPr lang="it-IT"/>
            </a:p>
          </p:txBody>
        </p:sp>
        <p:sp>
          <p:nvSpPr>
            <p:cNvPr id="5" name="TextBox 5"/>
            <p:cNvSpPr txBox="1"/>
            <p:nvPr/>
          </p:nvSpPr>
          <p:spPr>
            <a:xfrm>
              <a:off x="76200" y="28575"/>
              <a:ext cx="660400" cy="708025"/>
            </a:xfrm>
            <a:prstGeom prst="rect">
              <a:avLst/>
            </a:prstGeom>
          </p:spPr>
          <p:txBody>
            <a:bodyPr lIns="50800" tIns="50800" rIns="50800" bIns="50800" rtlCol="0" anchor="ctr"/>
            <a:lstStyle/>
            <a:p>
              <a:pPr algn="ctr">
                <a:lnSpc>
                  <a:spcPts val="3499"/>
                </a:lnSpc>
              </a:pPr>
              <a:endParaRPr/>
            </a:p>
          </p:txBody>
        </p:sp>
      </p:grpSp>
      <p:sp>
        <p:nvSpPr>
          <p:cNvPr id="6" name="Freeform 6"/>
          <p:cNvSpPr/>
          <p:nvPr/>
        </p:nvSpPr>
        <p:spPr>
          <a:xfrm>
            <a:off x="1266421" y="1879828"/>
            <a:ext cx="476588" cy="369951"/>
          </a:xfrm>
          <a:custGeom>
            <a:avLst/>
            <a:gdLst/>
            <a:ahLst/>
            <a:cxnLst/>
            <a:rect l="l" t="t" r="r" b="b"/>
            <a:pathLst>
              <a:path w="476588" h="369951">
                <a:moveTo>
                  <a:pt x="0" y="0"/>
                </a:moveTo>
                <a:lnTo>
                  <a:pt x="476588" y="0"/>
                </a:lnTo>
                <a:lnTo>
                  <a:pt x="476588" y="369951"/>
                </a:lnTo>
                <a:lnTo>
                  <a:pt x="0" y="36995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it-IT"/>
          </a:p>
        </p:txBody>
      </p:sp>
      <p:sp>
        <p:nvSpPr>
          <p:cNvPr id="7" name="TextBox 7"/>
          <p:cNvSpPr txBox="1"/>
          <p:nvPr/>
        </p:nvSpPr>
        <p:spPr>
          <a:xfrm>
            <a:off x="2249632" y="1512588"/>
            <a:ext cx="6894368" cy="854372"/>
          </a:xfrm>
          <a:prstGeom prst="rect">
            <a:avLst/>
          </a:prstGeom>
        </p:spPr>
        <p:txBody>
          <a:bodyPr lIns="0" tIns="0" rIns="0" bIns="0" rtlCol="0" anchor="t">
            <a:spAutoFit/>
          </a:bodyPr>
          <a:lstStyle/>
          <a:p>
            <a:pPr algn="l">
              <a:lnSpc>
                <a:spcPts val="3308"/>
              </a:lnSpc>
              <a:spcBef>
                <a:spcPct val="0"/>
              </a:spcBef>
            </a:pPr>
            <a:r>
              <a:rPr lang="en-US" sz="2363" b="1" dirty="0">
                <a:solidFill>
                  <a:srgbClr val="1A1A1A"/>
                </a:solidFill>
                <a:latin typeface="Poppins Bold"/>
                <a:ea typeface="Poppins Bold"/>
                <a:cs typeface="Poppins Bold"/>
                <a:sym typeface="Poppins Bold"/>
              </a:rPr>
              <a:t>Preliminary study on histamine </a:t>
            </a:r>
            <a:r>
              <a:rPr lang="en-US" sz="2363" b="1" dirty="0">
                <a:solidFill>
                  <a:schemeClr val="accent5">
                    <a:lumMod val="75000"/>
                  </a:schemeClr>
                </a:solidFill>
                <a:latin typeface="Poppins Bold"/>
                <a:ea typeface="Poppins Bold"/>
                <a:cs typeface="Poppins Bold"/>
                <a:sym typeface="Poppins Bold"/>
              </a:rPr>
              <a:t>standard powder</a:t>
            </a:r>
            <a:r>
              <a:rPr lang="en-US" sz="2363" b="1" dirty="0">
                <a:solidFill>
                  <a:srgbClr val="1A1A1A"/>
                </a:solidFill>
                <a:latin typeface="Poppins Bold"/>
                <a:ea typeface="Poppins Bold"/>
                <a:cs typeface="Poppins Bold"/>
                <a:sym typeface="Poppins Bold"/>
              </a:rPr>
              <a:t> and selection of potential marker</a:t>
            </a:r>
          </a:p>
        </p:txBody>
      </p:sp>
      <p:grpSp>
        <p:nvGrpSpPr>
          <p:cNvPr id="8" name="Group 8"/>
          <p:cNvGrpSpPr/>
          <p:nvPr/>
        </p:nvGrpSpPr>
        <p:grpSpPr>
          <a:xfrm>
            <a:off x="12286520" y="2434224"/>
            <a:ext cx="6020530" cy="5811812"/>
            <a:chOff x="0" y="0"/>
            <a:chExt cx="8027374" cy="7749083"/>
          </a:xfrm>
        </p:grpSpPr>
        <p:grpSp>
          <p:nvGrpSpPr>
            <p:cNvPr id="9" name="Group 9"/>
            <p:cNvGrpSpPr/>
            <p:nvPr/>
          </p:nvGrpSpPr>
          <p:grpSpPr>
            <a:xfrm>
              <a:off x="187268" y="0"/>
              <a:ext cx="7840105" cy="2271414"/>
              <a:chOff x="0" y="0"/>
              <a:chExt cx="1402747" cy="406400"/>
            </a:xfrm>
          </p:grpSpPr>
          <p:sp>
            <p:nvSpPr>
              <p:cNvPr id="10" name="Freeform 10"/>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11" name="TextBox 11"/>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0" y="350590"/>
              <a:ext cx="1608666" cy="1608666"/>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14" name="TextBox 1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250710" y="2223129"/>
              <a:ext cx="5525954" cy="5525954"/>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7" name="TextBox 17"/>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8" name="Group 18"/>
            <p:cNvGrpSpPr/>
            <p:nvPr/>
          </p:nvGrpSpPr>
          <p:grpSpPr>
            <a:xfrm>
              <a:off x="1486446" y="2458865"/>
              <a:ext cx="5054482" cy="5054482"/>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50000" r="-50000"/>
                </a:stretch>
              </a:blipFill>
            </p:spPr>
            <p:txBody>
              <a:bodyPr/>
              <a:lstStyle/>
              <a:p>
                <a:endParaRPr lang="it-IT"/>
              </a:p>
            </p:txBody>
          </p:sp>
        </p:grpSp>
        <p:sp>
          <p:nvSpPr>
            <p:cNvPr id="20" name="TextBox 20"/>
            <p:cNvSpPr txBox="1"/>
            <p:nvPr/>
          </p:nvSpPr>
          <p:spPr>
            <a:xfrm>
              <a:off x="1802324" y="-31183"/>
              <a:ext cx="5303606" cy="2200347"/>
            </a:xfrm>
            <a:prstGeom prst="rect">
              <a:avLst/>
            </a:prstGeom>
          </p:spPr>
          <p:txBody>
            <a:bodyPr lIns="0" tIns="0" rIns="0" bIns="0" rtlCol="0" anchor="t">
              <a:spAutoFit/>
            </a:bodyPr>
            <a:lstStyle/>
            <a:p>
              <a:pPr algn="just">
                <a:lnSpc>
                  <a:spcPts val="4258"/>
                </a:lnSpc>
              </a:pPr>
              <a:r>
                <a:rPr lang="en-US" sz="3041">
                  <a:solidFill>
                    <a:srgbClr val="FFFFFF"/>
                  </a:solidFill>
                  <a:latin typeface="Poppins"/>
                  <a:ea typeface="Poppins"/>
                  <a:cs typeface="Poppins"/>
                  <a:sym typeface="Poppins"/>
                </a:rPr>
                <a:t>Food safety:</a:t>
              </a:r>
            </a:p>
            <a:p>
              <a:pPr algn="just">
                <a:lnSpc>
                  <a:spcPts val="2938"/>
                </a:lnSpc>
                <a:spcBef>
                  <a:spcPct val="0"/>
                </a:spcBef>
              </a:pPr>
              <a:r>
                <a:rPr lang="en-US" sz="2098">
                  <a:solidFill>
                    <a:srgbClr val="FFFFFF"/>
                  </a:solidFill>
                  <a:latin typeface="Poppins"/>
                  <a:ea typeface="Poppins"/>
                  <a:cs typeface="Poppins"/>
                  <a:sym typeface="Poppins"/>
                </a:rPr>
                <a:t> determination of biogenic amines in </a:t>
              </a:r>
              <a:r>
                <a:rPr lang="en-US" sz="2098" b="1">
                  <a:solidFill>
                    <a:srgbClr val="FFFFFF"/>
                  </a:solidFill>
                  <a:latin typeface="Poppins Bold"/>
                  <a:ea typeface="Poppins Bold"/>
                  <a:cs typeface="Poppins Bold"/>
                  <a:sym typeface="Poppins Bold"/>
                </a:rPr>
                <a:t>tuna </a:t>
              </a:r>
              <a:r>
                <a:rPr lang="en-US" sz="2098">
                  <a:solidFill>
                    <a:srgbClr val="FFFFFF"/>
                  </a:solidFill>
                  <a:latin typeface="Poppins"/>
                  <a:ea typeface="Poppins"/>
                  <a:cs typeface="Poppins"/>
                  <a:sym typeface="Poppins"/>
                </a:rPr>
                <a:t>fish, with a focus on </a:t>
              </a:r>
              <a:r>
                <a:rPr lang="en-US" sz="2098" b="1">
                  <a:solidFill>
                    <a:srgbClr val="FFFFFF"/>
                  </a:solidFill>
                  <a:latin typeface="Poppins Bold"/>
                  <a:ea typeface="Poppins Bold"/>
                  <a:cs typeface="Poppins Bold"/>
                  <a:sym typeface="Poppins Bold"/>
                </a:rPr>
                <a:t>histamine. </a:t>
              </a:r>
            </a:p>
          </p:txBody>
        </p:sp>
        <p:sp>
          <p:nvSpPr>
            <p:cNvPr id="21" name="TextBox 21"/>
            <p:cNvSpPr txBox="1"/>
            <p:nvPr/>
          </p:nvSpPr>
          <p:spPr>
            <a:xfrm>
              <a:off x="694225" y="688910"/>
              <a:ext cx="287215" cy="731586"/>
            </a:xfrm>
            <a:prstGeom prst="rect">
              <a:avLst/>
            </a:prstGeom>
          </p:spPr>
          <p:txBody>
            <a:bodyPr lIns="0" tIns="0" rIns="0" bIns="0" rtlCol="0" anchor="t">
              <a:spAutoFit/>
            </a:bodyPr>
            <a:lstStyle/>
            <a:p>
              <a:pPr marL="0" lvl="0" indent="0" algn="ctr">
                <a:lnSpc>
                  <a:spcPts val="4810"/>
                </a:lnSpc>
                <a:spcBef>
                  <a:spcPct val="0"/>
                </a:spcBef>
              </a:pPr>
              <a:r>
                <a:rPr lang="en-US" sz="3006" b="1" u="none" strike="noStrike">
                  <a:solidFill>
                    <a:srgbClr val="F5F7FA"/>
                  </a:solidFill>
                  <a:latin typeface="Raleway 1 Bold"/>
                  <a:ea typeface="Raleway 1 Bold"/>
                  <a:cs typeface="Raleway 1 Bold"/>
                  <a:sym typeface="Raleway 1 Bold"/>
                </a:rPr>
                <a:t>2</a:t>
              </a:r>
            </a:p>
          </p:txBody>
        </p:sp>
      </p:grpSp>
      <p:sp>
        <p:nvSpPr>
          <p:cNvPr id="22" name="Freeform 22"/>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7"/>
            <a:stretch>
              <a:fillRect l="-5653" t="-6194" r="-5573" b="-10623"/>
            </a:stretch>
          </a:blipFill>
        </p:spPr>
        <p:txBody>
          <a:bodyPr/>
          <a:lstStyle/>
          <a:p>
            <a:endParaRPr lang="it-IT"/>
          </a:p>
        </p:txBody>
      </p:sp>
      <p:sp>
        <p:nvSpPr>
          <p:cNvPr id="23" name="TextBox 23"/>
          <p:cNvSpPr txBox="1"/>
          <p:nvPr/>
        </p:nvSpPr>
        <p:spPr>
          <a:xfrm>
            <a:off x="1028700" y="453551"/>
            <a:ext cx="2995017" cy="96202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Results</a:t>
            </a:r>
          </a:p>
        </p:txBody>
      </p:sp>
      <p:sp>
        <p:nvSpPr>
          <p:cNvPr id="24" name="Freeform 24"/>
          <p:cNvSpPr/>
          <p:nvPr/>
        </p:nvSpPr>
        <p:spPr>
          <a:xfrm>
            <a:off x="963891" y="2903541"/>
            <a:ext cx="6475160" cy="3175701"/>
          </a:xfrm>
          <a:custGeom>
            <a:avLst/>
            <a:gdLst/>
            <a:ahLst/>
            <a:cxnLst/>
            <a:rect l="l" t="t" r="r" b="b"/>
            <a:pathLst>
              <a:path w="6475160" h="3175701">
                <a:moveTo>
                  <a:pt x="0" y="0"/>
                </a:moveTo>
                <a:lnTo>
                  <a:pt x="6475160" y="0"/>
                </a:lnTo>
                <a:lnTo>
                  <a:pt x="6475160" y="3175701"/>
                </a:lnTo>
                <a:lnTo>
                  <a:pt x="0" y="3175701"/>
                </a:lnTo>
                <a:lnTo>
                  <a:pt x="0" y="0"/>
                </a:lnTo>
                <a:close/>
              </a:path>
            </a:pathLst>
          </a:custGeom>
          <a:blipFill>
            <a:blip r:embed="rId8"/>
            <a:stretch>
              <a:fillRect l="-56781" t="-147029" b="-3514"/>
            </a:stretch>
          </a:blipFill>
        </p:spPr>
        <p:txBody>
          <a:bodyPr/>
          <a:lstStyle/>
          <a:p>
            <a:endParaRPr lang="it-IT" dirty="0"/>
          </a:p>
        </p:txBody>
      </p:sp>
      <p:grpSp>
        <p:nvGrpSpPr>
          <p:cNvPr id="26" name="Group 26"/>
          <p:cNvGrpSpPr/>
          <p:nvPr/>
        </p:nvGrpSpPr>
        <p:grpSpPr>
          <a:xfrm>
            <a:off x="1266421" y="2940869"/>
            <a:ext cx="6107907" cy="115174"/>
            <a:chOff x="0" y="0"/>
            <a:chExt cx="540796" cy="10198"/>
          </a:xfrm>
        </p:grpSpPr>
        <p:sp>
          <p:nvSpPr>
            <p:cNvPr id="27" name="Freeform 27"/>
            <p:cNvSpPr/>
            <p:nvPr/>
          </p:nvSpPr>
          <p:spPr>
            <a:xfrm>
              <a:off x="0" y="0"/>
              <a:ext cx="540796" cy="10198"/>
            </a:xfrm>
            <a:custGeom>
              <a:avLst/>
              <a:gdLst/>
              <a:ahLst/>
              <a:cxnLst/>
              <a:rect l="l" t="t" r="r" b="b"/>
              <a:pathLst>
                <a:path w="540796" h="10198">
                  <a:moveTo>
                    <a:pt x="0" y="0"/>
                  </a:moveTo>
                  <a:lnTo>
                    <a:pt x="540796" y="0"/>
                  </a:lnTo>
                  <a:lnTo>
                    <a:pt x="540796" y="10198"/>
                  </a:lnTo>
                  <a:lnTo>
                    <a:pt x="0" y="10198"/>
                  </a:lnTo>
                  <a:close/>
                </a:path>
              </a:pathLst>
            </a:custGeom>
            <a:solidFill>
              <a:srgbClr val="FFFFFF"/>
            </a:solidFill>
          </p:spPr>
          <p:txBody>
            <a:bodyPr/>
            <a:lstStyle/>
            <a:p>
              <a:endParaRPr lang="it-IT"/>
            </a:p>
          </p:txBody>
        </p:sp>
        <p:sp>
          <p:nvSpPr>
            <p:cNvPr id="28" name="TextBox 28"/>
            <p:cNvSpPr txBox="1"/>
            <p:nvPr/>
          </p:nvSpPr>
          <p:spPr>
            <a:xfrm>
              <a:off x="0" y="-47625"/>
              <a:ext cx="540796" cy="57823"/>
            </a:xfrm>
            <a:prstGeom prst="rect">
              <a:avLst/>
            </a:prstGeom>
          </p:spPr>
          <p:txBody>
            <a:bodyPr lIns="50800" tIns="50800" rIns="50800" bIns="50800" rtlCol="0" anchor="ctr"/>
            <a:lstStyle/>
            <a:p>
              <a:pPr algn="ctr">
                <a:lnSpc>
                  <a:spcPts val="5211"/>
                </a:lnSpc>
              </a:pPr>
              <a:endParaRPr/>
            </a:p>
          </p:txBody>
        </p:sp>
      </p:grpSp>
      <p:sp>
        <p:nvSpPr>
          <p:cNvPr id="30" name="Freeform 30"/>
          <p:cNvSpPr/>
          <p:nvPr/>
        </p:nvSpPr>
        <p:spPr>
          <a:xfrm>
            <a:off x="826408" y="6273127"/>
            <a:ext cx="6677452" cy="3945818"/>
          </a:xfrm>
          <a:custGeom>
            <a:avLst/>
            <a:gdLst/>
            <a:ahLst/>
            <a:cxnLst/>
            <a:rect l="l" t="t" r="r" b="b"/>
            <a:pathLst>
              <a:path w="6677452" h="3945818">
                <a:moveTo>
                  <a:pt x="0" y="0"/>
                </a:moveTo>
                <a:lnTo>
                  <a:pt x="6677452" y="0"/>
                </a:lnTo>
                <a:lnTo>
                  <a:pt x="6677452" y="3945818"/>
                </a:lnTo>
                <a:lnTo>
                  <a:pt x="0" y="3945818"/>
                </a:lnTo>
                <a:lnTo>
                  <a:pt x="0" y="0"/>
                </a:lnTo>
                <a:close/>
              </a:path>
            </a:pathLst>
          </a:custGeom>
          <a:blipFill>
            <a:blip r:embed="rId9"/>
            <a:stretch>
              <a:fillRect l="-2698" t="-3033" r="-1927" b="-4566"/>
            </a:stretch>
          </a:blipFill>
        </p:spPr>
        <p:txBody>
          <a:bodyPr/>
          <a:lstStyle/>
          <a:p>
            <a:endParaRPr lang="it-IT"/>
          </a:p>
        </p:txBody>
      </p:sp>
      <p:sp>
        <p:nvSpPr>
          <p:cNvPr id="34" name="Rettangolo con angoli arrotondati 33">
            <a:extLst>
              <a:ext uri="{FF2B5EF4-FFF2-40B4-BE49-F238E27FC236}">
                <a16:creationId xmlns:a16="http://schemas.microsoft.com/office/drawing/2014/main" id="{B10D9418-1825-BF50-29EA-71A7F1656FAD}"/>
              </a:ext>
            </a:extLst>
          </p:cNvPr>
          <p:cNvSpPr/>
          <p:nvPr/>
        </p:nvSpPr>
        <p:spPr>
          <a:xfrm>
            <a:off x="1603200" y="3742330"/>
            <a:ext cx="3132000" cy="435600"/>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graphicFrame>
        <p:nvGraphicFramePr>
          <p:cNvPr id="32" name="Tabella 31">
            <a:extLst>
              <a:ext uri="{FF2B5EF4-FFF2-40B4-BE49-F238E27FC236}">
                <a16:creationId xmlns:a16="http://schemas.microsoft.com/office/drawing/2014/main" id="{DD395776-C674-1C38-92EC-D77E303EF69A}"/>
              </a:ext>
            </a:extLst>
          </p:cNvPr>
          <p:cNvGraphicFramePr>
            <a:graphicFrameLocks noGrp="1"/>
          </p:cNvGraphicFramePr>
          <p:nvPr>
            <p:extLst>
              <p:ext uri="{D42A27DB-BD31-4B8C-83A1-F6EECF244321}">
                <p14:modId xmlns:p14="http://schemas.microsoft.com/office/powerpoint/2010/main" val="4158578404"/>
              </p:ext>
            </p:extLst>
          </p:nvPr>
        </p:nvGraphicFramePr>
        <p:xfrm>
          <a:off x="7629160" y="4034307"/>
          <a:ext cx="4927344" cy="1315730"/>
        </p:xfrm>
        <a:graphic>
          <a:graphicData uri="http://schemas.openxmlformats.org/drawingml/2006/table">
            <a:tbl>
              <a:tblPr/>
              <a:tblGrid>
                <a:gridCol w="1642448">
                  <a:extLst>
                    <a:ext uri="{9D8B030D-6E8A-4147-A177-3AD203B41FA5}">
                      <a16:colId xmlns:a16="http://schemas.microsoft.com/office/drawing/2014/main" val="231220081"/>
                    </a:ext>
                  </a:extLst>
                </a:gridCol>
                <a:gridCol w="1642448">
                  <a:extLst>
                    <a:ext uri="{9D8B030D-6E8A-4147-A177-3AD203B41FA5}">
                      <a16:colId xmlns:a16="http://schemas.microsoft.com/office/drawing/2014/main" val="3556514592"/>
                    </a:ext>
                  </a:extLst>
                </a:gridCol>
                <a:gridCol w="1642448">
                  <a:extLst>
                    <a:ext uri="{9D8B030D-6E8A-4147-A177-3AD203B41FA5}">
                      <a16:colId xmlns:a16="http://schemas.microsoft.com/office/drawing/2014/main" val="577733689"/>
                    </a:ext>
                  </a:extLst>
                </a:gridCol>
              </a:tblGrid>
              <a:tr h="614690">
                <a:tc>
                  <a:txBody>
                    <a:bodyPr/>
                    <a:lstStyle/>
                    <a:p>
                      <a:r>
                        <a:rPr lang="it-IT" sz="2000" b="1" dirty="0">
                          <a:effectLst/>
                          <a:latin typeface="Poppins" panose="00000500000000000000" pitchFamily="2" charset="0"/>
                          <a:cs typeface="Poppins" panose="00000500000000000000" pitchFamily="2" charset="0"/>
                        </a:rPr>
                        <a:t>Precursor m/z</a:t>
                      </a:r>
                    </a:p>
                  </a:txBody>
                  <a:tcPr anchor="ctr">
                    <a:lnL w="10135" cap="flat" cmpd="sng" algn="ctr">
                      <a:solidFill>
                        <a:srgbClr val="D9D9D9"/>
                      </a:solidFill>
                      <a:prstDash val="solid"/>
                      <a:round/>
                      <a:headEnd type="none" w="med" len="med"/>
                      <a:tailEnd type="none" w="med" len="med"/>
                    </a:lnL>
                    <a:lnR w="10135"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tc>
                  <a:txBody>
                    <a:bodyPr/>
                    <a:lstStyle/>
                    <a:p>
                      <a:r>
                        <a:rPr lang="it-IT" sz="2000" b="1" dirty="0">
                          <a:effectLst/>
                          <a:latin typeface="Poppins" panose="00000500000000000000" pitchFamily="2" charset="0"/>
                          <a:cs typeface="Poppins" panose="00000500000000000000" pitchFamily="2" charset="0"/>
                        </a:rPr>
                        <a:t>Product m/z</a:t>
                      </a:r>
                    </a:p>
                  </a:txBody>
                  <a:tcPr anchor="ctr">
                    <a:lnL w="10135"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tc>
                  <a:txBody>
                    <a:bodyPr/>
                    <a:lstStyle/>
                    <a:p>
                      <a:r>
                        <a:rPr lang="it-IT" sz="2000" b="1">
                          <a:effectLst/>
                          <a:latin typeface="Poppins" panose="00000500000000000000" pitchFamily="2" charset="0"/>
                          <a:cs typeface="Poppins" panose="00000500000000000000" pitchFamily="2" charset="0"/>
                        </a:rPr>
                        <a:t>Optimized CE (eV)</a:t>
                      </a:r>
                    </a:p>
                  </a:txBody>
                  <a:tcPr anchor="ctr">
                    <a:lnL w="7620" cap="flat" cmpd="sng" algn="ctr">
                      <a:solidFill>
                        <a:srgbClr val="D9D9D9"/>
                      </a:solidFill>
                      <a:prstDash val="solid"/>
                      <a:round/>
                      <a:headEnd type="none" w="med" len="med"/>
                      <a:tailEnd type="none" w="med" len="med"/>
                    </a:lnL>
                    <a:lnR w="10135"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616262494"/>
                  </a:ext>
                </a:extLst>
              </a:tr>
              <a:tr h="614690">
                <a:tc>
                  <a:txBody>
                    <a:bodyPr/>
                    <a:lstStyle/>
                    <a:p>
                      <a:r>
                        <a:rPr lang="it-IT" sz="2000">
                          <a:effectLst/>
                          <a:latin typeface="Poppins" panose="00000500000000000000" pitchFamily="2" charset="0"/>
                          <a:cs typeface="Poppins" panose="00000500000000000000" pitchFamily="2" charset="0"/>
                        </a:rPr>
                        <a:t>111,9</a:t>
                      </a:r>
                    </a:p>
                  </a:txBody>
                  <a:tcPr anchor="ctr">
                    <a:lnL w="10135" cap="flat" cmpd="sng" algn="ctr">
                      <a:solidFill>
                        <a:srgbClr val="D9D9D9"/>
                      </a:solidFill>
                      <a:prstDash val="solid"/>
                      <a:round/>
                      <a:headEnd type="none" w="med" len="med"/>
                      <a:tailEnd type="none" w="med" len="med"/>
                    </a:lnL>
                    <a:lnR w="10135"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tc>
                  <a:txBody>
                    <a:bodyPr/>
                    <a:lstStyle/>
                    <a:p>
                      <a:r>
                        <a:rPr lang="it-IT" sz="2000">
                          <a:effectLst/>
                          <a:latin typeface="Poppins" panose="00000500000000000000" pitchFamily="2" charset="0"/>
                          <a:cs typeface="Poppins" panose="00000500000000000000" pitchFamily="2" charset="0"/>
                        </a:rPr>
                        <a:t>95,0</a:t>
                      </a:r>
                    </a:p>
                  </a:txBody>
                  <a:tcPr anchor="ctr">
                    <a:lnL w="10135"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tc>
                  <a:txBody>
                    <a:bodyPr/>
                    <a:lstStyle/>
                    <a:p>
                      <a:r>
                        <a:rPr lang="it-IT" sz="2000" dirty="0">
                          <a:effectLst/>
                          <a:latin typeface="Poppins" panose="00000500000000000000" pitchFamily="2" charset="0"/>
                          <a:cs typeface="Poppins" panose="00000500000000000000" pitchFamily="2" charset="0"/>
                        </a:rPr>
                        <a:t>20</a:t>
                      </a:r>
                    </a:p>
                  </a:txBody>
                  <a:tcPr anchor="ctr">
                    <a:lnL w="7620" cap="flat" cmpd="sng" algn="ctr">
                      <a:solidFill>
                        <a:srgbClr val="D9D9D9"/>
                      </a:solidFill>
                      <a:prstDash val="solid"/>
                      <a:round/>
                      <a:headEnd type="none" w="med" len="med"/>
                      <a:tailEnd type="none" w="med" len="med"/>
                    </a:lnL>
                    <a:lnR w="10135" cap="flat" cmpd="sng" algn="ctr">
                      <a:solidFill>
                        <a:srgbClr val="D9D9D9"/>
                      </a:solidFill>
                      <a:prstDash val="solid"/>
                      <a:round/>
                      <a:headEnd type="none" w="med" len="med"/>
                      <a:tailEnd type="none" w="med" len="med"/>
                    </a:lnR>
                    <a:lnT w="10135" cap="flat" cmpd="sng" algn="ctr">
                      <a:solidFill>
                        <a:srgbClr val="D9D9D9"/>
                      </a:solidFill>
                      <a:prstDash val="solid"/>
                      <a:round/>
                      <a:headEnd type="none" w="med" len="med"/>
                      <a:tailEnd type="none" w="med" len="med"/>
                    </a:lnT>
                    <a:lnB w="10135"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2980220897"/>
                  </a:ext>
                </a:extLst>
              </a:tr>
            </a:tbl>
          </a:graphicData>
        </a:graphic>
      </p:graphicFrame>
      <p:sp>
        <p:nvSpPr>
          <p:cNvPr id="33" name="Rectangle 1">
            <a:extLst>
              <a:ext uri="{FF2B5EF4-FFF2-40B4-BE49-F238E27FC236}">
                <a16:creationId xmlns:a16="http://schemas.microsoft.com/office/drawing/2014/main" id="{86CE9862-68B5-7EA7-2DE0-EEB745660815}"/>
              </a:ext>
            </a:extLst>
          </p:cNvPr>
          <p:cNvSpPr>
            <a:spLocks noChangeArrowheads="1"/>
          </p:cNvSpPr>
          <p:nvPr/>
        </p:nvSpPr>
        <p:spPr bwMode="auto">
          <a:xfrm>
            <a:off x="457200" y="3248025"/>
            <a:ext cx="1271505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29" name="TextBox 29"/>
          <p:cNvSpPr txBox="1"/>
          <p:nvPr/>
        </p:nvSpPr>
        <p:spPr>
          <a:xfrm>
            <a:off x="1504715" y="3787067"/>
            <a:ext cx="3328805" cy="300082"/>
          </a:xfrm>
          <a:prstGeom prst="rect">
            <a:avLst/>
          </a:prstGeom>
        </p:spPr>
        <p:txBody>
          <a:bodyPr wrap="square" lIns="0" tIns="0" rIns="0" bIns="0" rtlCol="0" anchor="t">
            <a:spAutoFit/>
          </a:bodyPr>
          <a:lstStyle/>
          <a:p>
            <a:pPr algn="ctr">
              <a:lnSpc>
                <a:spcPts val="2520"/>
              </a:lnSpc>
              <a:spcBef>
                <a:spcPct val="0"/>
              </a:spcBef>
            </a:pPr>
            <a:r>
              <a:rPr lang="en-US" sz="1800" b="1" dirty="0">
                <a:solidFill>
                  <a:schemeClr val="bg1"/>
                </a:solidFill>
                <a:latin typeface="Canva Sans Bold"/>
                <a:ea typeface="Canva Sans Bold"/>
                <a:cs typeface="Canva Sans Bold"/>
                <a:sym typeface="Canva Sans Bold"/>
              </a:rPr>
              <a:t>Product Ion Scan Spectrum</a:t>
            </a:r>
          </a:p>
        </p:txBody>
      </p:sp>
      <p:graphicFrame>
        <p:nvGraphicFramePr>
          <p:cNvPr id="35" name="Tabella 34">
            <a:extLst>
              <a:ext uri="{FF2B5EF4-FFF2-40B4-BE49-F238E27FC236}">
                <a16:creationId xmlns:a16="http://schemas.microsoft.com/office/drawing/2014/main" id="{AC061774-553C-65A0-27DA-2184AC72A109}"/>
              </a:ext>
            </a:extLst>
          </p:cNvPr>
          <p:cNvGraphicFramePr>
            <a:graphicFrameLocks noGrp="1"/>
          </p:cNvGraphicFramePr>
          <p:nvPr>
            <p:extLst>
              <p:ext uri="{D42A27DB-BD31-4B8C-83A1-F6EECF244321}">
                <p14:modId xmlns:p14="http://schemas.microsoft.com/office/powerpoint/2010/main" val="272006984"/>
              </p:ext>
            </p:extLst>
          </p:nvPr>
        </p:nvGraphicFramePr>
        <p:xfrm>
          <a:off x="7715602" y="6956424"/>
          <a:ext cx="5091588" cy="1222317"/>
        </p:xfrm>
        <a:graphic>
          <a:graphicData uri="http://schemas.openxmlformats.org/drawingml/2006/table">
            <a:tbl>
              <a:tblPr/>
              <a:tblGrid>
                <a:gridCol w="2545794">
                  <a:extLst>
                    <a:ext uri="{9D8B030D-6E8A-4147-A177-3AD203B41FA5}">
                      <a16:colId xmlns:a16="http://schemas.microsoft.com/office/drawing/2014/main" val="3299518084"/>
                    </a:ext>
                  </a:extLst>
                </a:gridCol>
                <a:gridCol w="2545794">
                  <a:extLst>
                    <a:ext uri="{9D8B030D-6E8A-4147-A177-3AD203B41FA5}">
                      <a16:colId xmlns:a16="http://schemas.microsoft.com/office/drawing/2014/main" val="76623794"/>
                    </a:ext>
                  </a:extLst>
                </a:gridCol>
              </a:tblGrid>
              <a:tr h="601980">
                <a:tc>
                  <a:txBody>
                    <a:bodyPr/>
                    <a:lstStyle/>
                    <a:p>
                      <a:r>
                        <a:rPr lang="it-IT" sz="2000" b="1" dirty="0">
                          <a:effectLst/>
                          <a:latin typeface="Poppins" panose="00000500000000000000" pitchFamily="2" charset="0"/>
                          <a:cs typeface="Poppins" panose="00000500000000000000" pitchFamily="2" charset="0"/>
                        </a:rPr>
                        <a:t>LOD (mg/L)</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chemeClr val="accent5">
                        <a:lumMod val="40000"/>
                        <a:lumOff val="60000"/>
                      </a:schemeClr>
                    </a:solidFill>
                  </a:tcPr>
                </a:tc>
                <a:tc>
                  <a:txBody>
                    <a:bodyPr/>
                    <a:lstStyle/>
                    <a:p>
                      <a:r>
                        <a:rPr lang="it-IT" sz="2000" b="1" dirty="0">
                          <a:effectLst/>
                          <a:latin typeface="Poppins" panose="00000500000000000000" pitchFamily="2" charset="0"/>
                          <a:cs typeface="Poppins" panose="00000500000000000000" pitchFamily="2" charset="0"/>
                        </a:rPr>
                        <a:t>LOQ (mg/L)</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145667164"/>
                  </a:ext>
                </a:extLst>
              </a:tr>
              <a:tr h="620337">
                <a:tc>
                  <a:txBody>
                    <a:bodyPr/>
                    <a:lstStyle/>
                    <a:p>
                      <a:r>
                        <a:rPr lang="it-IT" sz="2000">
                          <a:effectLst/>
                          <a:latin typeface="Poppins" panose="00000500000000000000" pitchFamily="2" charset="0"/>
                          <a:cs typeface="Poppins" panose="00000500000000000000" pitchFamily="2" charset="0"/>
                        </a:rPr>
                        <a:t>83</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dirty="0">
                          <a:effectLst/>
                          <a:latin typeface="Poppins" panose="00000500000000000000" pitchFamily="2" charset="0"/>
                          <a:cs typeface="Poppins" panose="00000500000000000000" pitchFamily="2" charset="0"/>
                        </a:rPr>
                        <a:t>278</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3572528527"/>
                  </a:ext>
                </a:extLst>
              </a:tr>
            </a:tbl>
          </a:graphicData>
        </a:graphic>
      </p:graphicFrame>
      <p:sp>
        <p:nvSpPr>
          <p:cNvPr id="36" name="Rectangle 2">
            <a:extLst>
              <a:ext uri="{FF2B5EF4-FFF2-40B4-BE49-F238E27FC236}">
                <a16:creationId xmlns:a16="http://schemas.microsoft.com/office/drawing/2014/main" id="{8C2113E9-1107-4107-3CE4-6F2E91C15502}"/>
              </a:ext>
            </a:extLst>
          </p:cNvPr>
          <p:cNvSpPr>
            <a:spLocks noChangeArrowheads="1"/>
          </p:cNvSpPr>
          <p:nvPr/>
        </p:nvSpPr>
        <p:spPr bwMode="auto">
          <a:xfrm>
            <a:off x="7715602" y="6957189"/>
            <a:ext cx="160775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67931" y="6552081"/>
            <a:ext cx="13520069" cy="3734919"/>
          </a:xfrm>
          <a:custGeom>
            <a:avLst/>
            <a:gdLst/>
            <a:ahLst/>
            <a:cxnLst/>
            <a:rect l="l" t="t" r="r" b="b"/>
            <a:pathLst>
              <a:path w="13520069" h="3734919">
                <a:moveTo>
                  <a:pt x="0" y="0"/>
                </a:moveTo>
                <a:lnTo>
                  <a:pt x="13520069" y="0"/>
                </a:lnTo>
                <a:lnTo>
                  <a:pt x="13520069" y="3734919"/>
                </a:lnTo>
                <a:lnTo>
                  <a:pt x="0" y="3734919"/>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3" name="Group 3"/>
          <p:cNvGrpSpPr/>
          <p:nvPr/>
        </p:nvGrpSpPr>
        <p:grpSpPr>
          <a:xfrm>
            <a:off x="13742328" y="3569371"/>
            <a:ext cx="4564722" cy="4406474"/>
            <a:chOff x="0" y="0"/>
            <a:chExt cx="6086296" cy="5875298"/>
          </a:xfrm>
        </p:grpSpPr>
        <p:grpSp>
          <p:nvGrpSpPr>
            <p:cNvPr id="4" name="Group 4"/>
            <p:cNvGrpSpPr/>
            <p:nvPr/>
          </p:nvGrpSpPr>
          <p:grpSpPr>
            <a:xfrm>
              <a:off x="141985" y="0"/>
              <a:ext cx="5944310" cy="1722169"/>
              <a:chOff x="0" y="0"/>
              <a:chExt cx="1402747" cy="406400"/>
            </a:xfrm>
          </p:grpSpPr>
          <p:sp>
            <p:nvSpPr>
              <p:cNvPr id="5" name="Freeform 5"/>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6" name="TextBox 6"/>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7" name="Group 7"/>
            <p:cNvGrpSpPr/>
            <p:nvPr/>
          </p:nvGrpSpPr>
          <p:grpSpPr>
            <a:xfrm>
              <a:off x="0" y="265815"/>
              <a:ext cx="1219678" cy="1219678"/>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948279" y="1685560"/>
              <a:ext cx="4189738" cy="4189738"/>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3" name="Group 13"/>
            <p:cNvGrpSpPr/>
            <p:nvPr/>
          </p:nvGrpSpPr>
          <p:grpSpPr>
            <a:xfrm>
              <a:off x="1127012" y="1864293"/>
              <a:ext cx="3832271" cy="3832271"/>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50000" r="-50000"/>
                </a:stretch>
              </a:blipFill>
            </p:spPr>
            <p:txBody>
              <a:bodyPr/>
              <a:lstStyle/>
              <a:p>
                <a:endParaRPr lang="it-IT"/>
              </a:p>
            </p:txBody>
          </p:sp>
        </p:grpSp>
        <p:sp>
          <p:nvSpPr>
            <p:cNvPr id="15" name="TextBox 15"/>
            <p:cNvSpPr txBox="1"/>
            <p:nvPr/>
          </p:nvSpPr>
          <p:spPr>
            <a:xfrm>
              <a:off x="1366508" y="-8575"/>
              <a:ext cx="4021155" cy="1653219"/>
            </a:xfrm>
            <a:prstGeom prst="rect">
              <a:avLst/>
            </a:prstGeom>
          </p:spPr>
          <p:txBody>
            <a:bodyPr lIns="0" tIns="0" rIns="0" bIns="0" rtlCol="0" anchor="t">
              <a:spAutoFit/>
            </a:bodyPr>
            <a:lstStyle/>
            <a:p>
              <a:pPr algn="just">
                <a:lnSpc>
                  <a:spcPts val="3228"/>
                </a:lnSpc>
              </a:pPr>
              <a:r>
                <a:rPr lang="en-US" sz="2306" dirty="0">
                  <a:solidFill>
                    <a:srgbClr val="FFFFFF"/>
                  </a:solidFill>
                  <a:latin typeface="Poppins"/>
                  <a:ea typeface="Poppins"/>
                  <a:cs typeface="Poppins"/>
                  <a:sym typeface="Poppins"/>
                </a:rPr>
                <a:t>Food safety:</a:t>
              </a:r>
            </a:p>
            <a:p>
              <a:pPr algn="just">
                <a:lnSpc>
                  <a:spcPts val="2227"/>
                </a:lnSpc>
                <a:spcBef>
                  <a:spcPct val="0"/>
                </a:spcBef>
              </a:pPr>
              <a:r>
                <a:rPr lang="en-US" sz="1591" dirty="0">
                  <a:solidFill>
                    <a:srgbClr val="FFFFFF"/>
                  </a:solidFill>
                  <a:latin typeface="Poppins"/>
                  <a:ea typeface="Poppins"/>
                  <a:cs typeface="Poppins"/>
                  <a:sym typeface="Poppins"/>
                </a:rPr>
                <a:t> determination of biogenic amines in </a:t>
              </a:r>
              <a:r>
                <a:rPr lang="en-US" sz="1591" b="1" dirty="0">
                  <a:solidFill>
                    <a:srgbClr val="FFFFFF"/>
                  </a:solidFill>
                  <a:latin typeface="Poppins Bold"/>
                  <a:ea typeface="Poppins Bold"/>
                  <a:cs typeface="Poppins Bold"/>
                  <a:sym typeface="Poppins Bold"/>
                </a:rPr>
                <a:t>tuna </a:t>
              </a:r>
              <a:r>
                <a:rPr lang="en-US" sz="1591" dirty="0">
                  <a:solidFill>
                    <a:srgbClr val="FFFFFF"/>
                  </a:solidFill>
                  <a:latin typeface="Poppins"/>
                  <a:ea typeface="Poppins"/>
                  <a:cs typeface="Poppins"/>
                  <a:sym typeface="Poppins"/>
                </a:rPr>
                <a:t>fish, with a focus on </a:t>
              </a:r>
              <a:r>
                <a:rPr lang="en-US" sz="1591" b="1" dirty="0">
                  <a:solidFill>
                    <a:srgbClr val="FFFFFF"/>
                  </a:solidFill>
                  <a:latin typeface="Poppins Bold"/>
                  <a:ea typeface="Poppins Bold"/>
                  <a:cs typeface="Poppins Bold"/>
                  <a:sym typeface="Poppins Bold"/>
                </a:rPr>
                <a:t>histamine. </a:t>
              </a:r>
            </a:p>
          </p:txBody>
        </p:sp>
        <p:sp>
          <p:nvSpPr>
            <p:cNvPr id="16" name="TextBox 16"/>
            <p:cNvSpPr txBox="1"/>
            <p:nvPr/>
          </p:nvSpPr>
          <p:spPr>
            <a:xfrm>
              <a:off x="526357" y="520959"/>
              <a:ext cx="217764" cy="556050"/>
            </a:xfrm>
            <a:prstGeom prst="rect">
              <a:avLst/>
            </a:prstGeom>
          </p:spPr>
          <p:txBody>
            <a:bodyPr lIns="0" tIns="0" rIns="0" bIns="0" rtlCol="0" anchor="t">
              <a:spAutoFit/>
            </a:bodyPr>
            <a:lstStyle/>
            <a:p>
              <a:pPr marL="0" lvl="0" indent="0" algn="ctr">
                <a:lnSpc>
                  <a:spcPts val="3647"/>
                </a:lnSpc>
                <a:spcBef>
                  <a:spcPct val="0"/>
                </a:spcBef>
              </a:pPr>
              <a:r>
                <a:rPr lang="en-US" sz="2279" b="1" u="none" strike="noStrike">
                  <a:solidFill>
                    <a:srgbClr val="F5F7FA"/>
                  </a:solidFill>
                  <a:latin typeface="Raleway 1 Bold"/>
                  <a:ea typeface="Raleway 1 Bold"/>
                  <a:cs typeface="Raleway 1 Bold"/>
                  <a:sym typeface="Raleway 1 Bold"/>
                </a:rPr>
                <a:t>2</a:t>
              </a:r>
            </a:p>
          </p:txBody>
        </p:sp>
      </p:grpSp>
      <p:sp>
        <p:nvSpPr>
          <p:cNvPr id="17" name="Freeform 17"/>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18" name="TextBox 18"/>
          <p:cNvSpPr txBox="1"/>
          <p:nvPr/>
        </p:nvSpPr>
        <p:spPr>
          <a:xfrm>
            <a:off x="1028700" y="453551"/>
            <a:ext cx="2995017" cy="96202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Results</a:t>
            </a:r>
          </a:p>
        </p:txBody>
      </p:sp>
      <p:sp>
        <p:nvSpPr>
          <p:cNvPr id="19" name="Freeform 19"/>
          <p:cNvSpPr/>
          <p:nvPr/>
        </p:nvSpPr>
        <p:spPr>
          <a:xfrm>
            <a:off x="752801" y="1795488"/>
            <a:ext cx="6159245" cy="3758044"/>
          </a:xfrm>
          <a:custGeom>
            <a:avLst/>
            <a:gdLst/>
            <a:ahLst/>
            <a:cxnLst/>
            <a:rect l="l" t="t" r="r" b="b"/>
            <a:pathLst>
              <a:path w="6159245" h="3758044">
                <a:moveTo>
                  <a:pt x="0" y="0"/>
                </a:moveTo>
                <a:lnTo>
                  <a:pt x="6159245" y="0"/>
                </a:lnTo>
                <a:lnTo>
                  <a:pt x="6159245" y="3758045"/>
                </a:lnTo>
                <a:lnTo>
                  <a:pt x="0" y="3758045"/>
                </a:lnTo>
                <a:lnTo>
                  <a:pt x="0" y="0"/>
                </a:lnTo>
                <a:close/>
              </a:path>
            </a:pathLst>
          </a:custGeom>
          <a:blipFill>
            <a:blip r:embed="rId6"/>
            <a:stretch>
              <a:fillRect/>
            </a:stretch>
          </a:blipFill>
        </p:spPr>
        <p:txBody>
          <a:bodyPr/>
          <a:lstStyle/>
          <a:p>
            <a:endParaRPr lang="it-IT"/>
          </a:p>
        </p:txBody>
      </p:sp>
      <p:sp>
        <p:nvSpPr>
          <p:cNvPr id="23" name="Freeform 23"/>
          <p:cNvSpPr/>
          <p:nvPr/>
        </p:nvSpPr>
        <p:spPr>
          <a:xfrm>
            <a:off x="19050" y="6179467"/>
            <a:ext cx="8324987" cy="4133139"/>
          </a:xfrm>
          <a:custGeom>
            <a:avLst/>
            <a:gdLst/>
            <a:ahLst/>
            <a:cxnLst/>
            <a:rect l="l" t="t" r="r" b="b"/>
            <a:pathLst>
              <a:path w="8324987" h="4133139">
                <a:moveTo>
                  <a:pt x="0" y="0"/>
                </a:moveTo>
                <a:lnTo>
                  <a:pt x="8324987" y="0"/>
                </a:lnTo>
                <a:lnTo>
                  <a:pt x="8324987" y="4133138"/>
                </a:lnTo>
                <a:lnTo>
                  <a:pt x="0" y="4133138"/>
                </a:lnTo>
                <a:lnTo>
                  <a:pt x="0" y="0"/>
                </a:lnTo>
                <a:close/>
              </a:path>
            </a:pathLst>
          </a:custGeom>
          <a:blipFill>
            <a:blip r:embed="rId7"/>
            <a:stretch>
              <a:fillRect t="-20852"/>
            </a:stretch>
          </a:blipFill>
        </p:spPr>
        <p:txBody>
          <a:bodyPr/>
          <a:lstStyle/>
          <a:p>
            <a:endParaRPr lang="it-IT"/>
          </a:p>
        </p:txBody>
      </p:sp>
      <p:sp>
        <p:nvSpPr>
          <p:cNvPr id="26" name="Rettangolo con angoli arrotondati 25">
            <a:extLst>
              <a:ext uri="{FF2B5EF4-FFF2-40B4-BE49-F238E27FC236}">
                <a16:creationId xmlns:a16="http://schemas.microsoft.com/office/drawing/2014/main" id="{F8075025-6D52-792E-86A1-591ADE3444B9}"/>
              </a:ext>
            </a:extLst>
          </p:cNvPr>
          <p:cNvSpPr/>
          <p:nvPr/>
        </p:nvSpPr>
        <p:spPr>
          <a:xfrm>
            <a:off x="5040065" y="1188250"/>
            <a:ext cx="1476000" cy="435600"/>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it-IT"/>
          </a:p>
        </p:txBody>
      </p:sp>
      <p:sp>
        <p:nvSpPr>
          <p:cNvPr id="20" name="TextBox 20"/>
          <p:cNvSpPr txBox="1"/>
          <p:nvPr/>
        </p:nvSpPr>
        <p:spPr>
          <a:xfrm>
            <a:off x="5205550" y="1239363"/>
            <a:ext cx="1200745" cy="333375"/>
          </a:xfrm>
          <a:prstGeom prst="rect">
            <a:avLst/>
          </a:prstGeom>
        </p:spPr>
        <p:txBody>
          <a:bodyPr lIns="0" tIns="0" rIns="0" bIns="0" rtlCol="0" anchor="t">
            <a:spAutoFit/>
          </a:bodyPr>
          <a:lstStyle/>
          <a:p>
            <a:pPr marL="0" lvl="0" indent="0" algn="ctr">
              <a:lnSpc>
                <a:spcPts val="2520"/>
              </a:lnSpc>
              <a:spcBef>
                <a:spcPct val="0"/>
              </a:spcBef>
            </a:pPr>
            <a:r>
              <a:rPr lang="en-US" sz="2100" b="1" i="1" dirty="0">
                <a:solidFill>
                  <a:srgbClr val="F5F7FA"/>
                </a:solidFill>
                <a:latin typeface="Poppins Bold Italics"/>
                <a:ea typeface="Poppins Bold Italics"/>
                <a:cs typeface="Poppins Bold Italics"/>
                <a:sym typeface="Poppins Bold Italics"/>
              </a:rPr>
              <a:t>Linearity</a:t>
            </a:r>
          </a:p>
        </p:txBody>
      </p:sp>
      <p:sp>
        <p:nvSpPr>
          <p:cNvPr id="29" name="Rettangolo con angoli arrotondati 28">
            <a:extLst>
              <a:ext uri="{FF2B5EF4-FFF2-40B4-BE49-F238E27FC236}">
                <a16:creationId xmlns:a16="http://schemas.microsoft.com/office/drawing/2014/main" id="{888D3627-9546-9932-4A1D-1B59E5914769}"/>
              </a:ext>
            </a:extLst>
          </p:cNvPr>
          <p:cNvSpPr/>
          <p:nvPr/>
        </p:nvSpPr>
        <p:spPr>
          <a:xfrm>
            <a:off x="3094423" y="5546100"/>
            <a:ext cx="1476000" cy="435600"/>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it-IT"/>
          </a:p>
        </p:txBody>
      </p:sp>
      <p:sp>
        <p:nvSpPr>
          <p:cNvPr id="22" name="TextBox 22"/>
          <p:cNvSpPr txBox="1"/>
          <p:nvPr/>
        </p:nvSpPr>
        <p:spPr>
          <a:xfrm>
            <a:off x="3190736" y="5596395"/>
            <a:ext cx="1283375" cy="333375"/>
          </a:xfrm>
          <a:prstGeom prst="rect">
            <a:avLst/>
          </a:prstGeom>
        </p:spPr>
        <p:txBody>
          <a:bodyPr lIns="0" tIns="0" rIns="0" bIns="0" rtlCol="0" anchor="t">
            <a:spAutoFit/>
          </a:bodyPr>
          <a:lstStyle/>
          <a:p>
            <a:pPr marL="0" lvl="0" indent="0" algn="ctr">
              <a:lnSpc>
                <a:spcPts val="2520"/>
              </a:lnSpc>
              <a:spcBef>
                <a:spcPct val="0"/>
              </a:spcBef>
            </a:pPr>
            <a:r>
              <a:rPr lang="en-US" sz="2100" b="1" i="1" u="none" strike="noStrike" dirty="0">
                <a:solidFill>
                  <a:srgbClr val="F5F7FA"/>
                </a:solidFill>
                <a:latin typeface="Poppins Bold Italics"/>
                <a:ea typeface="Poppins Bold Italics"/>
                <a:cs typeface="Poppins Bold Italics"/>
                <a:sym typeface="Poppins Bold Italics"/>
              </a:rPr>
              <a:t>Recovery</a:t>
            </a:r>
          </a:p>
        </p:txBody>
      </p:sp>
      <p:graphicFrame>
        <p:nvGraphicFramePr>
          <p:cNvPr id="30" name="Tabella 29">
            <a:extLst>
              <a:ext uri="{FF2B5EF4-FFF2-40B4-BE49-F238E27FC236}">
                <a16:creationId xmlns:a16="http://schemas.microsoft.com/office/drawing/2014/main" id="{D42E2161-EAAA-170E-3CAA-20F3AFCAB2A1}"/>
              </a:ext>
            </a:extLst>
          </p:cNvPr>
          <p:cNvGraphicFramePr>
            <a:graphicFrameLocks noGrp="1"/>
          </p:cNvGraphicFramePr>
          <p:nvPr>
            <p:extLst>
              <p:ext uri="{D42A27DB-BD31-4B8C-83A1-F6EECF244321}">
                <p14:modId xmlns:p14="http://schemas.microsoft.com/office/powerpoint/2010/main" val="3380644893"/>
              </p:ext>
            </p:extLst>
          </p:nvPr>
        </p:nvGraphicFramePr>
        <p:xfrm>
          <a:off x="6912046" y="1781561"/>
          <a:ext cx="4822754" cy="1417320"/>
        </p:xfrm>
        <a:graphic>
          <a:graphicData uri="http://schemas.openxmlformats.org/drawingml/2006/table">
            <a:tbl>
              <a:tblPr/>
              <a:tblGrid>
                <a:gridCol w="2411377">
                  <a:extLst>
                    <a:ext uri="{9D8B030D-6E8A-4147-A177-3AD203B41FA5}">
                      <a16:colId xmlns:a16="http://schemas.microsoft.com/office/drawing/2014/main" val="4014797184"/>
                    </a:ext>
                  </a:extLst>
                </a:gridCol>
                <a:gridCol w="2411377">
                  <a:extLst>
                    <a:ext uri="{9D8B030D-6E8A-4147-A177-3AD203B41FA5}">
                      <a16:colId xmlns:a16="http://schemas.microsoft.com/office/drawing/2014/main" val="1169433124"/>
                    </a:ext>
                  </a:extLst>
                </a:gridCol>
              </a:tblGrid>
              <a:tr h="1021080">
                <a:tc>
                  <a:txBody>
                    <a:bodyPr/>
                    <a:lstStyle/>
                    <a:p>
                      <a:r>
                        <a:rPr lang="it-IT" sz="2000" b="1" dirty="0">
                          <a:effectLst/>
                          <a:latin typeface="Poppins" panose="00000500000000000000" pitchFamily="2" charset="0"/>
                          <a:cs typeface="Poppins" panose="00000500000000000000" pitchFamily="2" charset="0"/>
                        </a:rPr>
                        <a:t>LOD (mg/kg)</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chemeClr val="accent6">
                        <a:lumMod val="40000"/>
                        <a:lumOff val="60000"/>
                      </a:schemeClr>
                    </a:solidFill>
                  </a:tcPr>
                </a:tc>
                <a:tc>
                  <a:txBody>
                    <a:bodyPr/>
                    <a:lstStyle/>
                    <a:p>
                      <a:r>
                        <a:rPr lang="it-IT" sz="2000" b="1" dirty="0">
                          <a:effectLst/>
                          <a:latin typeface="Poppins" panose="00000500000000000000" pitchFamily="2" charset="0"/>
                          <a:cs typeface="Poppins" panose="00000500000000000000" pitchFamily="2" charset="0"/>
                        </a:rPr>
                        <a:t>LOQ (mg/kg)</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830904652"/>
                  </a:ext>
                </a:extLst>
              </a:tr>
              <a:tr h="388620">
                <a:tc>
                  <a:txBody>
                    <a:bodyPr/>
                    <a:lstStyle/>
                    <a:p>
                      <a:r>
                        <a:rPr lang="it-IT" sz="2000" b="1">
                          <a:effectLst/>
                          <a:latin typeface="Poppins" panose="00000500000000000000" pitchFamily="2" charset="0"/>
                          <a:cs typeface="Poppins" panose="00000500000000000000" pitchFamily="2" charset="0"/>
                        </a:rPr>
                        <a:t>206</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b="1" dirty="0">
                          <a:effectLst/>
                          <a:latin typeface="Poppins" panose="00000500000000000000" pitchFamily="2" charset="0"/>
                          <a:cs typeface="Poppins" panose="00000500000000000000" pitchFamily="2" charset="0"/>
                        </a:rPr>
                        <a:t>688</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1744032875"/>
                  </a:ext>
                </a:extLst>
              </a:tr>
            </a:tbl>
          </a:graphicData>
        </a:graphic>
      </p:graphicFrame>
      <p:sp>
        <p:nvSpPr>
          <p:cNvPr id="31" name="Rectangle 1">
            <a:extLst>
              <a:ext uri="{FF2B5EF4-FFF2-40B4-BE49-F238E27FC236}">
                <a16:creationId xmlns:a16="http://schemas.microsoft.com/office/drawing/2014/main" id="{86F35889-E8C2-0FF0-B83C-8E3034447DE0}"/>
              </a:ext>
            </a:extLst>
          </p:cNvPr>
          <p:cNvSpPr>
            <a:spLocks noChangeArrowheads="1"/>
          </p:cNvSpPr>
          <p:nvPr/>
        </p:nvSpPr>
        <p:spPr bwMode="auto">
          <a:xfrm>
            <a:off x="-483887" y="3168093"/>
            <a:ext cx="18288000" cy="0"/>
          </a:xfrm>
          <a:prstGeom prst="rect">
            <a:avLst/>
          </a:prstGeom>
          <a:solidFill>
            <a:schemeClr val="accent6">
              <a:lumMod val="75000"/>
            </a:schemeClr>
          </a:solidFill>
          <a:ln>
            <a:noFill/>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34" name="Tabella 33">
            <a:extLst>
              <a:ext uri="{FF2B5EF4-FFF2-40B4-BE49-F238E27FC236}">
                <a16:creationId xmlns:a16="http://schemas.microsoft.com/office/drawing/2014/main" id="{84540688-8F4D-5CEF-6E2E-8FB402B1E7B2}"/>
              </a:ext>
            </a:extLst>
          </p:cNvPr>
          <p:cNvGraphicFramePr>
            <a:graphicFrameLocks noGrp="1"/>
          </p:cNvGraphicFramePr>
          <p:nvPr>
            <p:extLst>
              <p:ext uri="{D42A27DB-BD31-4B8C-83A1-F6EECF244321}">
                <p14:modId xmlns:p14="http://schemas.microsoft.com/office/powerpoint/2010/main" val="3094539261"/>
              </p:ext>
            </p:extLst>
          </p:nvPr>
        </p:nvGraphicFramePr>
        <p:xfrm>
          <a:off x="8295424" y="6143835"/>
          <a:ext cx="5446904" cy="1501140"/>
        </p:xfrm>
        <a:graphic>
          <a:graphicData uri="http://schemas.openxmlformats.org/drawingml/2006/table">
            <a:tbl>
              <a:tblPr/>
              <a:tblGrid>
                <a:gridCol w="2723452">
                  <a:extLst>
                    <a:ext uri="{9D8B030D-6E8A-4147-A177-3AD203B41FA5}">
                      <a16:colId xmlns:a16="http://schemas.microsoft.com/office/drawing/2014/main" val="2980222844"/>
                    </a:ext>
                  </a:extLst>
                </a:gridCol>
                <a:gridCol w="2723452">
                  <a:extLst>
                    <a:ext uri="{9D8B030D-6E8A-4147-A177-3AD203B41FA5}">
                      <a16:colId xmlns:a16="http://schemas.microsoft.com/office/drawing/2014/main" val="2682179410"/>
                    </a:ext>
                  </a:extLst>
                </a:gridCol>
              </a:tblGrid>
              <a:tr h="464820">
                <a:tc>
                  <a:txBody>
                    <a:bodyPr/>
                    <a:lstStyle/>
                    <a:p>
                      <a:endParaRPr lang="it-IT" sz="2000" dirty="0">
                        <a:effectLst/>
                        <a:latin typeface="Poppins" panose="00000500000000000000" pitchFamily="2" charset="0"/>
                        <a:cs typeface="Poppins" panose="00000500000000000000" pitchFamily="2" charset="0"/>
                      </a:endParaRP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b="1" dirty="0">
                          <a:effectLst/>
                          <a:latin typeface="Poppins" panose="00000500000000000000" pitchFamily="2" charset="0"/>
                          <a:cs typeface="Poppins" panose="00000500000000000000" pitchFamily="2" charset="0"/>
                        </a:rPr>
                        <a:t>CV%</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1086985481"/>
                  </a:ext>
                </a:extLst>
              </a:tr>
              <a:tr h="518160">
                <a:tc>
                  <a:txBody>
                    <a:bodyPr/>
                    <a:lstStyle/>
                    <a:p>
                      <a:r>
                        <a:rPr lang="it-IT" sz="2000" b="1" dirty="0" err="1">
                          <a:effectLst/>
                          <a:latin typeface="Poppins" panose="00000500000000000000" pitchFamily="2" charset="0"/>
                          <a:cs typeface="Poppins" panose="00000500000000000000" pitchFamily="2" charset="0"/>
                        </a:rPr>
                        <a:t>Interday</a:t>
                      </a:r>
                      <a:endParaRPr lang="it-IT" sz="2000" b="1" dirty="0">
                        <a:effectLst/>
                        <a:latin typeface="Poppins" panose="00000500000000000000" pitchFamily="2" charset="0"/>
                        <a:cs typeface="Poppins" panose="00000500000000000000" pitchFamily="2" charset="0"/>
                      </a:endParaRP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B8888"/>
                    </a:solidFill>
                  </a:tcPr>
                </a:tc>
                <a:tc>
                  <a:txBody>
                    <a:bodyPr/>
                    <a:lstStyle/>
                    <a:p>
                      <a:r>
                        <a:rPr lang="it-IT" sz="2000" dirty="0">
                          <a:effectLst/>
                          <a:latin typeface="Poppins" panose="00000500000000000000" pitchFamily="2" charset="0"/>
                          <a:cs typeface="Poppins" panose="00000500000000000000" pitchFamily="2" charset="0"/>
                        </a:rPr>
                        <a:t>23,40</a:t>
                      </a:r>
                    </a:p>
                  </a:txBody>
                  <a:tcPr anchor="ctr">
                    <a:lnL w="7620" cap="flat" cmpd="sng" algn="ctr">
                      <a:solidFill>
                        <a:srgbClr val="D9D9D9"/>
                      </a:solidFill>
                      <a:prstDash val="solid"/>
                      <a:round/>
                      <a:headEnd type="none" w="med" len="med"/>
                      <a:tailEnd type="none" w="med" len="med"/>
                    </a:lnL>
                    <a:lnR w="5105" cap="flat" cmpd="sng" algn="ctr">
                      <a:solidFill>
                        <a:srgbClr val="000000"/>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2964762720"/>
                  </a:ext>
                </a:extLst>
              </a:tr>
              <a:tr h="518160">
                <a:tc>
                  <a:txBody>
                    <a:bodyPr/>
                    <a:lstStyle/>
                    <a:p>
                      <a:r>
                        <a:rPr lang="it-IT" sz="2000" b="1" dirty="0">
                          <a:effectLst/>
                          <a:latin typeface="Poppins" panose="00000500000000000000" pitchFamily="2" charset="0"/>
                          <a:cs typeface="Poppins" panose="00000500000000000000" pitchFamily="2" charset="0"/>
                        </a:rPr>
                        <a:t>Intraday</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BEE6DC"/>
                    </a:solidFill>
                  </a:tcPr>
                </a:tc>
                <a:tc>
                  <a:txBody>
                    <a:bodyPr/>
                    <a:lstStyle/>
                    <a:p>
                      <a:r>
                        <a:rPr lang="it-IT" sz="2000" dirty="0">
                          <a:effectLst/>
                          <a:latin typeface="Poppins" panose="00000500000000000000" pitchFamily="2" charset="0"/>
                          <a:cs typeface="Poppins" panose="00000500000000000000" pitchFamily="2" charset="0"/>
                        </a:rPr>
                        <a:t>32,55</a:t>
                      </a:r>
                    </a:p>
                  </a:txBody>
                  <a:tcPr anchor="ctr">
                    <a:lnL w="7620" cap="flat" cmpd="sng" algn="ctr">
                      <a:solidFill>
                        <a:srgbClr val="D9D9D9"/>
                      </a:solidFill>
                      <a:prstDash val="solid"/>
                      <a:round/>
                      <a:headEnd type="none" w="med" len="med"/>
                      <a:tailEnd type="none" w="med" len="med"/>
                    </a:lnL>
                    <a:lnR w="5105" cap="flat" cmpd="sng" algn="ctr">
                      <a:solidFill>
                        <a:srgbClr val="000000"/>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273822740"/>
                  </a:ext>
                </a:extLst>
              </a:tr>
            </a:tbl>
          </a:graphicData>
        </a:graphic>
      </p:graphicFrame>
      <p:sp>
        <p:nvSpPr>
          <p:cNvPr id="35" name="Rectangle 3">
            <a:extLst>
              <a:ext uri="{FF2B5EF4-FFF2-40B4-BE49-F238E27FC236}">
                <a16:creationId xmlns:a16="http://schemas.microsoft.com/office/drawing/2014/main" id="{8BB01AC1-0F7A-D6E0-8A8A-310980B74BAF}"/>
              </a:ext>
            </a:extLst>
          </p:cNvPr>
          <p:cNvSpPr>
            <a:spLocks noChangeArrowheads="1"/>
          </p:cNvSpPr>
          <p:nvPr/>
        </p:nvSpPr>
        <p:spPr bwMode="auto">
          <a:xfrm>
            <a:off x="457200" y="3113088"/>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6" name="Rettangolo con angoli arrotondati 35">
            <a:extLst>
              <a:ext uri="{FF2B5EF4-FFF2-40B4-BE49-F238E27FC236}">
                <a16:creationId xmlns:a16="http://schemas.microsoft.com/office/drawing/2014/main" id="{35B70311-924A-4F65-2767-4E413AA2F319}"/>
              </a:ext>
            </a:extLst>
          </p:cNvPr>
          <p:cNvSpPr/>
          <p:nvPr/>
        </p:nvSpPr>
        <p:spPr>
          <a:xfrm>
            <a:off x="8763000" y="5524500"/>
            <a:ext cx="1476000" cy="435600"/>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it-IT" dirty="0"/>
          </a:p>
        </p:txBody>
      </p:sp>
      <p:sp>
        <p:nvSpPr>
          <p:cNvPr id="24" name="TextBox 24"/>
          <p:cNvSpPr txBox="1"/>
          <p:nvPr/>
        </p:nvSpPr>
        <p:spPr>
          <a:xfrm>
            <a:off x="8725188" y="5596395"/>
            <a:ext cx="1476000" cy="320601"/>
          </a:xfrm>
          <a:prstGeom prst="rect">
            <a:avLst/>
          </a:prstGeom>
        </p:spPr>
        <p:txBody>
          <a:bodyPr wrap="square" lIns="0" tIns="0" rIns="0" bIns="0" rtlCol="0" anchor="t">
            <a:spAutoFit/>
          </a:bodyPr>
          <a:lstStyle/>
          <a:p>
            <a:pPr marL="0" lvl="0" indent="0" algn="ctr">
              <a:lnSpc>
                <a:spcPts val="2520"/>
              </a:lnSpc>
              <a:spcBef>
                <a:spcPct val="0"/>
              </a:spcBef>
            </a:pPr>
            <a:r>
              <a:rPr lang="en-US" sz="2100" b="1" i="1" u="none" strike="noStrike" dirty="0">
                <a:solidFill>
                  <a:srgbClr val="F5F7FA"/>
                </a:solidFill>
                <a:latin typeface="Poppins Bold Italics"/>
                <a:ea typeface="Poppins Bold Italics"/>
                <a:cs typeface="Poppins Bold Italics"/>
                <a:sym typeface="Poppins Bold Italics"/>
              </a:rPr>
              <a:t>Precision</a:t>
            </a:r>
          </a:p>
        </p:txBody>
      </p:sp>
      <p:sp>
        <p:nvSpPr>
          <p:cNvPr id="37" name="CasellaDiTesto 36">
            <a:extLst>
              <a:ext uri="{FF2B5EF4-FFF2-40B4-BE49-F238E27FC236}">
                <a16:creationId xmlns:a16="http://schemas.microsoft.com/office/drawing/2014/main" id="{03AAD56A-2498-770A-6EAF-1DDC028AF87A}"/>
              </a:ext>
            </a:extLst>
          </p:cNvPr>
          <p:cNvSpPr txBox="1"/>
          <p:nvPr/>
        </p:nvSpPr>
        <p:spPr>
          <a:xfrm>
            <a:off x="8344037" y="7930384"/>
            <a:ext cx="4193131" cy="64633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it-IT" dirty="0">
                <a:latin typeface="Poppins" panose="00000500000000000000" pitchFamily="2" charset="0"/>
                <a:cs typeface="Poppins" panose="00000500000000000000" pitchFamily="2" charset="0"/>
              </a:rPr>
              <a:t>5 </a:t>
            </a:r>
            <a:r>
              <a:rPr lang="it-IT" dirty="0" err="1">
                <a:latin typeface="Poppins" panose="00000500000000000000" pitchFamily="2" charset="0"/>
                <a:cs typeface="Poppins" panose="00000500000000000000" pitchFamily="2" charset="0"/>
              </a:rPr>
              <a:t>replicates</a:t>
            </a:r>
            <a:r>
              <a:rPr lang="it-IT" dirty="0">
                <a:latin typeface="Poppins" panose="00000500000000000000" pitchFamily="2" charset="0"/>
                <a:cs typeface="Poppins" panose="00000500000000000000" pitchFamily="2" charset="0"/>
              </a:rPr>
              <a:t> in the </a:t>
            </a:r>
            <a:r>
              <a:rPr lang="it-IT" dirty="0" err="1">
                <a:latin typeface="Poppins" panose="00000500000000000000" pitchFamily="2" charset="0"/>
                <a:cs typeface="Poppins" panose="00000500000000000000" pitchFamily="2" charset="0"/>
              </a:rPr>
              <a:t>same</a:t>
            </a:r>
            <a:r>
              <a:rPr lang="it-IT" dirty="0">
                <a:latin typeface="Poppins" panose="00000500000000000000" pitchFamily="2" charset="0"/>
                <a:cs typeface="Poppins" panose="00000500000000000000" pitchFamily="2" charset="0"/>
              </a:rPr>
              <a:t> day and in 3 consecutive days</a:t>
            </a:r>
          </a:p>
        </p:txBody>
      </p:sp>
      <p:pic>
        <p:nvPicPr>
          <p:cNvPr id="40" name="Immagine 39">
            <a:extLst>
              <a:ext uri="{FF2B5EF4-FFF2-40B4-BE49-F238E27FC236}">
                <a16:creationId xmlns:a16="http://schemas.microsoft.com/office/drawing/2014/main" id="{1F3E9947-3DCD-9154-C64E-8E116E040C27}"/>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606" b="95984" l="776" r="91721">
                        <a14:foregroundMark x1="1940" y1="48394" x2="10479" y2="46988"/>
                        <a14:foregroundMark x1="48512" y1="11245" x2="49288" y2="10442"/>
                        <a14:foregroundMark x1="50970" y1="8635" x2="50970" y2="8635"/>
                        <a14:foregroundMark x1="39586" y1="95984" x2="39586" y2="95984"/>
                        <a14:foregroundMark x1="91721" y1="75502" x2="91721" y2="75502"/>
                        <a14:foregroundMark x1="51876" y1="1807" x2="51876" y2="1807"/>
                        <a14:foregroundMark x1="776" y1="50000" x2="776" y2="50000"/>
                      </a14:backgroundRemoval>
                    </a14:imgEffect>
                  </a14:imgLayer>
                </a14:imgProps>
              </a:ext>
            </a:extLst>
          </a:blip>
          <a:stretch>
            <a:fillRect/>
          </a:stretch>
        </p:blipFill>
        <p:spPr>
          <a:xfrm>
            <a:off x="13258800" y="371463"/>
            <a:ext cx="4257914" cy="274313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09300" y="1328260"/>
            <a:ext cx="8115300" cy="1935179"/>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dirty="0">
                <a:solidFill>
                  <a:srgbClr val="003F91"/>
                </a:solidFill>
                <a:latin typeface="Playfair Display Heavy"/>
                <a:ea typeface="Playfair Display Heavy"/>
                <a:cs typeface="Playfair Display Heavy"/>
                <a:sym typeface="Playfair Display Heavy"/>
              </a:rPr>
              <a:t>Conclusions Case Study 2</a:t>
            </a:r>
          </a:p>
        </p:txBody>
      </p:sp>
      <p:sp>
        <p:nvSpPr>
          <p:cNvPr id="3" name="Freeform 3"/>
          <p:cNvSpPr/>
          <p:nvPr/>
        </p:nvSpPr>
        <p:spPr>
          <a:xfrm rot="5400000" flipV="1">
            <a:off x="6117273" y="-2092996"/>
            <a:ext cx="16953285" cy="7445318"/>
          </a:xfrm>
          <a:custGeom>
            <a:avLst/>
            <a:gdLst/>
            <a:ahLst/>
            <a:cxnLst/>
            <a:rect l="l" t="t" r="r" b="b"/>
            <a:pathLst>
              <a:path w="16953285" h="7445318">
                <a:moveTo>
                  <a:pt x="0" y="7445318"/>
                </a:moveTo>
                <a:lnTo>
                  <a:pt x="16953286" y="7445318"/>
                </a:lnTo>
                <a:lnTo>
                  <a:pt x="16953286" y="0"/>
                </a:lnTo>
                <a:lnTo>
                  <a:pt x="0" y="0"/>
                </a:lnTo>
                <a:lnTo>
                  <a:pt x="0" y="7445318"/>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4" name="Group 4"/>
          <p:cNvGrpSpPr/>
          <p:nvPr/>
        </p:nvGrpSpPr>
        <p:grpSpPr>
          <a:xfrm>
            <a:off x="9881795" y="2221908"/>
            <a:ext cx="7931890" cy="7931890"/>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9BC5"/>
            </a:solidFill>
          </p:spPr>
          <p:txBody>
            <a:bodyPr/>
            <a:lstStyle/>
            <a:p>
              <a:endParaRPr lang="it-IT"/>
            </a:p>
          </p:txBody>
        </p:sp>
        <p:sp>
          <p:nvSpPr>
            <p:cNvPr id="6" name="TextBox 6"/>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7"/>
          <p:cNvGrpSpPr/>
          <p:nvPr/>
        </p:nvGrpSpPr>
        <p:grpSpPr>
          <a:xfrm>
            <a:off x="10220168" y="2560281"/>
            <a:ext cx="7255144" cy="7255144"/>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50000" r="-50000"/>
              </a:stretch>
            </a:blipFill>
            <a:ln cap="sq">
              <a:noFill/>
              <a:prstDash val="solid"/>
              <a:miter/>
            </a:ln>
          </p:spPr>
          <p:txBody>
            <a:bodyPr/>
            <a:lstStyle/>
            <a:p>
              <a:endParaRPr lang="it-IT"/>
            </a:p>
          </p:txBody>
        </p:sp>
      </p:grpSp>
      <p:sp>
        <p:nvSpPr>
          <p:cNvPr id="9" name="Freeform 9"/>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10" name="TextBox 10"/>
          <p:cNvSpPr txBox="1"/>
          <p:nvPr/>
        </p:nvSpPr>
        <p:spPr>
          <a:xfrm>
            <a:off x="1604135" y="4261277"/>
            <a:ext cx="8115300" cy="4770537"/>
          </a:xfrm>
          <a:prstGeom prst="rect">
            <a:avLst/>
          </a:prstGeom>
        </p:spPr>
        <p:txBody>
          <a:bodyPr lIns="0" tIns="0" rIns="0" bIns="0" rtlCol="0" anchor="t">
            <a:spAutoFit/>
          </a:bodyPr>
          <a:lstStyle/>
          <a:p>
            <a:pPr algn="l">
              <a:lnSpc>
                <a:spcPts val="3120"/>
              </a:lnSpc>
              <a:spcBef>
                <a:spcPct val="0"/>
              </a:spcBef>
            </a:pPr>
            <a:r>
              <a:rPr lang="en-US" sz="2600" spc="80" dirty="0">
                <a:solidFill>
                  <a:srgbClr val="000000"/>
                </a:solidFill>
                <a:latin typeface="Poppins"/>
                <a:ea typeface="Poppins"/>
                <a:cs typeface="Poppins"/>
                <a:sym typeface="Poppins"/>
              </a:rPr>
              <a:t>A calibration curve from 200 to 1000 mg/kg confirmed the method’s accuracy and reliability for histamine quantification.</a:t>
            </a:r>
          </a:p>
          <a:p>
            <a:pPr algn="l">
              <a:lnSpc>
                <a:spcPts val="3120"/>
              </a:lnSpc>
              <a:spcBef>
                <a:spcPct val="0"/>
              </a:spcBef>
            </a:pPr>
            <a:endParaRPr lang="en-US" sz="2600" spc="80" dirty="0">
              <a:solidFill>
                <a:srgbClr val="000000"/>
              </a:solidFill>
              <a:latin typeface="Poppins"/>
              <a:ea typeface="Poppins"/>
              <a:cs typeface="Poppins"/>
              <a:sym typeface="Poppins"/>
            </a:endParaRPr>
          </a:p>
          <a:p>
            <a:pPr algn="l">
              <a:lnSpc>
                <a:spcPts val="3120"/>
              </a:lnSpc>
              <a:spcBef>
                <a:spcPct val="0"/>
              </a:spcBef>
            </a:pPr>
            <a:endParaRPr lang="en-US" sz="2600" spc="80" dirty="0">
              <a:solidFill>
                <a:srgbClr val="000000"/>
              </a:solidFill>
              <a:latin typeface="Poppins"/>
              <a:ea typeface="Poppins"/>
              <a:cs typeface="Poppins"/>
              <a:sym typeface="Poppins"/>
            </a:endParaRPr>
          </a:p>
          <a:p>
            <a:pPr algn="l">
              <a:lnSpc>
                <a:spcPts val="3120"/>
              </a:lnSpc>
              <a:spcBef>
                <a:spcPct val="0"/>
              </a:spcBef>
            </a:pPr>
            <a:r>
              <a:rPr lang="en-US" sz="2600" spc="80" dirty="0">
                <a:solidFill>
                  <a:srgbClr val="000000"/>
                </a:solidFill>
                <a:latin typeface="Poppins"/>
                <a:ea typeface="Poppins"/>
                <a:cs typeface="Poppins"/>
                <a:sym typeface="Poppins"/>
              </a:rPr>
              <a:t>However, further validation across diverse food matrices (e.g., fish, fermented products) is necessary to confirm its applicability.</a:t>
            </a:r>
          </a:p>
          <a:p>
            <a:pPr algn="l">
              <a:lnSpc>
                <a:spcPts val="3120"/>
              </a:lnSpc>
              <a:spcBef>
                <a:spcPct val="0"/>
              </a:spcBef>
            </a:pPr>
            <a:endParaRPr lang="en-US" sz="2600" spc="80" dirty="0">
              <a:solidFill>
                <a:srgbClr val="000000"/>
              </a:solidFill>
              <a:latin typeface="Poppins"/>
              <a:ea typeface="Poppins"/>
              <a:cs typeface="Poppins"/>
              <a:sym typeface="Poppins"/>
            </a:endParaRPr>
          </a:p>
          <a:p>
            <a:pPr algn="l">
              <a:lnSpc>
                <a:spcPts val="3120"/>
              </a:lnSpc>
              <a:spcBef>
                <a:spcPct val="0"/>
              </a:spcBef>
            </a:pPr>
            <a:r>
              <a:rPr lang="en-US" sz="2600" spc="80" dirty="0">
                <a:solidFill>
                  <a:srgbClr val="000000"/>
                </a:solidFill>
                <a:latin typeface="Poppins"/>
                <a:ea typeface="Poppins"/>
                <a:cs typeface="Poppins"/>
                <a:sym typeface="Poppins"/>
              </a:rPr>
              <a:t>DART-TQ-MS is a promising tool for rapid food screening, with potential for broader applications to contaminants and residues.</a:t>
            </a:r>
          </a:p>
        </p:txBody>
      </p:sp>
      <p:grpSp>
        <p:nvGrpSpPr>
          <p:cNvPr id="11" name="Group 11"/>
          <p:cNvGrpSpPr/>
          <p:nvPr/>
        </p:nvGrpSpPr>
        <p:grpSpPr>
          <a:xfrm>
            <a:off x="615625" y="7914362"/>
            <a:ext cx="826150" cy="826150"/>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3" name="TextBox 13"/>
            <p:cNvSpPr txBox="1"/>
            <p:nvPr/>
          </p:nvSpPr>
          <p:spPr>
            <a:xfrm>
              <a:off x="76200" y="38100"/>
              <a:ext cx="660400" cy="698500"/>
            </a:xfrm>
            <a:prstGeom prst="rect">
              <a:avLst/>
            </a:prstGeom>
          </p:spPr>
          <p:txBody>
            <a:bodyPr lIns="44451" tIns="44451" rIns="44451" bIns="44451" rtlCol="0" anchor="ctr"/>
            <a:lstStyle/>
            <a:p>
              <a:pPr algn="ctr">
                <a:lnSpc>
                  <a:spcPts val="2660"/>
                </a:lnSpc>
              </a:pPr>
              <a:endParaRPr/>
            </a:p>
          </p:txBody>
        </p:sp>
      </p:grpSp>
      <p:sp>
        <p:nvSpPr>
          <p:cNvPr id="14" name="Freeform 14"/>
          <p:cNvSpPr/>
          <p:nvPr/>
        </p:nvSpPr>
        <p:spPr>
          <a:xfrm>
            <a:off x="820186" y="8171537"/>
            <a:ext cx="417028" cy="323718"/>
          </a:xfrm>
          <a:custGeom>
            <a:avLst/>
            <a:gdLst/>
            <a:ahLst/>
            <a:cxnLst/>
            <a:rect l="l" t="t" r="r" b="b"/>
            <a:pathLst>
              <a:path w="417028" h="323718">
                <a:moveTo>
                  <a:pt x="0" y="0"/>
                </a:moveTo>
                <a:lnTo>
                  <a:pt x="417028" y="0"/>
                </a:lnTo>
                <a:lnTo>
                  <a:pt x="417028" y="323718"/>
                </a:lnTo>
                <a:lnTo>
                  <a:pt x="0" y="3237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grpSp>
        <p:nvGrpSpPr>
          <p:cNvPr id="15" name="Group 15"/>
          <p:cNvGrpSpPr/>
          <p:nvPr/>
        </p:nvGrpSpPr>
        <p:grpSpPr>
          <a:xfrm>
            <a:off x="615625" y="6187853"/>
            <a:ext cx="826150" cy="82615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7" name="TextBox 17"/>
            <p:cNvSpPr txBox="1"/>
            <p:nvPr/>
          </p:nvSpPr>
          <p:spPr>
            <a:xfrm>
              <a:off x="76200" y="38100"/>
              <a:ext cx="660400" cy="698500"/>
            </a:xfrm>
            <a:prstGeom prst="rect">
              <a:avLst/>
            </a:prstGeom>
          </p:spPr>
          <p:txBody>
            <a:bodyPr lIns="44451" tIns="44451" rIns="44451" bIns="44451" rtlCol="0" anchor="ctr"/>
            <a:lstStyle/>
            <a:p>
              <a:pPr algn="ctr">
                <a:lnSpc>
                  <a:spcPts val="2660"/>
                </a:lnSpc>
              </a:pPr>
              <a:endParaRPr/>
            </a:p>
          </p:txBody>
        </p:sp>
      </p:grpSp>
      <p:sp>
        <p:nvSpPr>
          <p:cNvPr id="18" name="Freeform 18"/>
          <p:cNvSpPr/>
          <p:nvPr/>
        </p:nvSpPr>
        <p:spPr>
          <a:xfrm>
            <a:off x="820186" y="6445028"/>
            <a:ext cx="417028" cy="323718"/>
          </a:xfrm>
          <a:custGeom>
            <a:avLst/>
            <a:gdLst/>
            <a:ahLst/>
            <a:cxnLst/>
            <a:rect l="l" t="t" r="r" b="b"/>
            <a:pathLst>
              <a:path w="417028" h="323718">
                <a:moveTo>
                  <a:pt x="0" y="0"/>
                </a:moveTo>
                <a:lnTo>
                  <a:pt x="417028" y="0"/>
                </a:lnTo>
                <a:lnTo>
                  <a:pt x="417028" y="323718"/>
                </a:lnTo>
                <a:lnTo>
                  <a:pt x="0" y="3237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grpSp>
        <p:nvGrpSpPr>
          <p:cNvPr id="19" name="Group 19"/>
          <p:cNvGrpSpPr/>
          <p:nvPr/>
        </p:nvGrpSpPr>
        <p:grpSpPr>
          <a:xfrm>
            <a:off x="615625" y="4456828"/>
            <a:ext cx="826150" cy="826150"/>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21" name="TextBox 21"/>
            <p:cNvSpPr txBox="1"/>
            <p:nvPr/>
          </p:nvSpPr>
          <p:spPr>
            <a:xfrm>
              <a:off x="76200" y="38100"/>
              <a:ext cx="660400" cy="698500"/>
            </a:xfrm>
            <a:prstGeom prst="rect">
              <a:avLst/>
            </a:prstGeom>
          </p:spPr>
          <p:txBody>
            <a:bodyPr lIns="44451" tIns="44451" rIns="44451" bIns="44451" rtlCol="0" anchor="ctr"/>
            <a:lstStyle/>
            <a:p>
              <a:pPr algn="ctr">
                <a:lnSpc>
                  <a:spcPts val="2660"/>
                </a:lnSpc>
              </a:pPr>
              <a:endParaRPr/>
            </a:p>
          </p:txBody>
        </p:sp>
      </p:grpSp>
      <p:sp>
        <p:nvSpPr>
          <p:cNvPr id="22" name="Freeform 22"/>
          <p:cNvSpPr/>
          <p:nvPr/>
        </p:nvSpPr>
        <p:spPr>
          <a:xfrm>
            <a:off x="820186" y="4714003"/>
            <a:ext cx="417028" cy="323718"/>
          </a:xfrm>
          <a:custGeom>
            <a:avLst/>
            <a:gdLst/>
            <a:ahLst/>
            <a:cxnLst/>
            <a:rect l="l" t="t" r="r" b="b"/>
            <a:pathLst>
              <a:path w="417028" h="323718">
                <a:moveTo>
                  <a:pt x="0" y="0"/>
                </a:moveTo>
                <a:lnTo>
                  <a:pt x="417028" y="0"/>
                </a:lnTo>
                <a:lnTo>
                  <a:pt x="417028" y="323719"/>
                </a:lnTo>
                <a:lnTo>
                  <a:pt x="0" y="32371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10981366" y="-9525"/>
            <a:ext cx="7325684" cy="3217196"/>
          </a:xfrm>
          <a:custGeom>
            <a:avLst/>
            <a:gdLst/>
            <a:ahLst/>
            <a:cxnLst/>
            <a:rect l="l" t="t" r="r" b="b"/>
            <a:pathLst>
              <a:path w="7325684" h="3217196">
                <a:moveTo>
                  <a:pt x="0" y="3217196"/>
                </a:moveTo>
                <a:lnTo>
                  <a:pt x="7325684" y="3217196"/>
                </a:lnTo>
                <a:lnTo>
                  <a:pt x="7325684" y="0"/>
                </a:lnTo>
                <a:lnTo>
                  <a:pt x="0" y="0"/>
                </a:lnTo>
                <a:lnTo>
                  <a:pt x="0" y="3217196"/>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 name="Freeform 3"/>
          <p:cNvSpPr/>
          <p:nvPr/>
        </p:nvSpPr>
        <p:spPr>
          <a:xfrm flipH="1">
            <a:off x="-265006" y="7606586"/>
            <a:ext cx="6125098" cy="2689939"/>
          </a:xfrm>
          <a:custGeom>
            <a:avLst/>
            <a:gdLst/>
            <a:ahLst/>
            <a:cxnLst/>
            <a:rect l="l" t="t" r="r" b="b"/>
            <a:pathLst>
              <a:path w="6125098" h="2689939">
                <a:moveTo>
                  <a:pt x="6125099" y="0"/>
                </a:moveTo>
                <a:lnTo>
                  <a:pt x="0" y="0"/>
                </a:lnTo>
                <a:lnTo>
                  <a:pt x="0" y="2689939"/>
                </a:lnTo>
                <a:lnTo>
                  <a:pt x="6125099" y="2689939"/>
                </a:lnTo>
                <a:lnTo>
                  <a:pt x="6125099"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4" name="TextBox 4"/>
          <p:cNvSpPr txBox="1"/>
          <p:nvPr/>
        </p:nvSpPr>
        <p:spPr>
          <a:xfrm>
            <a:off x="8620949" y="6866390"/>
            <a:ext cx="7171705" cy="1263843"/>
          </a:xfrm>
          <a:prstGeom prst="rect">
            <a:avLst/>
          </a:prstGeom>
        </p:spPr>
        <p:txBody>
          <a:bodyPr lIns="0" tIns="0" rIns="0" bIns="0" rtlCol="0" anchor="t">
            <a:spAutoFit/>
          </a:bodyPr>
          <a:lstStyle/>
          <a:p>
            <a:pPr algn="just">
              <a:lnSpc>
                <a:spcPts val="2560"/>
              </a:lnSpc>
              <a:spcBef>
                <a:spcPct val="0"/>
              </a:spcBef>
            </a:pPr>
            <a:r>
              <a:rPr lang="en-US" sz="1829">
                <a:solidFill>
                  <a:srgbClr val="FFFFFF"/>
                </a:solidFill>
                <a:latin typeface="Poppins"/>
                <a:ea typeface="Poppins"/>
                <a:cs typeface="Poppins"/>
                <a:sym typeface="Poppins"/>
              </a:rPr>
              <a:t>Lorem ipsum dolor sit amet, consectetur adipiscing elit, sed do eiusmod tempor incididunt ut labore et dolore magna aliqua. Ut enim ad minim veniam, quis nostrud exercitation ullamco laboris nisi ut aliquip ex ea commodo consequat. </a:t>
            </a:r>
          </a:p>
        </p:txBody>
      </p:sp>
      <p:sp>
        <p:nvSpPr>
          <p:cNvPr id="5" name="TextBox 5"/>
          <p:cNvSpPr txBox="1"/>
          <p:nvPr/>
        </p:nvSpPr>
        <p:spPr>
          <a:xfrm>
            <a:off x="329895" y="1378709"/>
            <a:ext cx="14842147" cy="3000375"/>
          </a:xfrm>
          <a:prstGeom prst="rect">
            <a:avLst/>
          </a:prstGeom>
        </p:spPr>
        <p:txBody>
          <a:bodyPr lIns="0" tIns="0" rIns="0" bIns="0" rtlCol="0" anchor="t">
            <a:spAutoFit/>
          </a:bodyPr>
          <a:lstStyle/>
          <a:p>
            <a:pPr algn="l">
              <a:lnSpc>
                <a:spcPts val="7560"/>
              </a:lnSpc>
            </a:pPr>
            <a:r>
              <a:rPr lang="en-US" sz="6300" b="1" spc="195">
                <a:solidFill>
                  <a:srgbClr val="003F91"/>
                </a:solidFill>
                <a:latin typeface="Playfair Display Heavy"/>
                <a:ea typeface="Playfair Display Heavy"/>
                <a:cs typeface="Playfair Display Heavy"/>
                <a:sym typeface="Playfair Display Heavy"/>
              </a:rPr>
              <a:t>Strengths and Limitations of the Analytical Method</a:t>
            </a:r>
          </a:p>
          <a:p>
            <a:pPr algn="l">
              <a:lnSpc>
                <a:spcPts val="8640"/>
              </a:lnSpc>
            </a:pPr>
            <a:endParaRPr lang="en-US" sz="6300" b="1" spc="195">
              <a:solidFill>
                <a:srgbClr val="003F91"/>
              </a:solidFill>
              <a:latin typeface="Playfair Display Heavy"/>
              <a:ea typeface="Playfair Display Heavy"/>
              <a:cs typeface="Playfair Display Heavy"/>
              <a:sym typeface="Playfair Display Heavy"/>
            </a:endParaRPr>
          </a:p>
        </p:txBody>
      </p:sp>
      <p:sp>
        <p:nvSpPr>
          <p:cNvPr id="6" name="Freeform 6"/>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4"/>
            <a:stretch>
              <a:fillRect l="-5653" t="-6194" r="-5573" b="-10623"/>
            </a:stretch>
          </a:blipFill>
        </p:spPr>
        <p:txBody>
          <a:bodyPr/>
          <a:lstStyle/>
          <a:p>
            <a:endParaRPr lang="it-IT"/>
          </a:p>
        </p:txBody>
      </p:sp>
      <p:graphicFrame>
        <p:nvGraphicFramePr>
          <p:cNvPr id="8" name="Tabella 7">
            <a:extLst>
              <a:ext uri="{FF2B5EF4-FFF2-40B4-BE49-F238E27FC236}">
                <a16:creationId xmlns:a16="http://schemas.microsoft.com/office/drawing/2014/main" id="{0C7FE301-21BC-E20C-11D3-F512755D807A}"/>
              </a:ext>
            </a:extLst>
          </p:cNvPr>
          <p:cNvGraphicFramePr>
            <a:graphicFrameLocks noGrp="1"/>
          </p:cNvGraphicFramePr>
          <p:nvPr>
            <p:extLst>
              <p:ext uri="{D42A27DB-BD31-4B8C-83A1-F6EECF244321}">
                <p14:modId xmlns:p14="http://schemas.microsoft.com/office/powerpoint/2010/main" val="3355112747"/>
              </p:ext>
            </p:extLst>
          </p:nvPr>
        </p:nvGraphicFramePr>
        <p:xfrm>
          <a:off x="2667000" y="3676956"/>
          <a:ext cx="14478000" cy="6343347"/>
        </p:xfrm>
        <a:graphic>
          <a:graphicData uri="http://schemas.openxmlformats.org/drawingml/2006/table">
            <a:tbl>
              <a:tblPr/>
              <a:tblGrid>
                <a:gridCol w="4826000">
                  <a:extLst>
                    <a:ext uri="{9D8B030D-6E8A-4147-A177-3AD203B41FA5}">
                      <a16:colId xmlns:a16="http://schemas.microsoft.com/office/drawing/2014/main" val="3232200363"/>
                    </a:ext>
                  </a:extLst>
                </a:gridCol>
                <a:gridCol w="4826000">
                  <a:extLst>
                    <a:ext uri="{9D8B030D-6E8A-4147-A177-3AD203B41FA5}">
                      <a16:colId xmlns:a16="http://schemas.microsoft.com/office/drawing/2014/main" val="3711876891"/>
                    </a:ext>
                  </a:extLst>
                </a:gridCol>
                <a:gridCol w="4826000">
                  <a:extLst>
                    <a:ext uri="{9D8B030D-6E8A-4147-A177-3AD203B41FA5}">
                      <a16:colId xmlns:a16="http://schemas.microsoft.com/office/drawing/2014/main" val="2762456659"/>
                    </a:ext>
                  </a:extLst>
                </a:gridCol>
              </a:tblGrid>
              <a:tr h="693952">
                <a:tc>
                  <a:txBody>
                    <a:bodyPr/>
                    <a:lstStyle/>
                    <a:p>
                      <a:endParaRPr lang="it-IT" sz="2000" b="1" dirty="0">
                        <a:effectLst/>
                        <a:latin typeface="Poppins" panose="00000500000000000000" pitchFamily="2" charset="0"/>
                        <a:cs typeface="Poppins" panose="00000500000000000000" pitchFamily="2" charset="0"/>
                      </a:endParaRP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b="1" dirty="0" err="1">
                          <a:effectLst/>
                          <a:latin typeface="Poppins" panose="00000500000000000000" pitchFamily="2" charset="0"/>
                          <a:cs typeface="Poppins" panose="00000500000000000000" pitchFamily="2" charset="0"/>
                        </a:rPr>
                        <a:t>Advantages</a:t>
                      </a:r>
                      <a:endParaRPr lang="it-IT" sz="2000" b="1" dirty="0">
                        <a:effectLst/>
                        <a:latin typeface="Poppins" panose="00000500000000000000" pitchFamily="2" charset="0"/>
                        <a:cs typeface="Poppins" panose="00000500000000000000" pitchFamily="2" charset="0"/>
                      </a:endParaRP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b="1">
                          <a:effectLst/>
                          <a:latin typeface="Poppins" panose="00000500000000000000" pitchFamily="2" charset="0"/>
                          <a:cs typeface="Poppins" panose="00000500000000000000" pitchFamily="2" charset="0"/>
                        </a:rPr>
                        <a:t>Disadvantages / Limitations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3303176300"/>
                  </a:ext>
                </a:extLst>
              </a:tr>
              <a:tr h="990510">
                <a:tc>
                  <a:txBody>
                    <a:bodyPr/>
                    <a:lstStyle/>
                    <a:p>
                      <a:r>
                        <a:rPr lang="it-IT" sz="2000" b="1">
                          <a:effectLst/>
                          <a:latin typeface="Poppins" panose="00000500000000000000" pitchFamily="2" charset="0"/>
                          <a:cs typeface="Poppins" panose="00000500000000000000" pitchFamily="2" charset="0"/>
                        </a:rPr>
                        <a:t>Sensitivity</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High sensitivity for both adulterants and contaminants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dirty="0">
                          <a:effectLst/>
                          <a:latin typeface="Poppins" panose="00000500000000000000" pitchFamily="2" charset="0"/>
                          <a:cs typeface="Poppins" panose="00000500000000000000" pitchFamily="2" charset="0"/>
                        </a:rPr>
                        <a:t>❌ </a:t>
                      </a:r>
                      <a:r>
                        <a:rPr lang="it-IT" sz="2000" dirty="0" err="1">
                          <a:effectLst/>
                          <a:latin typeface="Poppins" panose="00000500000000000000" pitchFamily="2" charset="0"/>
                          <a:cs typeface="Poppins" panose="00000500000000000000" pitchFamily="2" charset="0"/>
                        </a:rPr>
                        <a:t>Potential</a:t>
                      </a:r>
                      <a:r>
                        <a:rPr lang="it-IT" sz="2000" dirty="0">
                          <a:effectLst/>
                          <a:latin typeface="Poppins" panose="00000500000000000000" pitchFamily="2" charset="0"/>
                          <a:cs typeface="Poppins" panose="00000500000000000000" pitchFamily="2" charset="0"/>
                        </a:rPr>
                        <a:t> </a:t>
                      </a:r>
                      <a:r>
                        <a:rPr lang="it-IT" sz="2000" dirty="0" err="1">
                          <a:effectLst/>
                          <a:latin typeface="Poppins" panose="00000500000000000000" pitchFamily="2" charset="0"/>
                          <a:cs typeface="Poppins" panose="00000500000000000000" pitchFamily="2" charset="0"/>
                        </a:rPr>
                        <a:t>matrix</a:t>
                      </a:r>
                      <a:r>
                        <a:rPr lang="it-IT" sz="2000" dirty="0">
                          <a:effectLst/>
                          <a:latin typeface="Poppins" panose="00000500000000000000" pitchFamily="2" charset="0"/>
                          <a:cs typeface="Poppins" panose="00000500000000000000" pitchFamily="2" charset="0"/>
                        </a:rPr>
                        <a:t> </a:t>
                      </a:r>
                      <a:r>
                        <a:rPr lang="it-IT" sz="2000" dirty="0" err="1">
                          <a:effectLst/>
                          <a:latin typeface="Poppins" panose="00000500000000000000" pitchFamily="2" charset="0"/>
                          <a:cs typeface="Poppins" panose="00000500000000000000" pitchFamily="2" charset="0"/>
                        </a:rPr>
                        <a:t>effects</a:t>
                      </a:r>
                      <a:r>
                        <a:rPr lang="it-IT" sz="2000" dirty="0">
                          <a:effectLst/>
                          <a:latin typeface="Poppins" panose="00000500000000000000" pitchFamily="2" charset="0"/>
                          <a:cs typeface="Poppins" panose="00000500000000000000" pitchFamily="2" charset="0"/>
                        </a:rPr>
                        <a:t> in </a:t>
                      </a:r>
                      <a:r>
                        <a:rPr lang="it-IT" sz="2000" dirty="0" err="1">
                          <a:effectLst/>
                          <a:latin typeface="Poppins" panose="00000500000000000000" pitchFamily="2" charset="0"/>
                          <a:cs typeface="Poppins" panose="00000500000000000000" pitchFamily="2" charset="0"/>
                        </a:rPr>
                        <a:t>complex</a:t>
                      </a:r>
                      <a:r>
                        <a:rPr lang="it-IT" sz="2000" dirty="0">
                          <a:effectLst/>
                          <a:latin typeface="Poppins" panose="00000500000000000000" pitchFamily="2" charset="0"/>
                          <a:cs typeface="Poppins" panose="00000500000000000000" pitchFamily="2" charset="0"/>
                        </a:rPr>
                        <a:t> samples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3408812107"/>
                  </a:ext>
                </a:extLst>
              </a:tr>
              <a:tr h="696845">
                <a:tc>
                  <a:txBody>
                    <a:bodyPr/>
                    <a:lstStyle/>
                    <a:p>
                      <a:r>
                        <a:rPr lang="it-IT" sz="2000" b="1">
                          <a:effectLst/>
                          <a:latin typeface="Poppins" panose="00000500000000000000" pitchFamily="2" charset="0"/>
                          <a:cs typeface="Poppins" panose="00000500000000000000" pitchFamily="2" charset="0"/>
                        </a:rPr>
                        <a:t>Speed</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Real-time analysis (no chromatography required)</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Limited separation of isomeric compounds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4149868668"/>
                  </a:ext>
                </a:extLst>
              </a:tr>
              <a:tr h="990510">
                <a:tc>
                  <a:txBody>
                    <a:bodyPr/>
                    <a:lstStyle/>
                    <a:p>
                      <a:r>
                        <a:rPr lang="it-IT" sz="2000" b="1">
                          <a:effectLst/>
                          <a:latin typeface="Poppins" panose="00000500000000000000" pitchFamily="2" charset="0"/>
                          <a:cs typeface="Poppins" panose="00000500000000000000" pitchFamily="2" charset="0"/>
                        </a:rPr>
                        <a:t>Sample prep</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Minimal to no sample preparation required</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Not always suitable for very fatty or highly complex matrices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735708576"/>
                  </a:ext>
                </a:extLst>
              </a:tr>
              <a:tr h="990510">
                <a:tc>
                  <a:txBody>
                    <a:bodyPr/>
                    <a:lstStyle/>
                    <a:p>
                      <a:r>
                        <a:rPr lang="it-IT" sz="2000" b="1">
                          <a:effectLst/>
                          <a:latin typeface="Poppins" panose="00000500000000000000" pitchFamily="2" charset="0"/>
                          <a:cs typeface="Poppins" panose="00000500000000000000" pitchFamily="2" charset="0"/>
                        </a:rPr>
                        <a:t>Versatility</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a:effectLst/>
                          <a:latin typeface="Poppins" panose="00000500000000000000" pitchFamily="2" charset="0"/>
                          <a:cs typeface="Poppins" panose="00000500000000000000" pitchFamily="2" charset="0"/>
                        </a:rPr>
                        <a:t>✅ Applicable to both adulteration markers and chemical contaminants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Requires individual optimization for each new analyte or matrix</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1165043976"/>
                  </a:ext>
                </a:extLst>
              </a:tr>
              <a:tr h="990510">
                <a:tc>
                  <a:txBody>
                    <a:bodyPr/>
                    <a:lstStyle/>
                    <a:p>
                      <a:r>
                        <a:rPr lang="it-IT" sz="2000" b="1">
                          <a:effectLst/>
                          <a:latin typeface="Poppins" panose="00000500000000000000" pitchFamily="2" charset="0"/>
                          <a:cs typeface="Poppins" panose="00000500000000000000" pitchFamily="2" charset="0"/>
                        </a:rPr>
                        <a:t>Specificity</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a:effectLst/>
                          <a:latin typeface="Poppins" panose="00000500000000000000" pitchFamily="2" charset="0"/>
                          <a:cs typeface="Poppins" panose="00000500000000000000" pitchFamily="2" charset="0"/>
                        </a:rPr>
                        <a:t>✅ MRM allows high selectivity for targeted compounds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Restricted to compounds with known diagnostic transitions</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1555130134"/>
                  </a:ext>
                </a:extLst>
              </a:tr>
              <a:tr h="990510">
                <a:tc>
                  <a:txBody>
                    <a:bodyPr/>
                    <a:lstStyle/>
                    <a:p>
                      <a:r>
                        <a:rPr lang="it-IT" sz="2000" b="1" dirty="0" err="1">
                          <a:effectLst/>
                          <a:latin typeface="Poppins" panose="00000500000000000000" pitchFamily="2" charset="0"/>
                          <a:cs typeface="Poppins" panose="00000500000000000000" pitchFamily="2" charset="0"/>
                        </a:rPr>
                        <a:t>Scalability</a:t>
                      </a:r>
                      <a:endParaRPr lang="it-IT" sz="2000" b="1" dirty="0">
                        <a:effectLst/>
                        <a:latin typeface="Poppins" panose="00000500000000000000" pitchFamily="2" charset="0"/>
                        <a:cs typeface="Poppins" panose="00000500000000000000" pitchFamily="2" charset="0"/>
                      </a:endParaRP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it-IT" sz="2000" dirty="0">
                          <a:effectLst/>
                          <a:latin typeface="Poppins" panose="00000500000000000000" pitchFamily="2" charset="0"/>
                          <a:cs typeface="Poppins" panose="00000500000000000000" pitchFamily="2" charset="0"/>
                        </a:rPr>
                        <a:t>✅ </a:t>
                      </a:r>
                      <a:r>
                        <a:rPr lang="it-IT" sz="2000" dirty="0" err="1">
                          <a:effectLst/>
                          <a:latin typeface="Poppins" panose="00000500000000000000" pitchFamily="2" charset="0"/>
                          <a:cs typeface="Poppins" panose="00000500000000000000" pitchFamily="2" charset="0"/>
                        </a:rPr>
                        <a:t>Potential</a:t>
                      </a:r>
                      <a:r>
                        <a:rPr lang="it-IT" sz="2000" dirty="0">
                          <a:effectLst/>
                          <a:latin typeface="Poppins" panose="00000500000000000000" pitchFamily="2" charset="0"/>
                          <a:cs typeface="Poppins" panose="00000500000000000000" pitchFamily="2" charset="0"/>
                        </a:rPr>
                        <a:t> for high-throughput screening</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tc>
                  <a:txBody>
                    <a:bodyPr/>
                    <a:lstStyle/>
                    <a:p>
                      <a:r>
                        <a:rPr lang="en-US" sz="2000" dirty="0">
                          <a:effectLst/>
                          <a:latin typeface="Poppins" panose="00000500000000000000" pitchFamily="2" charset="0"/>
                          <a:cs typeface="Poppins" panose="00000500000000000000" pitchFamily="2" charset="0"/>
                        </a:rPr>
                        <a:t>❌ Extensive validation needed for regulatory implementation</a:t>
                      </a:r>
                    </a:p>
                  </a:txBody>
                  <a:tcPr marL="70705" marR="70705" marT="35352" marB="35352"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solidFill>
                      <a:srgbClr val="FFFFFF"/>
                    </a:solidFill>
                  </a:tcPr>
                </a:tc>
                <a:extLst>
                  <a:ext uri="{0D108BD9-81ED-4DB2-BD59-A6C34878D82A}">
                    <a16:rowId xmlns:a16="http://schemas.microsoft.com/office/drawing/2014/main" val="517651501"/>
                  </a:ext>
                </a:extLst>
              </a:tr>
            </a:tbl>
          </a:graphicData>
        </a:graphic>
      </p:graphicFrame>
      <p:sp>
        <p:nvSpPr>
          <p:cNvPr id="9" name="Rectangle 1">
            <a:extLst>
              <a:ext uri="{FF2B5EF4-FFF2-40B4-BE49-F238E27FC236}">
                <a16:creationId xmlns:a16="http://schemas.microsoft.com/office/drawing/2014/main" id="{6252AF05-6378-2088-52D5-A05B15BA73CE}"/>
              </a:ext>
            </a:extLst>
          </p:cNvPr>
          <p:cNvSpPr>
            <a:spLocks noChangeArrowheads="1"/>
          </p:cNvSpPr>
          <p:nvPr/>
        </p:nvSpPr>
        <p:spPr bwMode="auto">
          <a:xfrm>
            <a:off x="1390649" y="1589088"/>
            <a:ext cx="317002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11760072" y="-9525"/>
            <a:ext cx="6556503" cy="2879397"/>
          </a:xfrm>
          <a:custGeom>
            <a:avLst/>
            <a:gdLst/>
            <a:ahLst/>
            <a:cxnLst/>
            <a:rect l="l" t="t" r="r" b="b"/>
            <a:pathLst>
              <a:path w="6556503" h="2879397">
                <a:moveTo>
                  <a:pt x="0" y="2879397"/>
                </a:moveTo>
                <a:lnTo>
                  <a:pt x="6556503" y="2879397"/>
                </a:lnTo>
                <a:lnTo>
                  <a:pt x="6556503" y="0"/>
                </a:lnTo>
                <a:lnTo>
                  <a:pt x="0" y="0"/>
                </a:lnTo>
                <a:lnTo>
                  <a:pt x="0" y="2879397"/>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 name="TextBox 3"/>
          <p:cNvSpPr txBox="1"/>
          <p:nvPr/>
        </p:nvSpPr>
        <p:spPr>
          <a:xfrm>
            <a:off x="411604" y="715010"/>
            <a:ext cx="9867296" cy="2828925"/>
          </a:xfrm>
          <a:prstGeom prst="rect">
            <a:avLst/>
          </a:prstGeom>
        </p:spPr>
        <p:txBody>
          <a:bodyPr lIns="0" tIns="0" rIns="0" bIns="0" rtlCol="0" anchor="t">
            <a:spAutoFit/>
          </a:bodyPr>
          <a:lstStyle/>
          <a:p>
            <a:pPr marL="0" lvl="0" indent="0" algn="l">
              <a:lnSpc>
                <a:spcPts val="7440"/>
              </a:lnSpc>
              <a:spcBef>
                <a:spcPct val="0"/>
              </a:spcBef>
            </a:pPr>
            <a:r>
              <a:rPr lang="en-US" sz="6200" b="1" u="none" strike="noStrike" spc="192">
                <a:solidFill>
                  <a:srgbClr val="003F91"/>
                </a:solidFill>
                <a:latin typeface="Playfair Display Heavy"/>
                <a:ea typeface="Playfair Display Heavy"/>
                <a:cs typeface="Playfair Display Heavy"/>
                <a:sym typeface="Playfair Display Heavy"/>
              </a:rPr>
              <a:t>Coupling DART-MS: </a:t>
            </a:r>
          </a:p>
          <a:p>
            <a:pPr marL="0" lvl="0" indent="0" algn="l">
              <a:lnSpc>
                <a:spcPts val="7440"/>
              </a:lnSpc>
              <a:spcBef>
                <a:spcPct val="0"/>
              </a:spcBef>
            </a:pPr>
            <a:r>
              <a:rPr lang="en-US" sz="6200" b="1" u="none" strike="noStrike" spc="192">
                <a:solidFill>
                  <a:srgbClr val="003F91"/>
                </a:solidFill>
                <a:latin typeface="Playfair Display Heavy"/>
                <a:ea typeface="Playfair Display Heavy"/>
                <a:cs typeface="Playfair Display Heavy"/>
                <a:sym typeface="Playfair Display Heavy"/>
              </a:rPr>
              <a:t>A Powerful Tool for Rapid Analysis</a:t>
            </a:r>
          </a:p>
        </p:txBody>
      </p:sp>
      <p:sp>
        <p:nvSpPr>
          <p:cNvPr id="4" name="Freeform 4"/>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4"/>
            <a:stretch>
              <a:fillRect l="-5653" t="-6194" r="-5573" b="-10623"/>
            </a:stretch>
          </a:blipFill>
        </p:spPr>
        <p:txBody>
          <a:bodyPr/>
          <a:lstStyle/>
          <a:p>
            <a:endParaRPr lang="it-IT"/>
          </a:p>
        </p:txBody>
      </p:sp>
      <p:grpSp>
        <p:nvGrpSpPr>
          <p:cNvPr id="6" name="Group 6"/>
          <p:cNvGrpSpPr/>
          <p:nvPr/>
        </p:nvGrpSpPr>
        <p:grpSpPr>
          <a:xfrm>
            <a:off x="10187558" y="7031110"/>
            <a:ext cx="8712414" cy="2156839"/>
            <a:chOff x="0" y="0"/>
            <a:chExt cx="11616551" cy="2875785"/>
          </a:xfrm>
        </p:grpSpPr>
        <p:grpSp>
          <p:nvGrpSpPr>
            <p:cNvPr id="7" name="Group 7"/>
            <p:cNvGrpSpPr/>
            <p:nvPr/>
          </p:nvGrpSpPr>
          <p:grpSpPr>
            <a:xfrm>
              <a:off x="0" y="0"/>
              <a:ext cx="11616551" cy="2875785"/>
              <a:chOff x="0" y="0"/>
              <a:chExt cx="14613520" cy="3617712"/>
            </a:xfrm>
          </p:grpSpPr>
          <p:sp>
            <p:nvSpPr>
              <p:cNvPr id="8" name="Freeform 8"/>
              <p:cNvSpPr/>
              <p:nvPr/>
            </p:nvSpPr>
            <p:spPr>
              <a:xfrm>
                <a:off x="0" y="0"/>
                <a:ext cx="14613468" cy="3617722"/>
              </a:xfrm>
              <a:custGeom>
                <a:avLst/>
                <a:gdLst/>
                <a:ahLst/>
                <a:cxnLst/>
                <a:rect l="l" t="t" r="r" b="b"/>
                <a:pathLst>
                  <a:path w="14613468" h="3617722">
                    <a:moveTo>
                      <a:pt x="0" y="0"/>
                    </a:moveTo>
                    <a:lnTo>
                      <a:pt x="14613468" y="0"/>
                    </a:lnTo>
                    <a:lnTo>
                      <a:pt x="14613468" y="3617722"/>
                    </a:lnTo>
                    <a:lnTo>
                      <a:pt x="0" y="3617722"/>
                    </a:lnTo>
                    <a:lnTo>
                      <a:pt x="0" y="0"/>
                    </a:lnTo>
                    <a:close/>
                  </a:path>
                </a:pathLst>
              </a:custGeom>
              <a:blipFill>
                <a:blip r:embed="rId5"/>
                <a:stretch>
                  <a:fillRect t="-19681" b="-19680"/>
                </a:stretch>
              </a:blipFill>
            </p:spPr>
            <p:txBody>
              <a:bodyPr/>
              <a:lstStyle/>
              <a:p>
                <a:endParaRPr lang="it-IT"/>
              </a:p>
            </p:txBody>
          </p:sp>
        </p:grpSp>
        <p:sp>
          <p:nvSpPr>
            <p:cNvPr id="9" name="Freeform 9"/>
            <p:cNvSpPr/>
            <p:nvPr/>
          </p:nvSpPr>
          <p:spPr>
            <a:xfrm rot="2283136">
              <a:off x="2502072" y="586114"/>
              <a:ext cx="2060122" cy="1851535"/>
            </a:xfrm>
            <a:custGeom>
              <a:avLst/>
              <a:gdLst/>
              <a:ahLst/>
              <a:cxnLst/>
              <a:rect l="l" t="t" r="r" b="b"/>
              <a:pathLst>
                <a:path w="2060122" h="1851535">
                  <a:moveTo>
                    <a:pt x="0" y="0"/>
                  </a:moveTo>
                  <a:lnTo>
                    <a:pt x="2060122" y="0"/>
                  </a:lnTo>
                  <a:lnTo>
                    <a:pt x="2060122" y="1851534"/>
                  </a:lnTo>
                  <a:lnTo>
                    <a:pt x="0" y="185153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sp>
          <p:nvSpPr>
            <p:cNvPr id="10" name="Freeform 10"/>
            <p:cNvSpPr/>
            <p:nvPr/>
          </p:nvSpPr>
          <p:spPr>
            <a:xfrm rot="2283136">
              <a:off x="7150030" y="586114"/>
              <a:ext cx="2060122" cy="1851535"/>
            </a:xfrm>
            <a:custGeom>
              <a:avLst/>
              <a:gdLst/>
              <a:ahLst/>
              <a:cxnLst/>
              <a:rect l="l" t="t" r="r" b="b"/>
              <a:pathLst>
                <a:path w="2060122" h="1851535">
                  <a:moveTo>
                    <a:pt x="0" y="0"/>
                  </a:moveTo>
                  <a:lnTo>
                    <a:pt x="2060122" y="0"/>
                  </a:lnTo>
                  <a:lnTo>
                    <a:pt x="2060122" y="1851534"/>
                  </a:lnTo>
                  <a:lnTo>
                    <a:pt x="0" y="1851534"/>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p>
          </p:txBody>
        </p:sp>
      </p:grpSp>
      <p:grpSp>
        <p:nvGrpSpPr>
          <p:cNvPr id="11" name="Group 11"/>
          <p:cNvGrpSpPr/>
          <p:nvPr/>
        </p:nvGrpSpPr>
        <p:grpSpPr>
          <a:xfrm>
            <a:off x="11769597" y="622103"/>
            <a:ext cx="6662456" cy="6662456"/>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3F91"/>
            </a:solidFill>
          </p:spPr>
          <p:txBody>
            <a:bodyPr/>
            <a:lstStyle/>
            <a:p>
              <a:endParaRPr lang="it-IT"/>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4" name="Group 14"/>
          <p:cNvGrpSpPr/>
          <p:nvPr/>
        </p:nvGrpSpPr>
        <p:grpSpPr>
          <a:xfrm>
            <a:off x="12053817" y="906322"/>
            <a:ext cx="6094018" cy="6094018"/>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10"/>
              <a:stretch>
                <a:fillRect l="-30977" t="-37318" b="-37318"/>
              </a:stretch>
            </a:blipFill>
          </p:spPr>
          <p:txBody>
            <a:bodyPr/>
            <a:lstStyle/>
            <a:p>
              <a:endParaRPr lang="it-IT"/>
            </a:p>
          </p:txBody>
        </p:sp>
      </p:grpSp>
      <p:grpSp>
        <p:nvGrpSpPr>
          <p:cNvPr id="16" name="Group 16"/>
          <p:cNvGrpSpPr/>
          <p:nvPr/>
        </p:nvGrpSpPr>
        <p:grpSpPr>
          <a:xfrm>
            <a:off x="8200695" y="2596441"/>
            <a:ext cx="4156411" cy="909215"/>
            <a:chOff x="0" y="0"/>
            <a:chExt cx="5541882" cy="1212287"/>
          </a:xfrm>
        </p:grpSpPr>
        <p:sp>
          <p:nvSpPr>
            <p:cNvPr id="17" name="Freeform 17"/>
            <p:cNvSpPr/>
            <p:nvPr/>
          </p:nvSpPr>
          <p:spPr>
            <a:xfrm>
              <a:off x="0" y="0"/>
              <a:ext cx="5541882" cy="1212287"/>
            </a:xfrm>
            <a:custGeom>
              <a:avLst/>
              <a:gdLst/>
              <a:ahLst/>
              <a:cxnLst/>
              <a:rect l="l" t="t" r="r" b="b"/>
              <a:pathLst>
                <a:path w="5541882" h="1212287">
                  <a:moveTo>
                    <a:pt x="0" y="0"/>
                  </a:moveTo>
                  <a:lnTo>
                    <a:pt x="5541882" y="0"/>
                  </a:lnTo>
                  <a:lnTo>
                    <a:pt x="5541882" y="1212287"/>
                  </a:lnTo>
                  <a:lnTo>
                    <a:pt x="0" y="121228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it-IT"/>
            </a:p>
          </p:txBody>
        </p:sp>
        <p:sp>
          <p:nvSpPr>
            <p:cNvPr id="18" name="TextBox 18"/>
            <p:cNvSpPr txBox="1"/>
            <p:nvPr/>
          </p:nvSpPr>
          <p:spPr>
            <a:xfrm>
              <a:off x="286221" y="155463"/>
              <a:ext cx="4762696" cy="916371"/>
            </a:xfrm>
            <a:prstGeom prst="rect">
              <a:avLst/>
            </a:prstGeom>
          </p:spPr>
          <p:txBody>
            <a:bodyPr lIns="0" tIns="0" rIns="0" bIns="0" rtlCol="0" anchor="t">
              <a:spAutoFit/>
            </a:bodyPr>
            <a:lstStyle/>
            <a:p>
              <a:pPr algn="ctr">
                <a:lnSpc>
                  <a:spcPts val="2805"/>
                </a:lnSpc>
                <a:spcBef>
                  <a:spcPct val="0"/>
                </a:spcBef>
              </a:pPr>
              <a:r>
                <a:rPr lang="en-US" sz="2004" b="1">
                  <a:solidFill>
                    <a:srgbClr val="000000"/>
                  </a:solidFill>
                  <a:latin typeface="Poppins Bold"/>
                  <a:ea typeface="Poppins Bold"/>
                  <a:cs typeface="Poppins Bold"/>
                  <a:sym typeface="Poppins Bold"/>
                </a:rPr>
                <a:t>✨Why is DART-MS so attractive?</a:t>
              </a:r>
            </a:p>
          </p:txBody>
        </p:sp>
      </p:grpSp>
      <p:grpSp>
        <p:nvGrpSpPr>
          <p:cNvPr id="19" name="Group 19"/>
          <p:cNvGrpSpPr/>
          <p:nvPr/>
        </p:nvGrpSpPr>
        <p:grpSpPr>
          <a:xfrm>
            <a:off x="12886734" y="9546981"/>
            <a:ext cx="5868638" cy="1028413"/>
            <a:chOff x="0" y="0"/>
            <a:chExt cx="7824851" cy="1371217"/>
          </a:xfrm>
        </p:grpSpPr>
        <p:sp>
          <p:nvSpPr>
            <p:cNvPr id="20" name="Freeform 20"/>
            <p:cNvSpPr/>
            <p:nvPr/>
          </p:nvSpPr>
          <p:spPr>
            <a:xfrm>
              <a:off x="0" y="0"/>
              <a:ext cx="7824851" cy="1371219"/>
            </a:xfrm>
            <a:custGeom>
              <a:avLst/>
              <a:gdLst/>
              <a:ahLst/>
              <a:cxnLst/>
              <a:rect l="l" t="t" r="r" b="b"/>
              <a:pathLst>
                <a:path w="7824851" h="1371219">
                  <a:moveTo>
                    <a:pt x="0" y="0"/>
                  </a:moveTo>
                  <a:lnTo>
                    <a:pt x="7824851" y="0"/>
                  </a:lnTo>
                  <a:lnTo>
                    <a:pt x="7824851" y="1371219"/>
                  </a:lnTo>
                  <a:lnTo>
                    <a:pt x="0" y="1371219"/>
                  </a:lnTo>
                  <a:close/>
                </a:path>
              </a:pathLst>
            </a:custGeom>
            <a:solidFill>
              <a:srgbClr val="FFFFFF"/>
            </a:solidFill>
          </p:spPr>
          <p:txBody>
            <a:bodyPr/>
            <a:lstStyle/>
            <a:p>
              <a:endParaRPr lang="it-IT"/>
            </a:p>
          </p:txBody>
        </p:sp>
      </p:grpSp>
      <p:sp>
        <p:nvSpPr>
          <p:cNvPr id="21" name="Freeform 21"/>
          <p:cNvSpPr/>
          <p:nvPr/>
        </p:nvSpPr>
        <p:spPr>
          <a:xfrm>
            <a:off x="11159482" y="9518647"/>
            <a:ext cx="935847" cy="653923"/>
          </a:xfrm>
          <a:custGeom>
            <a:avLst/>
            <a:gdLst/>
            <a:ahLst/>
            <a:cxnLst/>
            <a:rect l="l" t="t" r="r" b="b"/>
            <a:pathLst>
              <a:path w="935847" h="653923">
                <a:moveTo>
                  <a:pt x="0" y="0"/>
                </a:moveTo>
                <a:lnTo>
                  <a:pt x="935847" y="0"/>
                </a:lnTo>
                <a:lnTo>
                  <a:pt x="935847" y="653923"/>
                </a:lnTo>
                <a:lnTo>
                  <a:pt x="0" y="653923"/>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it-IT"/>
          </a:p>
        </p:txBody>
      </p:sp>
      <p:sp>
        <p:nvSpPr>
          <p:cNvPr id="22" name="TextBox 22"/>
          <p:cNvSpPr txBox="1"/>
          <p:nvPr/>
        </p:nvSpPr>
        <p:spPr>
          <a:xfrm>
            <a:off x="454782" y="3781881"/>
            <a:ext cx="10736261" cy="1198880"/>
          </a:xfrm>
          <a:prstGeom prst="rect">
            <a:avLst/>
          </a:prstGeom>
        </p:spPr>
        <p:txBody>
          <a:bodyPr lIns="0" tIns="0" rIns="0" bIns="0" rtlCol="0" anchor="t">
            <a:spAutoFit/>
          </a:bodyPr>
          <a:lstStyle/>
          <a:p>
            <a:pPr algn="l">
              <a:lnSpc>
                <a:spcPts val="3219"/>
              </a:lnSpc>
              <a:spcBef>
                <a:spcPct val="0"/>
              </a:spcBef>
            </a:pPr>
            <a:r>
              <a:rPr lang="en-US" sz="2299" dirty="0">
                <a:solidFill>
                  <a:srgbClr val="000000"/>
                </a:solidFill>
                <a:latin typeface="Poppins"/>
                <a:ea typeface="Poppins"/>
                <a:cs typeface="Poppins"/>
                <a:sym typeface="Poppins"/>
              </a:rPr>
              <a:t>Direct Analysis in Real Time Mass Spectrometry (DART-MS) is a relatively recent technique (introduced in 2005) designed for rapid mass spectral analysis under ambient conditions.</a:t>
            </a:r>
          </a:p>
        </p:txBody>
      </p:sp>
      <p:sp>
        <p:nvSpPr>
          <p:cNvPr id="23" name="TextBox 23"/>
          <p:cNvSpPr txBox="1"/>
          <p:nvPr/>
        </p:nvSpPr>
        <p:spPr>
          <a:xfrm>
            <a:off x="12292660" y="9452886"/>
            <a:ext cx="5767015" cy="685800"/>
          </a:xfrm>
          <a:prstGeom prst="rect">
            <a:avLst/>
          </a:prstGeom>
        </p:spPr>
        <p:txBody>
          <a:bodyPr lIns="0" tIns="0" rIns="0" bIns="0" rtlCol="0" anchor="t">
            <a:spAutoFit/>
          </a:bodyPr>
          <a:lstStyle/>
          <a:p>
            <a:pPr algn="l">
              <a:lnSpc>
                <a:spcPts val="2640"/>
              </a:lnSpc>
            </a:pPr>
            <a:r>
              <a:rPr lang="en-US" sz="2200" b="1">
                <a:solidFill>
                  <a:srgbClr val="000000"/>
                </a:solidFill>
                <a:latin typeface="Poppins Bold"/>
                <a:ea typeface="Poppins Bold"/>
                <a:cs typeface="Poppins Bold"/>
                <a:sym typeface="Poppins Bold"/>
              </a:rPr>
              <a:t>Quantitative capabilities of DART-MS to be further investigated</a:t>
            </a:r>
          </a:p>
        </p:txBody>
      </p:sp>
      <p:sp>
        <p:nvSpPr>
          <p:cNvPr id="24" name="TextBox 24"/>
          <p:cNvSpPr txBox="1"/>
          <p:nvPr/>
        </p:nvSpPr>
        <p:spPr>
          <a:xfrm>
            <a:off x="3198358" y="9499597"/>
            <a:ext cx="7879055" cy="685800"/>
          </a:xfrm>
          <a:prstGeom prst="rect">
            <a:avLst/>
          </a:prstGeom>
        </p:spPr>
        <p:txBody>
          <a:bodyPr lIns="0" tIns="0" rIns="0" bIns="0" rtlCol="0" anchor="t">
            <a:spAutoFit/>
          </a:bodyPr>
          <a:lstStyle/>
          <a:p>
            <a:pPr algn="l">
              <a:lnSpc>
                <a:spcPts val="2640"/>
              </a:lnSpc>
            </a:pPr>
            <a:r>
              <a:rPr lang="en-US" sz="2200" b="1">
                <a:solidFill>
                  <a:srgbClr val="000000"/>
                </a:solidFill>
                <a:latin typeface="Poppins Bold"/>
                <a:ea typeface="Poppins Bold"/>
                <a:cs typeface="Poppins Bold"/>
                <a:sym typeface="Poppins Bold"/>
              </a:rPr>
              <a:t>The ionization amount of a target analyte correlates with the molecular ion peak intensity.</a:t>
            </a:r>
          </a:p>
        </p:txBody>
      </p:sp>
      <p:graphicFrame>
        <p:nvGraphicFramePr>
          <p:cNvPr id="25" name="Tabella 24">
            <a:extLst>
              <a:ext uri="{FF2B5EF4-FFF2-40B4-BE49-F238E27FC236}">
                <a16:creationId xmlns:a16="http://schemas.microsoft.com/office/drawing/2014/main" id="{838781D6-1D81-5D3F-2063-7588679A314C}"/>
              </a:ext>
            </a:extLst>
          </p:cNvPr>
          <p:cNvGraphicFramePr>
            <a:graphicFrameLocks noGrp="1"/>
          </p:cNvGraphicFramePr>
          <p:nvPr>
            <p:extLst>
              <p:ext uri="{D42A27DB-BD31-4B8C-83A1-F6EECF244321}">
                <p14:modId xmlns:p14="http://schemas.microsoft.com/office/powerpoint/2010/main" val="211264442"/>
              </p:ext>
            </p:extLst>
          </p:nvPr>
        </p:nvGraphicFramePr>
        <p:xfrm>
          <a:off x="411604" y="5455064"/>
          <a:ext cx="9980376" cy="3335479"/>
        </p:xfrm>
        <a:graphic>
          <a:graphicData uri="http://schemas.openxmlformats.org/drawingml/2006/table">
            <a:tbl>
              <a:tblPr/>
              <a:tblGrid>
                <a:gridCol w="3703371">
                  <a:extLst>
                    <a:ext uri="{9D8B030D-6E8A-4147-A177-3AD203B41FA5}">
                      <a16:colId xmlns:a16="http://schemas.microsoft.com/office/drawing/2014/main" val="3215989400"/>
                    </a:ext>
                  </a:extLst>
                </a:gridCol>
                <a:gridCol w="6277005">
                  <a:extLst>
                    <a:ext uri="{9D8B030D-6E8A-4147-A177-3AD203B41FA5}">
                      <a16:colId xmlns:a16="http://schemas.microsoft.com/office/drawing/2014/main" val="536973523"/>
                    </a:ext>
                  </a:extLst>
                </a:gridCol>
              </a:tblGrid>
              <a:tr h="657385">
                <a:tc>
                  <a:txBody>
                    <a:bodyPr/>
                    <a:lstStyle/>
                    <a:p>
                      <a:r>
                        <a:rPr lang="it-IT" sz="2000" b="1" dirty="0">
                          <a:effectLst/>
                          <a:latin typeface="Poppins" panose="00000500000000000000" pitchFamily="2" charset="0"/>
                          <a:cs typeface="Poppins" panose="00000500000000000000" pitchFamily="2" charset="0"/>
                        </a:rPr>
                        <a:t>✅ </a:t>
                      </a:r>
                      <a:r>
                        <a:rPr lang="it-IT" sz="2000" b="1" dirty="0" err="1">
                          <a:effectLst/>
                          <a:latin typeface="Poppins" panose="00000500000000000000" pitchFamily="2" charset="0"/>
                          <a:cs typeface="Poppins" panose="00000500000000000000" pitchFamily="2" charset="0"/>
                        </a:rPr>
                        <a:t>Ionization</a:t>
                      </a:r>
                      <a:endParaRPr lang="it-IT" sz="2000" b="1" dirty="0">
                        <a:effectLst/>
                        <a:latin typeface="Poppins" panose="00000500000000000000" pitchFamily="2" charset="0"/>
                        <a:cs typeface="Poppins" panose="00000500000000000000" pitchFamily="2" charset="0"/>
                      </a:endParaRP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en-US" sz="2000" dirty="0">
                          <a:effectLst/>
                          <a:latin typeface="Poppins" panose="00000500000000000000" pitchFamily="2" charset="0"/>
                          <a:cs typeface="Poppins" panose="00000500000000000000" pitchFamily="2" charset="0"/>
                        </a:rPr>
                        <a:t>Ambient pressure; direct desorption/ionization (no vacuum chamber needed)</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637158340"/>
                  </a:ext>
                </a:extLst>
              </a:tr>
              <a:tr h="420205">
                <a:tc>
                  <a:txBody>
                    <a:bodyPr/>
                    <a:lstStyle/>
                    <a:p>
                      <a:r>
                        <a:rPr lang="it-IT" sz="2000" b="1">
                          <a:effectLst/>
                          <a:latin typeface="Poppins" panose="00000500000000000000" pitchFamily="2" charset="0"/>
                          <a:cs typeface="Poppins" panose="00000500000000000000" pitchFamily="2" charset="0"/>
                        </a:rPr>
                        <a:t>✅Speed</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it-IT" sz="2000" dirty="0">
                          <a:effectLst/>
                          <a:latin typeface="Poppins" panose="00000500000000000000" pitchFamily="2" charset="0"/>
                          <a:cs typeface="Poppins" panose="00000500000000000000" pitchFamily="2" charset="0"/>
                        </a:rPr>
                        <a:t>Fast MS </a:t>
                      </a:r>
                      <a:r>
                        <a:rPr lang="it-IT" sz="2000" dirty="0" err="1">
                          <a:effectLst/>
                          <a:latin typeface="Poppins" panose="00000500000000000000" pitchFamily="2" charset="0"/>
                          <a:cs typeface="Poppins" panose="00000500000000000000" pitchFamily="2" charset="0"/>
                        </a:rPr>
                        <a:t>fingerprint</a:t>
                      </a:r>
                      <a:r>
                        <a:rPr lang="it-IT" sz="2000" dirty="0">
                          <a:effectLst/>
                          <a:latin typeface="Poppins" panose="00000500000000000000" pitchFamily="2" charset="0"/>
                          <a:cs typeface="Poppins" panose="00000500000000000000" pitchFamily="2" charset="0"/>
                        </a:rPr>
                        <a:t> in seconds (Gross, 2014)</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1735651638"/>
                  </a:ext>
                </a:extLst>
              </a:tr>
              <a:tr h="406077">
                <a:tc>
                  <a:txBody>
                    <a:bodyPr/>
                    <a:lstStyle/>
                    <a:p>
                      <a:r>
                        <a:rPr lang="it-IT" sz="2000" b="1">
                          <a:effectLst/>
                          <a:latin typeface="Poppins" panose="00000500000000000000" pitchFamily="2" charset="0"/>
                          <a:cs typeface="Poppins" panose="00000500000000000000" pitchFamily="2" charset="0"/>
                        </a:rPr>
                        <a:t>✅Simplicity</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en-US" sz="2000" dirty="0">
                          <a:effectLst/>
                          <a:latin typeface="Poppins" panose="00000500000000000000" pitchFamily="2" charset="0"/>
                          <a:cs typeface="Poppins" panose="00000500000000000000" pitchFamily="2" charset="0"/>
                        </a:rPr>
                        <a:t>Only two core components: Ion Source + MS</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133725208"/>
                  </a:ext>
                </a:extLst>
              </a:tr>
              <a:tr h="632460">
                <a:tc>
                  <a:txBody>
                    <a:bodyPr/>
                    <a:lstStyle/>
                    <a:p>
                      <a:r>
                        <a:rPr lang="it-IT" sz="2000" b="1">
                          <a:effectLst/>
                          <a:latin typeface="Poppins" panose="00000500000000000000" pitchFamily="2" charset="0"/>
                          <a:cs typeface="Poppins" panose="00000500000000000000" pitchFamily="2" charset="0"/>
                        </a:rPr>
                        <a:t>✅No Chromatography</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en-US" sz="2000">
                          <a:effectLst/>
                          <a:latin typeface="Poppins" panose="00000500000000000000" pitchFamily="2" charset="0"/>
                          <a:cs typeface="Poppins" panose="00000500000000000000" pitchFamily="2" charset="0"/>
                        </a:rPr>
                        <a:t>Chromatography-free → no separation, no long runs</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695670554"/>
                  </a:ext>
                </a:extLst>
              </a:tr>
              <a:tr h="406077">
                <a:tc>
                  <a:txBody>
                    <a:bodyPr/>
                    <a:lstStyle/>
                    <a:p>
                      <a:r>
                        <a:rPr lang="it-IT" sz="2000" b="1">
                          <a:effectLst/>
                          <a:latin typeface="Poppins" panose="00000500000000000000" pitchFamily="2" charset="0"/>
                          <a:cs typeface="Poppins" panose="00000500000000000000" pitchFamily="2" charset="0"/>
                        </a:rPr>
                        <a:t>✅Sample Prep</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en-US" sz="2000">
                          <a:effectLst/>
                          <a:latin typeface="Poppins" panose="00000500000000000000" pitchFamily="2" charset="0"/>
                          <a:cs typeface="Poppins" panose="00000500000000000000" pitchFamily="2" charset="0"/>
                        </a:rPr>
                        <a:t>Minimal or none → ideal for rapid screening</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779246643"/>
                  </a:ext>
                </a:extLst>
              </a:tr>
              <a:tr h="657385">
                <a:tc>
                  <a:txBody>
                    <a:bodyPr/>
                    <a:lstStyle/>
                    <a:p>
                      <a:r>
                        <a:rPr lang="it-IT" sz="2000" b="1">
                          <a:effectLst/>
                          <a:latin typeface="Poppins" panose="00000500000000000000" pitchFamily="2" charset="0"/>
                          <a:cs typeface="Poppins" panose="00000500000000000000" pitchFamily="2" charset="0"/>
                        </a:rPr>
                        <a:t>✅Throughput</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tc>
                  <a:txBody>
                    <a:bodyPr/>
                    <a:lstStyle/>
                    <a:p>
                      <a:r>
                        <a:rPr lang="en-US" sz="2000" dirty="0">
                          <a:effectLst/>
                          <a:latin typeface="Poppins" panose="00000500000000000000" pitchFamily="2" charset="0"/>
                          <a:cs typeface="Poppins" panose="00000500000000000000" pitchFamily="2" charset="0"/>
                        </a:rPr>
                        <a:t>Compatible with </a:t>
                      </a:r>
                      <a:r>
                        <a:rPr lang="en-US" sz="2000" dirty="0" err="1">
                          <a:effectLst/>
                          <a:latin typeface="Poppins" panose="00000500000000000000" pitchFamily="2" charset="0"/>
                          <a:cs typeface="Poppins" panose="00000500000000000000" pitchFamily="2" charset="0"/>
                        </a:rPr>
                        <a:t>multiwell</a:t>
                      </a:r>
                      <a:r>
                        <a:rPr lang="en-US" sz="2000" dirty="0">
                          <a:effectLst/>
                          <a:latin typeface="Poppins" panose="00000500000000000000" pitchFamily="2" charset="0"/>
                          <a:cs typeface="Poppins" panose="00000500000000000000" pitchFamily="2" charset="0"/>
                        </a:rPr>
                        <a:t> sample cards for high-throughput workflows</a:t>
                      </a:r>
                    </a:p>
                  </a:txBody>
                  <a:tcPr anchor="ctr">
                    <a:lnL w="7620" cap="flat" cmpd="sng" algn="ctr">
                      <a:solidFill>
                        <a:srgbClr val="D9D9D9"/>
                      </a:solidFill>
                      <a:prstDash val="solid"/>
                      <a:round/>
                      <a:headEnd type="none" w="med" len="med"/>
                      <a:tailEnd type="none" w="med" len="med"/>
                    </a:lnL>
                    <a:lnR w="7620" cap="flat" cmpd="sng" algn="ctr">
                      <a:solidFill>
                        <a:srgbClr val="D9D9D9"/>
                      </a:solidFill>
                      <a:prstDash val="solid"/>
                      <a:round/>
                      <a:headEnd type="none" w="med" len="med"/>
                      <a:tailEnd type="none" w="med" len="med"/>
                    </a:lnR>
                    <a:lnT w="7620" cap="flat" cmpd="sng" algn="ctr">
                      <a:solidFill>
                        <a:srgbClr val="D9D9D9"/>
                      </a:solidFill>
                      <a:prstDash val="solid"/>
                      <a:round/>
                      <a:headEnd type="none" w="med" len="med"/>
                      <a:tailEnd type="none" w="med" len="med"/>
                    </a:lnT>
                    <a:lnB w="762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4119800322"/>
                  </a:ext>
                </a:extLst>
              </a:tr>
            </a:tbl>
          </a:graphicData>
        </a:graphic>
      </p:graphicFrame>
      <p:sp>
        <p:nvSpPr>
          <p:cNvPr id="26" name="Rectangle 1">
            <a:extLst>
              <a:ext uri="{FF2B5EF4-FFF2-40B4-BE49-F238E27FC236}">
                <a16:creationId xmlns:a16="http://schemas.microsoft.com/office/drawing/2014/main" id="{F29C0723-0DF1-7F9E-F396-E96E71211B03}"/>
              </a:ext>
            </a:extLst>
          </p:cNvPr>
          <p:cNvSpPr>
            <a:spLocks noChangeArrowheads="1"/>
          </p:cNvSpPr>
          <p:nvPr/>
        </p:nvSpPr>
        <p:spPr bwMode="auto">
          <a:xfrm>
            <a:off x="595643" y="5143421"/>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0" y="5988150"/>
            <a:ext cx="9788653" cy="4298850"/>
          </a:xfrm>
          <a:custGeom>
            <a:avLst/>
            <a:gdLst/>
            <a:ahLst/>
            <a:cxnLst/>
            <a:rect l="l" t="t" r="r" b="b"/>
            <a:pathLst>
              <a:path w="9788653" h="4298850">
                <a:moveTo>
                  <a:pt x="9788653" y="0"/>
                </a:moveTo>
                <a:lnTo>
                  <a:pt x="0" y="0"/>
                </a:lnTo>
                <a:lnTo>
                  <a:pt x="0" y="4298850"/>
                </a:lnTo>
                <a:lnTo>
                  <a:pt x="9788653" y="4298850"/>
                </a:lnTo>
                <a:lnTo>
                  <a:pt x="9788653" y="0"/>
                </a:lnTo>
                <a:close/>
              </a:path>
            </a:pathLst>
          </a:custGeom>
          <a:blipFill>
            <a:blip r:embed="rId2">
              <a:extLst>
                <a:ext uri="{96DAC541-7B7A-43D3-8B79-37D633B846F1}">
                  <asvg:svgBlip xmlns:asvg="http://schemas.microsoft.com/office/drawing/2016/SVG/main" r:embed="rId3"/>
                </a:ext>
              </a:extLst>
            </a:blip>
            <a:stretch>
              <a:fillRect l="-25255" t="-25255"/>
            </a:stretch>
          </a:blipFill>
        </p:spPr>
        <p:txBody>
          <a:bodyPr/>
          <a:lstStyle/>
          <a:p>
            <a:endParaRPr lang="it-IT"/>
          </a:p>
        </p:txBody>
      </p:sp>
      <p:grpSp>
        <p:nvGrpSpPr>
          <p:cNvPr id="3" name="Group 3"/>
          <p:cNvGrpSpPr/>
          <p:nvPr/>
        </p:nvGrpSpPr>
        <p:grpSpPr>
          <a:xfrm>
            <a:off x="-752047" y="223520"/>
            <a:ext cx="7134786" cy="7134786"/>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E48BD"/>
            </a:solidFill>
          </p:spPr>
          <p:txBody>
            <a:bodyPr/>
            <a:lstStyle/>
            <a:p>
              <a:endParaRPr lang="it-IT"/>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6" name="Group 6"/>
          <p:cNvGrpSpPr/>
          <p:nvPr/>
        </p:nvGrpSpPr>
        <p:grpSpPr>
          <a:xfrm>
            <a:off x="-438153" y="527889"/>
            <a:ext cx="6526049" cy="6526049"/>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24959" r="-24959"/>
              </a:stretch>
            </a:blipFill>
          </p:spPr>
          <p:txBody>
            <a:bodyPr/>
            <a:lstStyle/>
            <a:p>
              <a:endParaRPr lang="it-IT"/>
            </a:p>
          </p:txBody>
        </p:sp>
      </p:grpSp>
      <p:grpSp>
        <p:nvGrpSpPr>
          <p:cNvPr id="8" name="Group 8"/>
          <p:cNvGrpSpPr/>
          <p:nvPr/>
        </p:nvGrpSpPr>
        <p:grpSpPr>
          <a:xfrm>
            <a:off x="1260440" y="5891452"/>
            <a:ext cx="4509949" cy="4509949"/>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1" name="Group 11"/>
          <p:cNvGrpSpPr/>
          <p:nvPr/>
        </p:nvGrpSpPr>
        <p:grpSpPr>
          <a:xfrm>
            <a:off x="1431848" y="6062859"/>
            <a:ext cx="4167133" cy="4167133"/>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83200" r="-16799"/>
              </a:stretch>
            </a:blipFill>
          </p:spPr>
          <p:txBody>
            <a:bodyPr/>
            <a:lstStyle/>
            <a:p>
              <a:endParaRPr lang="it-IT"/>
            </a:p>
          </p:txBody>
        </p:sp>
      </p:grpSp>
      <p:sp>
        <p:nvSpPr>
          <p:cNvPr id="13" name="Freeform 13"/>
          <p:cNvSpPr/>
          <p:nvPr/>
        </p:nvSpPr>
        <p:spPr>
          <a:xfrm>
            <a:off x="8206177" y="197994"/>
            <a:ext cx="7522553" cy="3251551"/>
          </a:xfrm>
          <a:custGeom>
            <a:avLst/>
            <a:gdLst/>
            <a:ahLst/>
            <a:cxnLst/>
            <a:rect l="l" t="t" r="r" b="b"/>
            <a:pathLst>
              <a:path w="7522553" h="3251551">
                <a:moveTo>
                  <a:pt x="0" y="0"/>
                </a:moveTo>
                <a:lnTo>
                  <a:pt x="7522553" y="0"/>
                </a:lnTo>
                <a:lnTo>
                  <a:pt x="7522553" y="3251551"/>
                </a:lnTo>
                <a:lnTo>
                  <a:pt x="0" y="3251551"/>
                </a:lnTo>
                <a:lnTo>
                  <a:pt x="0" y="0"/>
                </a:lnTo>
                <a:close/>
              </a:path>
            </a:pathLst>
          </a:custGeom>
          <a:blipFill>
            <a:blip r:embed="rId6"/>
            <a:stretch>
              <a:fillRect l="-5653" t="-6194" r="-5573" b="-10623"/>
            </a:stretch>
          </a:blipFill>
        </p:spPr>
        <p:txBody>
          <a:bodyPr/>
          <a:lstStyle/>
          <a:p>
            <a:endParaRPr lang="it-IT"/>
          </a:p>
        </p:txBody>
      </p:sp>
      <p:sp>
        <p:nvSpPr>
          <p:cNvPr id="14" name="TextBox 14"/>
          <p:cNvSpPr txBox="1"/>
          <p:nvPr/>
        </p:nvSpPr>
        <p:spPr>
          <a:xfrm>
            <a:off x="7805119" y="5167556"/>
            <a:ext cx="6801643" cy="2190750"/>
          </a:xfrm>
          <a:prstGeom prst="rect">
            <a:avLst/>
          </a:prstGeom>
        </p:spPr>
        <p:txBody>
          <a:bodyPr lIns="0" tIns="0" rIns="0" bIns="0" rtlCol="0" anchor="t">
            <a:spAutoFit/>
          </a:bodyPr>
          <a:lstStyle/>
          <a:p>
            <a:pPr algn="l">
              <a:lnSpc>
                <a:spcPts val="8640"/>
              </a:lnSpc>
            </a:pPr>
            <a:r>
              <a:rPr lang="en-US" sz="7200" b="1" spc="223">
                <a:solidFill>
                  <a:srgbClr val="003F91"/>
                </a:solidFill>
                <a:latin typeface="Playfair Display Heavy"/>
                <a:ea typeface="Playfair Display Heavy"/>
                <a:cs typeface="Playfair Display Heavy"/>
                <a:sym typeface="Playfair Display Heavy"/>
              </a:rPr>
              <a:t>Thank you for</a:t>
            </a:r>
          </a:p>
          <a:p>
            <a:pPr algn="l">
              <a:lnSpc>
                <a:spcPts val="8640"/>
              </a:lnSpc>
            </a:pPr>
            <a:r>
              <a:rPr lang="en-US" sz="7200" b="1" spc="223">
                <a:solidFill>
                  <a:srgbClr val="003F91"/>
                </a:solidFill>
                <a:latin typeface="Playfair Display Heavy"/>
                <a:ea typeface="Playfair Display Heavy"/>
                <a:cs typeface="Playfair Display Heavy"/>
                <a:sym typeface="Playfair Display Heavy"/>
              </a:rPr>
              <a:t>your attention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72365" y="1092377"/>
            <a:ext cx="9246536" cy="1933575"/>
          </a:xfrm>
          <a:prstGeom prst="rect">
            <a:avLst/>
          </a:prstGeom>
        </p:spPr>
        <p:txBody>
          <a:bodyPr lIns="0" tIns="0" rIns="0" bIns="0" rtlCol="0" anchor="t">
            <a:spAutoFit/>
          </a:bodyPr>
          <a:lstStyle/>
          <a:p>
            <a:pPr algn="l">
              <a:lnSpc>
                <a:spcPts val="7679"/>
              </a:lnSpc>
            </a:pPr>
            <a:r>
              <a:rPr lang="en-US" sz="6399" b="1" spc="198">
                <a:solidFill>
                  <a:srgbClr val="003F91"/>
                </a:solidFill>
                <a:latin typeface="Playfair Display Heavy"/>
                <a:ea typeface="Playfair Display Heavy"/>
                <a:cs typeface="Playfair Display Heavy"/>
                <a:sym typeface="Playfair Display Heavy"/>
              </a:rPr>
              <a:t>Research Background &amp; Motivation</a:t>
            </a:r>
          </a:p>
        </p:txBody>
      </p:sp>
      <p:sp>
        <p:nvSpPr>
          <p:cNvPr id="3" name="Freeform 3"/>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2"/>
            <a:stretch>
              <a:fillRect l="-5653" t="-6194" r="-5573" b="-10623"/>
            </a:stretch>
          </a:blipFill>
        </p:spPr>
        <p:txBody>
          <a:bodyPr/>
          <a:lstStyle/>
          <a:p>
            <a:endParaRPr lang="it-IT"/>
          </a:p>
        </p:txBody>
      </p:sp>
      <p:sp>
        <p:nvSpPr>
          <p:cNvPr id="4" name="Freeform 4"/>
          <p:cNvSpPr/>
          <p:nvPr/>
        </p:nvSpPr>
        <p:spPr>
          <a:xfrm rot="-10800000" flipH="1">
            <a:off x="672365" y="6666427"/>
            <a:ext cx="6270366" cy="3229239"/>
          </a:xfrm>
          <a:custGeom>
            <a:avLst/>
            <a:gdLst/>
            <a:ahLst/>
            <a:cxnLst/>
            <a:rect l="l" t="t" r="r" b="b"/>
            <a:pathLst>
              <a:path w="6270366" h="3229239">
                <a:moveTo>
                  <a:pt x="6270366" y="0"/>
                </a:moveTo>
                <a:lnTo>
                  <a:pt x="0" y="0"/>
                </a:lnTo>
                <a:lnTo>
                  <a:pt x="0" y="3229238"/>
                </a:lnTo>
                <a:lnTo>
                  <a:pt x="6270366" y="3229238"/>
                </a:lnTo>
                <a:lnTo>
                  <a:pt x="627036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it-IT"/>
          </a:p>
        </p:txBody>
      </p:sp>
      <p:sp>
        <p:nvSpPr>
          <p:cNvPr id="5" name="Freeform 5"/>
          <p:cNvSpPr/>
          <p:nvPr/>
        </p:nvSpPr>
        <p:spPr>
          <a:xfrm rot="-10800000" flipH="1">
            <a:off x="672365" y="3242688"/>
            <a:ext cx="6270366" cy="3229239"/>
          </a:xfrm>
          <a:custGeom>
            <a:avLst/>
            <a:gdLst/>
            <a:ahLst/>
            <a:cxnLst/>
            <a:rect l="l" t="t" r="r" b="b"/>
            <a:pathLst>
              <a:path w="6270366" h="3229239">
                <a:moveTo>
                  <a:pt x="6270366" y="0"/>
                </a:moveTo>
                <a:lnTo>
                  <a:pt x="0" y="0"/>
                </a:lnTo>
                <a:lnTo>
                  <a:pt x="0" y="3229239"/>
                </a:lnTo>
                <a:lnTo>
                  <a:pt x="6270366" y="3229239"/>
                </a:lnTo>
                <a:lnTo>
                  <a:pt x="627036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it-IT"/>
          </a:p>
        </p:txBody>
      </p:sp>
      <p:sp>
        <p:nvSpPr>
          <p:cNvPr id="6" name="TextBox 6"/>
          <p:cNvSpPr txBox="1"/>
          <p:nvPr/>
        </p:nvSpPr>
        <p:spPr>
          <a:xfrm>
            <a:off x="1028700" y="3671254"/>
            <a:ext cx="4990765" cy="2302245"/>
          </a:xfrm>
          <a:prstGeom prst="rect">
            <a:avLst/>
          </a:prstGeom>
        </p:spPr>
        <p:txBody>
          <a:bodyPr lIns="0" tIns="0" rIns="0" bIns="0" rtlCol="0" anchor="t">
            <a:spAutoFit/>
          </a:bodyPr>
          <a:lstStyle/>
          <a:p>
            <a:pPr marL="0" lvl="0" indent="0" algn="l">
              <a:lnSpc>
                <a:spcPts val="3055"/>
              </a:lnSpc>
              <a:spcBef>
                <a:spcPct val="0"/>
              </a:spcBef>
            </a:pPr>
            <a:r>
              <a:rPr lang="en-US" sz="2182" b="1" u="none" strike="noStrike">
                <a:solidFill>
                  <a:srgbClr val="F5F7FA"/>
                </a:solidFill>
                <a:latin typeface="Raleway 2 Bold"/>
                <a:ea typeface="Raleway 2 Bold"/>
                <a:cs typeface="Raleway 2 Bold"/>
                <a:sym typeface="Raleway 2 Bold"/>
              </a:rPr>
              <a:t>Tipically combined with HR MS platforms: Q TOF, TOF, Orbitrap based Mass spectrometers for qualitative and confirmatory analysis in the field of food safety and food quality.</a:t>
            </a:r>
          </a:p>
        </p:txBody>
      </p:sp>
      <p:sp>
        <p:nvSpPr>
          <p:cNvPr id="7" name="TextBox 7"/>
          <p:cNvSpPr txBox="1"/>
          <p:nvPr/>
        </p:nvSpPr>
        <p:spPr>
          <a:xfrm>
            <a:off x="1116808" y="7385406"/>
            <a:ext cx="4814550" cy="1417652"/>
          </a:xfrm>
          <a:prstGeom prst="rect">
            <a:avLst/>
          </a:prstGeom>
        </p:spPr>
        <p:txBody>
          <a:bodyPr lIns="0" tIns="0" rIns="0" bIns="0" rtlCol="0" anchor="t">
            <a:spAutoFit/>
          </a:bodyPr>
          <a:lstStyle/>
          <a:p>
            <a:pPr marL="0" lvl="0" indent="0" algn="l">
              <a:lnSpc>
                <a:spcPts val="3761"/>
              </a:lnSpc>
              <a:spcBef>
                <a:spcPct val="0"/>
              </a:spcBef>
            </a:pPr>
            <a:r>
              <a:rPr lang="en-US" sz="2686" b="1" u="none" strike="noStrike">
                <a:solidFill>
                  <a:srgbClr val="F5F7FA"/>
                </a:solidFill>
                <a:latin typeface="Raleway 2 Bold"/>
                <a:ea typeface="Raleway 2 Bold"/>
                <a:cs typeface="Raleway 2 Bold"/>
                <a:sym typeface="Raleway 2 Bold"/>
              </a:rPr>
              <a:t>Rare reports about quantitative analysis in food by DART-MS technology.</a:t>
            </a:r>
          </a:p>
        </p:txBody>
      </p:sp>
      <p:grpSp>
        <p:nvGrpSpPr>
          <p:cNvPr id="8" name="Group 8"/>
          <p:cNvGrpSpPr/>
          <p:nvPr/>
        </p:nvGrpSpPr>
        <p:grpSpPr>
          <a:xfrm>
            <a:off x="7543081" y="4941408"/>
            <a:ext cx="1103233" cy="1144730"/>
            <a:chOff x="0" y="0"/>
            <a:chExt cx="1470977" cy="1526306"/>
          </a:xfrm>
        </p:grpSpPr>
        <p:grpSp>
          <p:nvGrpSpPr>
            <p:cNvPr id="9" name="Group 9"/>
            <p:cNvGrpSpPr/>
            <p:nvPr/>
          </p:nvGrpSpPr>
          <p:grpSpPr>
            <a:xfrm>
              <a:off x="95541" y="0"/>
              <a:ext cx="1269374" cy="1269374"/>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7CE4D"/>
              </a:solidFill>
            </p:spPr>
            <p:txBody>
              <a:bodyPr/>
              <a:lstStyle/>
              <a:p>
                <a:endParaRPr lang="it-IT"/>
              </a:p>
            </p:txBody>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0" y="0"/>
              <a:ext cx="1470977" cy="1526306"/>
            </a:xfrm>
            <a:custGeom>
              <a:avLst/>
              <a:gdLst/>
              <a:ahLst/>
              <a:cxnLst/>
              <a:rect l="l" t="t" r="r" b="b"/>
              <a:pathLst>
                <a:path w="1470977" h="1526306">
                  <a:moveTo>
                    <a:pt x="0" y="0"/>
                  </a:moveTo>
                  <a:lnTo>
                    <a:pt x="1470977" y="0"/>
                  </a:lnTo>
                  <a:lnTo>
                    <a:pt x="1470977" y="1526306"/>
                  </a:lnTo>
                  <a:lnTo>
                    <a:pt x="0" y="152630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it-IT"/>
            </a:p>
          </p:txBody>
        </p:sp>
      </p:grpSp>
      <p:sp>
        <p:nvSpPr>
          <p:cNvPr id="13" name="TextBox 13"/>
          <p:cNvSpPr txBox="1"/>
          <p:nvPr/>
        </p:nvSpPr>
        <p:spPr>
          <a:xfrm>
            <a:off x="8728306" y="4884258"/>
            <a:ext cx="4589592" cy="4105910"/>
          </a:xfrm>
          <a:prstGeom prst="rect">
            <a:avLst/>
          </a:prstGeom>
        </p:spPr>
        <p:txBody>
          <a:bodyPr lIns="0" tIns="0" rIns="0" bIns="0" rtlCol="0" anchor="t">
            <a:spAutoFit/>
          </a:bodyPr>
          <a:lstStyle/>
          <a:p>
            <a:pPr marL="0" lvl="0" indent="0" algn="l">
              <a:lnSpc>
                <a:spcPts val="3640"/>
              </a:lnSpc>
              <a:spcBef>
                <a:spcPct val="0"/>
              </a:spcBef>
            </a:pPr>
            <a:r>
              <a:rPr lang="en-US" sz="2600" b="1" u="none" strike="noStrike">
                <a:solidFill>
                  <a:srgbClr val="1A1A1A"/>
                </a:solidFill>
                <a:latin typeface="Raleway 2 Bold"/>
                <a:ea typeface="Raleway 2 Bold"/>
                <a:cs typeface="Raleway 2 Bold"/>
                <a:sym typeface="Raleway 2 Bold"/>
              </a:rPr>
              <a:t>The launch on the market of the DART TQ MS (EVOQ) has prompted in investigating instrumental capabability of such configuration in quantitative analysis of contaminants/adulternats in foods. </a:t>
            </a:r>
          </a:p>
          <a:p>
            <a:pPr marL="0" lvl="0" indent="0" algn="l">
              <a:lnSpc>
                <a:spcPts val="3640"/>
              </a:lnSpc>
              <a:spcBef>
                <a:spcPct val="0"/>
              </a:spcBef>
            </a:pPr>
            <a:endParaRPr lang="en-US" sz="2600" b="1" u="none" strike="noStrike">
              <a:solidFill>
                <a:srgbClr val="1A1A1A"/>
              </a:solidFill>
              <a:latin typeface="Raleway 2 Bold"/>
              <a:ea typeface="Raleway 2 Bold"/>
              <a:cs typeface="Raleway 2 Bold"/>
              <a:sym typeface="Raleway 2 Bold"/>
            </a:endParaRPr>
          </a:p>
        </p:txBody>
      </p:sp>
      <p:grpSp>
        <p:nvGrpSpPr>
          <p:cNvPr id="14" name="Group 14"/>
          <p:cNvGrpSpPr/>
          <p:nvPr/>
        </p:nvGrpSpPr>
        <p:grpSpPr>
          <a:xfrm>
            <a:off x="12428348" y="3130727"/>
            <a:ext cx="6621434" cy="6621434"/>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l="-38929" r="-38929"/>
              </a:stretch>
            </a:blipFill>
          </p:spPr>
          <p:txBody>
            <a:bodyPr/>
            <a:lstStyle/>
            <a:p>
              <a:endParaRPr lang="it-IT"/>
            </a:p>
          </p:txBody>
        </p:sp>
      </p:grpSp>
      <p:sp>
        <p:nvSpPr>
          <p:cNvPr id="16" name="Freeform 16"/>
          <p:cNvSpPr/>
          <p:nvPr/>
        </p:nvSpPr>
        <p:spPr>
          <a:xfrm flipV="1">
            <a:off x="8139069" y="-9525"/>
            <a:ext cx="10148931" cy="4457072"/>
          </a:xfrm>
          <a:custGeom>
            <a:avLst/>
            <a:gdLst/>
            <a:ahLst/>
            <a:cxnLst/>
            <a:rect l="l" t="t" r="r" b="b"/>
            <a:pathLst>
              <a:path w="10148931" h="4457072">
                <a:moveTo>
                  <a:pt x="0" y="4457072"/>
                </a:moveTo>
                <a:lnTo>
                  <a:pt x="10148931" y="4457072"/>
                </a:lnTo>
                <a:lnTo>
                  <a:pt x="10148931" y="0"/>
                </a:lnTo>
                <a:lnTo>
                  <a:pt x="0" y="0"/>
                </a:lnTo>
                <a:lnTo>
                  <a:pt x="0" y="4457072"/>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flipV="1">
            <a:off x="1768800" y="-6232200"/>
            <a:ext cx="22969855" cy="10087595"/>
          </a:xfrm>
          <a:custGeom>
            <a:avLst/>
            <a:gdLst/>
            <a:ahLst/>
            <a:cxnLst/>
            <a:rect l="l" t="t" r="r" b="b"/>
            <a:pathLst>
              <a:path w="22969855" h="10087595">
                <a:moveTo>
                  <a:pt x="0" y="10087595"/>
                </a:moveTo>
                <a:lnTo>
                  <a:pt x="22969855" y="10087595"/>
                </a:lnTo>
                <a:lnTo>
                  <a:pt x="22969855" y="0"/>
                </a:lnTo>
                <a:lnTo>
                  <a:pt x="0" y="0"/>
                </a:lnTo>
                <a:lnTo>
                  <a:pt x="0" y="10087595"/>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3" name="Group 3"/>
          <p:cNvGrpSpPr/>
          <p:nvPr/>
        </p:nvGrpSpPr>
        <p:grpSpPr>
          <a:xfrm>
            <a:off x="11608401" y="691687"/>
            <a:ext cx="6232539" cy="8903627"/>
            <a:chOff x="0" y="0"/>
            <a:chExt cx="4445000" cy="6350000"/>
          </a:xfrm>
        </p:grpSpPr>
        <p:sp>
          <p:nvSpPr>
            <p:cNvPr id="4" name="Freeform 4"/>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dirty="0"/>
            </a:p>
          </p:txBody>
        </p:sp>
      </p:grpSp>
      <p:grpSp>
        <p:nvGrpSpPr>
          <p:cNvPr id="5" name="Group 5"/>
          <p:cNvGrpSpPr/>
          <p:nvPr/>
        </p:nvGrpSpPr>
        <p:grpSpPr>
          <a:xfrm>
            <a:off x="11844320" y="1028700"/>
            <a:ext cx="5760720" cy="8229600"/>
            <a:chOff x="0" y="0"/>
            <a:chExt cx="4445000" cy="6350000"/>
          </a:xfrm>
        </p:grpSpPr>
        <p:sp>
          <p:nvSpPr>
            <p:cNvPr id="6" name="Freeform 6"/>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p:spPr>
          <p:txBody>
            <a:bodyPr/>
            <a:lstStyle/>
            <a:p>
              <a:endParaRPr lang="it-IT"/>
            </a:p>
          </p:txBody>
        </p:sp>
      </p:grpSp>
      <p:grpSp>
        <p:nvGrpSpPr>
          <p:cNvPr id="7" name="Group 7"/>
          <p:cNvGrpSpPr/>
          <p:nvPr/>
        </p:nvGrpSpPr>
        <p:grpSpPr>
          <a:xfrm>
            <a:off x="9370832" y="5037736"/>
            <a:ext cx="4475140" cy="4475140"/>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5597F"/>
            </a:solidFill>
          </p:spPr>
          <p:txBody>
            <a:bodyPr/>
            <a:lstStyle/>
            <a:p>
              <a:endParaRPr lang="it-IT"/>
            </a:p>
          </p:txBody>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0" name="Group 10"/>
          <p:cNvGrpSpPr/>
          <p:nvPr/>
        </p:nvGrpSpPr>
        <p:grpSpPr>
          <a:xfrm>
            <a:off x="9561740" y="5228644"/>
            <a:ext cx="4093323" cy="4093323"/>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50000" r="-50000"/>
              </a:stretch>
            </a:blipFill>
          </p:spPr>
          <p:txBody>
            <a:bodyPr/>
            <a:lstStyle/>
            <a:p>
              <a:endParaRPr lang="it-IT"/>
            </a:p>
          </p:txBody>
        </p:sp>
      </p:grpSp>
      <p:sp>
        <p:nvSpPr>
          <p:cNvPr id="12" name="Freeform 12"/>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6"/>
            <a:stretch>
              <a:fillRect l="-5653" t="-6194" r="-5573" b="-10623"/>
            </a:stretch>
          </a:blipFill>
        </p:spPr>
        <p:txBody>
          <a:bodyPr/>
          <a:lstStyle/>
          <a:p>
            <a:endParaRPr lang="it-IT"/>
          </a:p>
        </p:txBody>
      </p:sp>
      <p:sp>
        <p:nvSpPr>
          <p:cNvPr id="13" name="TextBox 13"/>
          <p:cNvSpPr txBox="1"/>
          <p:nvPr/>
        </p:nvSpPr>
        <p:spPr>
          <a:xfrm>
            <a:off x="1028700" y="1311229"/>
            <a:ext cx="7417149" cy="1000125"/>
          </a:xfrm>
          <a:prstGeom prst="rect">
            <a:avLst/>
          </a:prstGeom>
        </p:spPr>
        <p:txBody>
          <a:bodyPr lIns="0" tIns="0" rIns="0" bIns="0" rtlCol="0" anchor="t">
            <a:spAutoFit/>
          </a:bodyPr>
          <a:lstStyle/>
          <a:p>
            <a:pPr marL="0" lvl="0" indent="0" algn="l">
              <a:lnSpc>
                <a:spcPts val="7919"/>
              </a:lnSpc>
              <a:spcBef>
                <a:spcPct val="0"/>
              </a:spcBef>
            </a:pPr>
            <a:r>
              <a:rPr lang="en-US" sz="6599" b="1" u="none" strike="noStrike" spc="204">
                <a:solidFill>
                  <a:srgbClr val="003F91"/>
                </a:solidFill>
                <a:latin typeface="Playfair Display Heavy"/>
                <a:ea typeface="Playfair Display Heavy"/>
                <a:cs typeface="Playfair Display Heavy"/>
                <a:sym typeface="Playfair Display Heavy"/>
              </a:rPr>
              <a:t>Case Studies</a:t>
            </a:r>
          </a:p>
        </p:txBody>
      </p:sp>
      <p:grpSp>
        <p:nvGrpSpPr>
          <p:cNvPr id="14" name="Group 14"/>
          <p:cNvGrpSpPr/>
          <p:nvPr/>
        </p:nvGrpSpPr>
        <p:grpSpPr>
          <a:xfrm>
            <a:off x="278007" y="3072558"/>
            <a:ext cx="7917651" cy="4708047"/>
            <a:chOff x="0" y="0"/>
            <a:chExt cx="10556868" cy="6277396"/>
          </a:xfrm>
        </p:grpSpPr>
        <p:grpSp>
          <p:nvGrpSpPr>
            <p:cNvPr id="15" name="Group 15"/>
            <p:cNvGrpSpPr/>
            <p:nvPr/>
          </p:nvGrpSpPr>
          <p:grpSpPr>
            <a:xfrm>
              <a:off x="246278" y="0"/>
              <a:ext cx="10310590" cy="2987156"/>
              <a:chOff x="0" y="0"/>
              <a:chExt cx="1402747" cy="406400"/>
            </a:xfrm>
          </p:grpSpPr>
          <p:sp>
            <p:nvSpPr>
              <p:cNvPr id="16" name="Freeform 16"/>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17" name="TextBox 17"/>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0" y="461064"/>
              <a:ext cx="2115570" cy="2115570"/>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20" name="TextBox 2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246278" y="3290240"/>
              <a:ext cx="10310590" cy="2987156"/>
              <a:chOff x="0" y="0"/>
              <a:chExt cx="1402747" cy="406400"/>
            </a:xfrm>
          </p:grpSpPr>
          <p:sp>
            <p:nvSpPr>
              <p:cNvPr id="22" name="Freeform 22"/>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15597F"/>
              </a:solidFill>
            </p:spPr>
            <p:txBody>
              <a:bodyPr/>
              <a:lstStyle/>
              <a:p>
                <a:endParaRPr lang="it-IT"/>
              </a:p>
            </p:txBody>
          </p:sp>
          <p:sp>
            <p:nvSpPr>
              <p:cNvPr id="23" name="TextBox 23"/>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0" y="3751304"/>
              <a:ext cx="2115570" cy="2115570"/>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13852"/>
              </a:solidFill>
              <a:ln w="38100" cap="sq">
                <a:solidFill>
                  <a:srgbClr val="F5F7FA"/>
                </a:solidFill>
                <a:prstDash val="solid"/>
                <a:miter/>
              </a:ln>
            </p:spPr>
            <p:txBody>
              <a:bodyPr/>
              <a:lstStyle/>
              <a:p>
                <a:endParaRPr lang="it-IT"/>
              </a:p>
            </p:txBody>
          </p:sp>
          <p:sp>
            <p:nvSpPr>
              <p:cNvPr id="26" name="TextBox 26"/>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7" name="TextBox 27"/>
            <p:cNvSpPr txBox="1"/>
            <p:nvPr/>
          </p:nvSpPr>
          <p:spPr>
            <a:xfrm>
              <a:off x="2431520" y="271185"/>
              <a:ext cx="6591664" cy="2234956"/>
            </a:xfrm>
            <a:prstGeom prst="rect">
              <a:avLst/>
            </a:prstGeom>
          </p:spPr>
          <p:txBody>
            <a:bodyPr lIns="0" tIns="0" rIns="0" bIns="0" rtlCol="0" anchor="t">
              <a:spAutoFit/>
            </a:bodyPr>
            <a:lstStyle/>
            <a:p>
              <a:pPr algn="just">
                <a:lnSpc>
                  <a:spcPts val="5599"/>
                </a:lnSpc>
              </a:pPr>
              <a:r>
                <a:rPr lang="en-US" sz="3999">
                  <a:solidFill>
                    <a:srgbClr val="FFFFFF"/>
                  </a:solidFill>
                  <a:latin typeface="Poppins"/>
                  <a:ea typeface="Poppins"/>
                  <a:cs typeface="Poppins"/>
                  <a:sym typeface="Poppins"/>
                </a:rPr>
                <a:t>Food authenticity:</a:t>
              </a:r>
            </a:p>
            <a:p>
              <a:pPr algn="just">
                <a:lnSpc>
                  <a:spcPts val="3870"/>
                </a:lnSpc>
                <a:spcBef>
                  <a:spcPct val="0"/>
                </a:spcBef>
              </a:pPr>
              <a:r>
                <a:rPr lang="en-US" sz="2764">
                  <a:solidFill>
                    <a:srgbClr val="FFFFFF"/>
                  </a:solidFill>
                  <a:latin typeface="Poppins"/>
                  <a:ea typeface="Poppins"/>
                  <a:cs typeface="Poppins"/>
                  <a:sym typeface="Poppins"/>
                </a:rPr>
                <a:t> detection of adulterated </a:t>
              </a:r>
              <a:r>
                <a:rPr lang="en-US" sz="2764" b="1">
                  <a:solidFill>
                    <a:srgbClr val="FFFFFF"/>
                  </a:solidFill>
                  <a:latin typeface="Poppins Bold"/>
                  <a:ea typeface="Poppins Bold"/>
                  <a:cs typeface="Poppins Bold"/>
                  <a:sym typeface="Poppins Bold"/>
                </a:rPr>
                <a:t>saffron</a:t>
              </a:r>
              <a:r>
                <a:rPr lang="en-US" sz="2764">
                  <a:solidFill>
                    <a:srgbClr val="FFFFFF"/>
                  </a:solidFill>
                  <a:latin typeface="Poppins"/>
                  <a:ea typeface="Poppins"/>
                  <a:cs typeface="Poppins"/>
                  <a:sym typeface="Poppins"/>
                </a:rPr>
                <a:t> by</a:t>
              </a:r>
              <a:r>
                <a:rPr lang="en-US" sz="2764" b="1">
                  <a:solidFill>
                    <a:srgbClr val="FFFFFF"/>
                  </a:solidFill>
                  <a:latin typeface="Poppins Bold"/>
                  <a:ea typeface="Poppins Bold"/>
                  <a:cs typeface="Poppins Bold"/>
                  <a:sym typeface="Poppins Bold"/>
                </a:rPr>
                <a:t> low-cost spices</a:t>
              </a:r>
              <a:r>
                <a:rPr lang="en-US" sz="2764">
                  <a:solidFill>
                    <a:srgbClr val="FFFFFF"/>
                  </a:solidFill>
                  <a:latin typeface="Poppins"/>
                  <a:ea typeface="Poppins"/>
                  <a:cs typeface="Poppins"/>
                  <a:sym typeface="Poppins"/>
                </a:rPr>
                <a:t>  </a:t>
              </a:r>
            </a:p>
          </p:txBody>
        </p:sp>
        <p:sp>
          <p:nvSpPr>
            <p:cNvPr id="28" name="TextBox 28"/>
            <p:cNvSpPr txBox="1"/>
            <p:nvPr/>
          </p:nvSpPr>
          <p:spPr>
            <a:xfrm>
              <a:off x="2370251" y="3260194"/>
              <a:ext cx="6974818" cy="2882731"/>
            </a:xfrm>
            <a:prstGeom prst="rect">
              <a:avLst/>
            </a:prstGeom>
          </p:spPr>
          <p:txBody>
            <a:bodyPr lIns="0" tIns="0" rIns="0" bIns="0" rtlCol="0" anchor="t">
              <a:spAutoFit/>
            </a:bodyPr>
            <a:lstStyle/>
            <a:p>
              <a:pPr algn="just">
                <a:lnSpc>
                  <a:spcPts val="5599"/>
                </a:lnSpc>
              </a:pPr>
              <a:r>
                <a:rPr lang="en-US" sz="3999">
                  <a:solidFill>
                    <a:srgbClr val="FFFFFF"/>
                  </a:solidFill>
                  <a:latin typeface="Poppins"/>
                  <a:ea typeface="Poppins"/>
                  <a:cs typeface="Poppins"/>
                  <a:sym typeface="Poppins"/>
                </a:rPr>
                <a:t>Food safety:</a:t>
              </a:r>
            </a:p>
            <a:p>
              <a:pPr algn="just">
                <a:lnSpc>
                  <a:spcPts val="3863"/>
                </a:lnSpc>
                <a:spcBef>
                  <a:spcPct val="0"/>
                </a:spcBef>
              </a:pPr>
              <a:r>
                <a:rPr lang="en-US" sz="2760">
                  <a:solidFill>
                    <a:srgbClr val="FFFFFF"/>
                  </a:solidFill>
                  <a:latin typeface="Poppins"/>
                  <a:ea typeface="Poppins"/>
                  <a:cs typeface="Poppins"/>
                  <a:sym typeface="Poppins"/>
                </a:rPr>
                <a:t> determination of biogenic amines in </a:t>
              </a:r>
              <a:r>
                <a:rPr lang="en-US" sz="2760" b="1">
                  <a:solidFill>
                    <a:srgbClr val="FFFFFF"/>
                  </a:solidFill>
                  <a:latin typeface="Poppins Bold"/>
                  <a:ea typeface="Poppins Bold"/>
                  <a:cs typeface="Poppins Bold"/>
                  <a:sym typeface="Poppins Bold"/>
                </a:rPr>
                <a:t>tuna </a:t>
              </a:r>
              <a:r>
                <a:rPr lang="en-US" sz="2760">
                  <a:solidFill>
                    <a:srgbClr val="FFFFFF"/>
                  </a:solidFill>
                  <a:latin typeface="Poppins"/>
                  <a:ea typeface="Poppins"/>
                  <a:cs typeface="Poppins"/>
                  <a:sym typeface="Poppins"/>
                </a:rPr>
                <a:t>fish, with a focus on </a:t>
              </a:r>
              <a:r>
                <a:rPr lang="en-US" sz="2760" b="1">
                  <a:solidFill>
                    <a:srgbClr val="FFFFFF"/>
                  </a:solidFill>
                  <a:latin typeface="Poppins Bold"/>
                  <a:ea typeface="Poppins Bold"/>
                  <a:cs typeface="Poppins Bold"/>
                  <a:sym typeface="Poppins Bold"/>
                </a:rPr>
                <a:t>histamine. </a:t>
              </a:r>
            </a:p>
          </p:txBody>
        </p:sp>
        <p:sp>
          <p:nvSpPr>
            <p:cNvPr id="29" name="TextBox 29"/>
            <p:cNvSpPr txBox="1"/>
            <p:nvPr/>
          </p:nvSpPr>
          <p:spPr>
            <a:xfrm>
              <a:off x="912982" y="4206674"/>
              <a:ext cx="377719" cy="951672"/>
            </a:xfrm>
            <a:prstGeom prst="rect">
              <a:avLst/>
            </a:prstGeom>
          </p:spPr>
          <p:txBody>
            <a:bodyPr lIns="0" tIns="0" rIns="0" bIns="0" rtlCol="0" anchor="t">
              <a:spAutoFit/>
            </a:bodyPr>
            <a:lstStyle/>
            <a:p>
              <a:pPr marL="0" lvl="0" indent="0" algn="ctr">
                <a:lnSpc>
                  <a:spcPts val="6326"/>
                </a:lnSpc>
                <a:spcBef>
                  <a:spcPct val="0"/>
                </a:spcBef>
              </a:pPr>
              <a:r>
                <a:rPr lang="en-US" sz="3954" b="1" u="none" strike="noStrike">
                  <a:solidFill>
                    <a:srgbClr val="F5F7FA"/>
                  </a:solidFill>
                  <a:latin typeface="Raleway 1 Bold"/>
                  <a:ea typeface="Raleway 1 Bold"/>
                  <a:cs typeface="Raleway 1 Bold"/>
                  <a:sym typeface="Raleway 1 Bold"/>
                </a:rPr>
                <a:t>2</a:t>
              </a:r>
            </a:p>
          </p:txBody>
        </p:sp>
        <p:sp>
          <p:nvSpPr>
            <p:cNvPr id="30" name="TextBox 30"/>
            <p:cNvSpPr txBox="1"/>
            <p:nvPr/>
          </p:nvSpPr>
          <p:spPr>
            <a:xfrm>
              <a:off x="772127" y="941542"/>
              <a:ext cx="518574" cy="951672"/>
            </a:xfrm>
            <a:prstGeom prst="rect">
              <a:avLst/>
            </a:prstGeom>
          </p:spPr>
          <p:txBody>
            <a:bodyPr lIns="0" tIns="0" rIns="0" bIns="0" rtlCol="0" anchor="t">
              <a:spAutoFit/>
            </a:bodyPr>
            <a:lstStyle/>
            <a:p>
              <a:pPr algn="ctr">
                <a:lnSpc>
                  <a:spcPts val="6326"/>
                </a:lnSpc>
                <a:spcBef>
                  <a:spcPct val="0"/>
                </a:spcBef>
              </a:pPr>
              <a:r>
                <a:rPr lang="en-US" sz="3954" b="1">
                  <a:solidFill>
                    <a:srgbClr val="F5F7FA"/>
                  </a:solidFill>
                  <a:latin typeface="Raleway 1 Bold"/>
                  <a:ea typeface="Raleway 1 Bold"/>
                  <a:cs typeface="Raleway 1 Bold"/>
                  <a:sym typeface="Raleway 1 Bold"/>
                </a:rPr>
                <a:t>1</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10541657" y="-9525"/>
            <a:ext cx="7746343" cy="3401936"/>
          </a:xfrm>
          <a:custGeom>
            <a:avLst/>
            <a:gdLst/>
            <a:ahLst/>
            <a:cxnLst/>
            <a:rect l="l" t="t" r="r" b="b"/>
            <a:pathLst>
              <a:path w="7746343" h="3401936">
                <a:moveTo>
                  <a:pt x="0" y="3401936"/>
                </a:moveTo>
                <a:lnTo>
                  <a:pt x="7746343" y="3401936"/>
                </a:lnTo>
                <a:lnTo>
                  <a:pt x="7746343" y="0"/>
                </a:lnTo>
                <a:lnTo>
                  <a:pt x="0" y="0"/>
                </a:lnTo>
                <a:lnTo>
                  <a:pt x="0" y="3401936"/>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dirty="0"/>
          </a:p>
        </p:txBody>
      </p:sp>
      <p:grpSp>
        <p:nvGrpSpPr>
          <p:cNvPr id="3" name="Group 3"/>
          <p:cNvGrpSpPr/>
          <p:nvPr/>
        </p:nvGrpSpPr>
        <p:grpSpPr>
          <a:xfrm>
            <a:off x="10655957" y="691687"/>
            <a:ext cx="6232539" cy="8903627"/>
            <a:chOff x="0" y="0"/>
            <a:chExt cx="4445000" cy="6350000"/>
          </a:xfrm>
        </p:grpSpPr>
        <p:sp>
          <p:nvSpPr>
            <p:cNvPr id="4" name="Freeform 4"/>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a:p>
          </p:txBody>
        </p:sp>
      </p:grpSp>
      <p:grpSp>
        <p:nvGrpSpPr>
          <p:cNvPr id="5" name="Group 5"/>
          <p:cNvGrpSpPr/>
          <p:nvPr/>
        </p:nvGrpSpPr>
        <p:grpSpPr>
          <a:xfrm>
            <a:off x="10891866" y="1028700"/>
            <a:ext cx="5760720" cy="8229600"/>
            <a:chOff x="0" y="0"/>
            <a:chExt cx="4445000" cy="6350000"/>
          </a:xfrm>
        </p:grpSpPr>
        <p:sp>
          <p:nvSpPr>
            <p:cNvPr id="6" name="Freeform 6"/>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p:spPr>
          <p:txBody>
            <a:bodyPr/>
            <a:lstStyle/>
            <a:p>
              <a:endParaRPr lang="it-IT"/>
            </a:p>
          </p:txBody>
        </p:sp>
      </p:grpSp>
      <p:sp>
        <p:nvSpPr>
          <p:cNvPr id="7" name="Freeform 7"/>
          <p:cNvSpPr/>
          <p:nvPr/>
        </p:nvSpPr>
        <p:spPr>
          <a:xfrm>
            <a:off x="10560707" y="6899634"/>
            <a:ext cx="7746343" cy="3401936"/>
          </a:xfrm>
          <a:custGeom>
            <a:avLst/>
            <a:gdLst/>
            <a:ahLst/>
            <a:cxnLst/>
            <a:rect l="l" t="t" r="r" b="b"/>
            <a:pathLst>
              <a:path w="7746343" h="3401936">
                <a:moveTo>
                  <a:pt x="0" y="0"/>
                </a:moveTo>
                <a:lnTo>
                  <a:pt x="7746343" y="0"/>
                </a:lnTo>
                <a:lnTo>
                  <a:pt x="7746343" y="3401935"/>
                </a:lnTo>
                <a:lnTo>
                  <a:pt x="0" y="3401935"/>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8" name="Group 8"/>
          <p:cNvGrpSpPr/>
          <p:nvPr/>
        </p:nvGrpSpPr>
        <p:grpSpPr>
          <a:xfrm>
            <a:off x="462716" y="3072558"/>
            <a:ext cx="7732943" cy="2240367"/>
            <a:chOff x="0" y="0"/>
            <a:chExt cx="1402747" cy="406400"/>
          </a:xfrm>
        </p:grpSpPr>
        <p:sp>
          <p:nvSpPr>
            <p:cNvPr id="9" name="Freeform 9"/>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10" name="TextBox 10"/>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278007" y="3418356"/>
            <a:ext cx="1586678" cy="1586678"/>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15" name="Freeform 15"/>
          <p:cNvSpPr/>
          <p:nvPr/>
        </p:nvSpPr>
        <p:spPr>
          <a:xfrm>
            <a:off x="3401840" y="7685039"/>
            <a:ext cx="7287110" cy="2072157"/>
          </a:xfrm>
          <a:custGeom>
            <a:avLst/>
            <a:gdLst/>
            <a:ahLst/>
            <a:cxnLst/>
            <a:rect l="l" t="t" r="r" b="b"/>
            <a:pathLst>
              <a:path w="7287110" h="2072157">
                <a:moveTo>
                  <a:pt x="0" y="0"/>
                </a:moveTo>
                <a:lnTo>
                  <a:pt x="7287110" y="0"/>
                </a:lnTo>
                <a:lnTo>
                  <a:pt x="7287110" y="2072156"/>
                </a:lnTo>
                <a:lnTo>
                  <a:pt x="0" y="2072156"/>
                </a:lnTo>
                <a:lnTo>
                  <a:pt x="0" y="0"/>
                </a:lnTo>
                <a:close/>
              </a:path>
            </a:pathLst>
          </a:custGeom>
          <a:blipFill>
            <a:blip r:embed="rId6"/>
            <a:stretch>
              <a:fillRect l="-317" t="-3604" r="-163" b="-806"/>
            </a:stretch>
          </a:blipFill>
        </p:spPr>
        <p:txBody>
          <a:bodyPr/>
          <a:lstStyle/>
          <a:p>
            <a:endParaRPr lang="it-IT"/>
          </a:p>
        </p:txBody>
      </p:sp>
      <p:sp>
        <p:nvSpPr>
          <p:cNvPr id="16" name="Freeform 16"/>
          <p:cNvSpPr/>
          <p:nvPr/>
        </p:nvSpPr>
        <p:spPr>
          <a:xfrm>
            <a:off x="699758" y="5779802"/>
            <a:ext cx="1739043" cy="1397592"/>
          </a:xfrm>
          <a:custGeom>
            <a:avLst/>
            <a:gdLst/>
            <a:ahLst/>
            <a:cxnLst/>
            <a:rect l="l" t="t" r="r" b="b"/>
            <a:pathLst>
              <a:path w="1739043" h="1397592">
                <a:moveTo>
                  <a:pt x="0" y="0"/>
                </a:moveTo>
                <a:lnTo>
                  <a:pt x="1739043" y="0"/>
                </a:lnTo>
                <a:lnTo>
                  <a:pt x="1739043" y="1397592"/>
                </a:lnTo>
                <a:lnTo>
                  <a:pt x="0" y="139759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it-IT"/>
          </a:p>
        </p:txBody>
      </p:sp>
      <p:sp>
        <p:nvSpPr>
          <p:cNvPr id="17" name="Freeform 17"/>
          <p:cNvSpPr/>
          <p:nvPr/>
        </p:nvSpPr>
        <p:spPr>
          <a:xfrm>
            <a:off x="273822" y="7389891"/>
            <a:ext cx="2205422" cy="2205422"/>
          </a:xfrm>
          <a:custGeom>
            <a:avLst/>
            <a:gdLst/>
            <a:ahLst/>
            <a:cxnLst/>
            <a:rect l="l" t="t" r="r" b="b"/>
            <a:pathLst>
              <a:path w="2205422" h="2205422">
                <a:moveTo>
                  <a:pt x="0" y="0"/>
                </a:moveTo>
                <a:lnTo>
                  <a:pt x="2205422" y="0"/>
                </a:lnTo>
                <a:lnTo>
                  <a:pt x="2205422" y="2205422"/>
                </a:lnTo>
                <a:lnTo>
                  <a:pt x="0" y="2205422"/>
                </a:lnTo>
                <a:lnTo>
                  <a:pt x="0" y="0"/>
                </a:lnTo>
                <a:close/>
              </a:path>
            </a:pathLst>
          </a:custGeom>
          <a:blipFill>
            <a:blip r:embed="rId9"/>
            <a:stretch>
              <a:fillRect/>
            </a:stretch>
          </a:blipFill>
        </p:spPr>
        <p:txBody>
          <a:bodyPr/>
          <a:lstStyle/>
          <a:p>
            <a:endParaRPr lang="it-IT"/>
          </a:p>
        </p:txBody>
      </p:sp>
      <p:sp>
        <p:nvSpPr>
          <p:cNvPr id="18" name="Freeform 18"/>
          <p:cNvSpPr/>
          <p:nvPr/>
        </p:nvSpPr>
        <p:spPr>
          <a:xfrm>
            <a:off x="188097" y="7389891"/>
            <a:ext cx="3118287" cy="2759684"/>
          </a:xfrm>
          <a:custGeom>
            <a:avLst/>
            <a:gdLst/>
            <a:ahLst/>
            <a:cxnLst/>
            <a:rect l="l" t="t" r="r" b="b"/>
            <a:pathLst>
              <a:path w="3118287" h="2759684">
                <a:moveTo>
                  <a:pt x="0" y="0"/>
                </a:moveTo>
                <a:lnTo>
                  <a:pt x="3118287" y="0"/>
                </a:lnTo>
                <a:lnTo>
                  <a:pt x="3118287" y="2759684"/>
                </a:lnTo>
                <a:lnTo>
                  <a:pt x="0" y="2759684"/>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it-IT"/>
          </a:p>
        </p:txBody>
      </p:sp>
      <p:sp>
        <p:nvSpPr>
          <p:cNvPr id="19" name="TextBox 19"/>
          <p:cNvSpPr txBox="1"/>
          <p:nvPr/>
        </p:nvSpPr>
        <p:spPr>
          <a:xfrm>
            <a:off x="1028700" y="1320754"/>
            <a:ext cx="7417149" cy="959687"/>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Case Study 1</a:t>
            </a:r>
          </a:p>
        </p:txBody>
      </p:sp>
      <p:sp>
        <p:nvSpPr>
          <p:cNvPr id="20" name="TextBox 20"/>
          <p:cNvSpPr txBox="1"/>
          <p:nvPr/>
        </p:nvSpPr>
        <p:spPr>
          <a:xfrm>
            <a:off x="2101648" y="3247372"/>
            <a:ext cx="4943748" cy="1704792"/>
          </a:xfrm>
          <a:prstGeom prst="rect">
            <a:avLst/>
          </a:prstGeom>
        </p:spPr>
        <p:txBody>
          <a:bodyPr lIns="0" tIns="0" rIns="0" bIns="0" rtlCol="0" anchor="t">
            <a:spAutoFit/>
          </a:bodyPr>
          <a:lstStyle/>
          <a:p>
            <a:pPr algn="just">
              <a:lnSpc>
                <a:spcPts val="5599"/>
              </a:lnSpc>
            </a:pPr>
            <a:r>
              <a:rPr lang="en-US" sz="3999">
                <a:solidFill>
                  <a:srgbClr val="FFFFFF"/>
                </a:solidFill>
                <a:latin typeface="Poppins"/>
                <a:ea typeface="Poppins"/>
                <a:cs typeface="Poppins"/>
                <a:sym typeface="Poppins"/>
              </a:rPr>
              <a:t>Food authenticity:</a:t>
            </a:r>
          </a:p>
          <a:p>
            <a:pPr algn="just">
              <a:lnSpc>
                <a:spcPts val="3870"/>
              </a:lnSpc>
              <a:spcBef>
                <a:spcPct val="0"/>
              </a:spcBef>
            </a:pPr>
            <a:r>
              <a:rPr lang="en-US" sz="2764">
                <a:solidFill>
                  <a:srgbClr val="FFFFFF"/>
                </a:solidFill>
                <a:latin typeface="Poppins"/>
                <a:ea typeface="Poppins"/>
                <a:cs typeface="Poppins"/>
                <a:sym typeface="Poppins"/>
              </a:rPr>
              <a:t> detection of adulterated </a:t>
            </a:r>
            <a:r>
              <a:rPr lang="en-US" sz="2764" b="1">
                <a:solidFill>
                  <a:srgbClr val="FFFFFF"/>
                </a:solidFill>
                <a:latin typeface="Poppins Bold"/>
                <a:ea typeface="Poppins Bold"/>
                <a:cs typeface="Poppins Bold"/>
                <a:sym typeface="Poppins Bold"/>
              </a:rPr>
              <a:t>saffron</a:t>
            </a:r>
            <a:r>
              <a:rPr lang="en-US" sz="2764">
                <a:solidFill>
                  <a:srgbClr val="FFFFFF"/>
                </a:solidFill>
                <a:latin typeface="Poppins"/>
                <a:ea typeface="Poppins"/>
                <a:cs typeface="Poppins"/>
                <a:sym typeface="Poppins"/>
              </a:rPr>
              <a:t> by</a:t>
            </a:r>
            <a:r>
              <a:rPr lang="en-US" sz="2764" b="1">
                <a:solidFill>
                  <a:srgbClr val="FFFFFF"/>
                </a:solidFill>
                <a:latin typeface="Poppins Bold"/>
                <a:ea typeface="Poppins Bold"/>
                <a:cs typeface="Poppins Bold"/>
                <a:sym typeface="Poppins Bold"/>
              </a:rPr>
              <a:t> low-cost spices</a:t>
            </a:r>
            <a:r>
              <a:rPr lang="en-US" sz="2764">
                <a:solidFill>
                  <a:srgbClr val="FFFFFF"/>
                </a:solidFill>
                <a:latin typeface="Poppins"/>
                <a:ea typeface="Poppins"/>
                <a:cs typeface="Poppins"/>
                <a:sym typeface="Poppins"/>
              </a:rPr>
              <a:t>  </a:t>
            </a:r>
          </a:p>
        </p:txBody>
      </p:sp>
      <p:sp>
        <p:nvSpPr>
          <p:cNvPr id="21" name="TextBox 21"/>
          <p:cNvSpPr txBox="1"/>
          <p:nvPr/>
        </p:nvSpPr>
        <p:spPr>
          <a:xfrm>
            <a:off x="857103" y="3740615"/>
            <a:ext cx="388930" cy="751854"/>
          </a:xfrm>
          <a:prstGeom prst="rect">
            <a:avLst/>
          </a:prstGeom>
        </p:spPr>
        <p:txBody>
          <a:bodyPr lIns="0" tIns="0" rIns="0" bIns="0" rtlCol="0" anchor="t">
            <a:spAutoFit/>
          </a:bodyPr>
          <a:lstStyle/>
          <a:p>
            <a:pPr algn="ctr">
              <a:lnSpc>
                <a:spcPts val="6326"/>
              </a:lnSpc>
              <a:spcBef>
                <a:spcPct val="0"/>
              </a:spcBef>
            </a:pPr>
            <a:r>
              <a:rPr lang="en-US" sz="3954" b="1">
                <a:solidFill>
                  <a:srgbClr val="F5F7FA"/>
                </a:solidFill>
                <a:latin typeface="Raleway 1 Bold"/>
                <a:ea typeface="Raleway 1 Bold"/>
                <a:cs typeface="Raleway 1 Bold"/>
                <a:sym typeface="Raleway 1 Bold"/>
              </a:rPr>
              <a:t>1</a:t>
            </a:r>
          </a:p>
        </p:txBody>
      </p:sp>
      <p:sp>
        <p:nvSpPr>
          <p:cNvPr id="22" name="TextBox 22"/>
          <p:cNvSpPr txBox="1"/>
          <p:nvPr/>
        </p:nvSpPr>
        <p:spPr>
          <a:xfrm>
            <a:off x="2438801" y="5713127"/>
            <a:ext cx="7071009" cy="1571862"/>
          </a:xfrm>
          <a:prstGeom prst="rect">
            <a:avLst/>
          </a:prstGeom>
        </p:spPr>
        <p:txBody>
          <a:bodyPr lIns="0" tIns="0" rIns="0" bIns="0" rtlCol="0" anchor="t">
            <a:spAutoFit/>
          </a:bodyPr>
          <a:lstStyle/>
          <a:p>
            <a:pPr marL="0" lvl="0" indent="0" algn="just">
              <a:lnSpc>
                <a:spcPts val="3136"/>
              </a:lnSpc>
              <a:spcBef>
                <a:spcPct val="0"/>
              </a:spcBef>
            </a:pPr>
            <a:r>
              <a:rPr lang="en-US" sz="2240" b="1">
                <a:solidFill>
                  <a:srgbClr val="003F91"/>
                </a:solidFill>
                <a:latin typeface="Poppins Bold"/>
                <a:ea typeface="Poppins Bold"/>
                <a:cs typeface="Poppins Bold"/>
                <a:sym typeface="Poppins Bold"/>
              </a:rPr>
              <a:t>The</a:t>
            </a:r>
            <a:r>
              <a:rPr lang="en-US" sz="2240" b="1" u="none" strike="noStrike">
                <a:solidFill>
                  <a:srgbClr val="003F91"/>
                </a:solidFill>
                <a:latin typeface="Poppins Bold"/>
                <a:ea typeface="Poppins Bold"/>
                <a:cs typeface="Poppins Bold"/>
                <a:sym typeface="Poppins Bold"/>
              </a:rPr>
              <a:t> aim of this study was to develop a fast, robust, and chromatography-free DART–MS/MS method for the targeted detection of turmeric and safflower adulteration in saffron.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193404" y="8264050"/>
            <a:ext cx="2979409" cy="743280"/>
          </a:xfrm>
          <a:prstGeom prst="rect">
            <a:avLst/>
          </a:prstGeom>
        </p:spPr>
        <p:txBody>
          <a:bodyPr lIns="0" tIns="0" rIns="0" bIns="0" rtlCol="0" anchor="t">
            <a:spAutoFit/>
          </a:bodyPr>
          <a:lstStyle/>
          <a:p>
            <a:pPr marL="0" lvl="0" indent="0" algn="l">
              <a:lnSpc>
                <a:spcPts val="2867"/>
              </a:lnSpc>
              <a:spcBef>
                <a:spcPct val="0"/>
              </a:spcBef>
            </a:pPr>
            <a:r>
              <a:rPr lang="en-US" sz="2389" b="1" u="none" strike="noStrike">
                <a:solidFill>
                  <a:srgbClr val="E04301"/>
                </a:solidFill>
                <a:latin typeface="Poppins Bold"/>
                <a:ea typeface="Poppins Bold"/>
                <a:cs typeface="Poppins Bold"/>
                <a:sym typeface="Poppins Bold"/>
              </a:rPr>
              <a:t>DART-MS/MS analysis</a:t>
            </a:r>
          </a:p>
        </p:txBody>
      </p:sp>
      <p:grpSp>
        <p:nvGrpSpPr>
          <p:cNvPr id="3" name="Group 3"/>
          <p:cNvGrpSpPr/>
          <p:nvPr/>
        </p:nvGrpSpPr>
        <p:grpSpPr>
          <a:xfrm>
            <a:off x="8591071" y="6330304"/>
            <a:ext cx="3475778" cy="1080009"/>
            <a:chOff x="0" y="0"/>
            <a:chExt cx="6982205" cy="2169541"/>
          </a:xfrm>
        </p:grpSpPr>
        <p:sp>
          <p:nvSpPr>
            <p:cNvPr id="4" name="Freeform 4"/>
            <p:cNvSpPr/>
            <p:nvPr/>
          </p:nvSpPr>
          <p:spPr>
            <a:xfrm>
              <a:off x="0" y="0"/>
              <a:ext cx="6982206" cy="2169541"/>
            </a:xfrm>
            <a:custGeom>
              <a:avLst/>
              <a:gdLst/>
              <a:ahLst/>
              <a:cxnLst/>
              <a:rect l="l" t="t" r="r" b="b"/>
              <a:pathLst>
                <a:path w="6982206" h="2169541">
                  <a:moveTo>
                    <a:pt x="0" y="0"/>
                  </a:moveTo>
                  <a:lnTo>
                    <a:pt x="6982206" y="0"/>
                  </a:lnTo>
                  <a:lnTo>
                    <a:pt x="6982206" y="2169541"/>
                  </a:lnTo>
                  <a:lnTo>
                    <a:pt x="0" y="2169541"/>
                  </a:lnTo>
                  <a:close/>
                </a:path>
              </a:pathLst>
            </a:custGeom>
            <a:solidFill>
              <a:srgbClr val="7E48BD">
                <a:alpha val="65098"/>
              </a:srgbClr>
            </a:solidFill>
          </p:spPr>
          <p:txBody>
            <a:bodyPr/>
            <a:lstStyle/>
            <a:p>
              <a:endParaRPr lang="it-IT"/>
            </a:p>
          </p:txBody>
        </p:sp>
      </p:grpSp>
      <p:grpSp>
        <p:nvGrpSpPr>
          <p:cNvPr id="5" name="Group 5"/>
          <p:cNvGrpSpPr/>
          <p:nvPr/>
        </p:nvGrpSpPr>
        <p:grpSpPr>
          <a:xfrm>
            <a:off x="4587130" y="6330304"/>
            <a:ext cx="3475778" cy="1080009"/>
            <a:chOff x="0" y="0"/>
            <a:chExt cx="6982207" cy="2169541"/>
          </a:xfrm>
        </p:grpSpPr>
        <p:sp>
          <p:nvSpPr>
            <p:cNvPr id="6" name="Freeform 6"/>
            <p:cNvSpPr/>
            <p:nvPr/>
          </p:nvSpPr>
          <p:spPr>
            <a:xfrm>
              <a:off x="0" y="0"/>
              <a:ext cx="6982206" cy="2169541"/>
            </a:xfrm>
            <a:custGeom>
              <a:avLst/>
              <a:gdLst/>
              <a:ahLst/>
              <a:cxnLst/>
              <a:rect l="l" t="t" r="r" b="b"/>
              <a:pathLst>
                <a:path w="6982206" h="2169541">
                  <a:moveTo>
                    <a:pt x="0" y="0"/>
                  </a:moveTo>
                  <a:lnTo>
                    <a:pt x="6982206" y="0"/>
                  </a:lnTo>
                  <a:lnTo>
                    <a:pt x="6982206" y="2169541"/>
                  </a:lnTo>
                  <a:lnTo>
                    <a:pt x="0" y="2169541"/>
                  </a:lnTo>
                  <a:close/>
                </a:path>
              </a:pathLst>
            </a:custGeom>
            <a:solidFill>
              <a:srgbClr val="7E48BD">
                <a:alpha val="65098"/>
              </a:srgbClr>
            </a:solidFill>
          </p:spPr>
          <p:txBody>
            <a:bodyPr/>
            <a:lstStyle/>
            <a:p>
              <a:endParaRPr lang="it-IT"/>
            </a:p>
          </p:txBody>
        </p:sp>
      </p:grpSp>
      <p:grpSp>
        <p:nvGrpSpPr>
          <p:cNvPr id="7" name="Group 7"/>
          <p:cNvGrpSpPr/>
          <p:nvPr/>
        </p:nvGrpSpPr>
        <p:grpSpPr>
          <a:xfrm>
            <a:off x="589258" y="6311045"/>
            <a:ext cx="3475778" cy="1080009"/>
            <a:chOff x="0" y="0"/>
            <a:chExt cx="6982207" cy="2169541"/>
          </a:xfrm>
        </p:grpSpPr>
        <p:sp>
          <p:nvSpPr>
            <p:cNvPr id="8" name="Freeform 8"/>
            <p:cNvSpPr/>
            <p:nvPr/>
          </p:nvSpPr>
          <p:spPr>
            <a:xfrm>
              <a:off x="0" y="0"/>
              <a:ext cx="6982206" cy="2169541"/>
            </a:xfrm>
            <a:custGeom>
              <a:avLst/>
              <a:gdLst/>
              <a:ahLst/>
              <a:cxnLst/>
              <a:rect l="l" t="t" r="r" b="b"/>
              <a:pathLst>
                <a:path w="6982206" h="2169541">
                  <a:moveTo>
                    <a:pt x="0" y="0"/>
                  </a:moveTo>
                  <a:lnTo>
                    <a:pt x="6982206" y="0"/>
                  </a:lnTo>
                  <a:lnTo>
                    <a:pt x="6982206" y="2169541"/>
                  </a:lnTo>
                  <a:lnTo>
                    <a:pt x="0" y="2169541"/>
                  </a:lnTo>
                  <a:close/>
                </a:path>
              </a:pathLst>
            </a:custGeom>
            <a:solidFill>
              <a:srgbClr val="7E48BD">
                <a:alpha val="65098"/>
              </a:srgbClr>
            </a:solidFill>
          </p:spPr>
          <p:txBody>
            <a:bodyPr/>
            <a:lstStyle/>
            <a:p>
              <a:endParaRPr lang="it-IT"/>
            </a:p>
          </p:txBody>
        </p:sp>
      </p:grpSp>
      <p:sp>
        <p:nvSpPr>
          <p:cNvPr id="9" name="TextBox 9"/>
          <p:cNvSpPr txBox="1"/>
          <p:nvPr/>
        </p:nvSpPr>
        <p:spPr>
          <a:xfrm>
            <a:off x="1406082" y="6405457"/>
            <a:ext cx="2766730" cy="866930"/>
          </a:xfrm>
          <a:prstGeom prst="rect">
            <a:avLst/>
          </a:prstGeom>
        </p:spPr>
        <p:txBody>
          <a:bodyPr lIns="0" tIns="0" rIns="0" bIns="0" rtlCol="0" anchor="t">
            <a:spAutoFit/>
          </a:bodyPr>
          <a:lstStyle/>
          <a:p>
            <a:pPr algn="l">
              <a:lnSpc>
                <a:spcPts val="2261"/>
              </a:lnSpc>
            </a:pPr>
            <a:r>
              <a:rPr lang="en-US" sz="1884" b="1">
                <a:solidFill>
                  <a:srgbClr val="FFFFFF"/>
                </a:solidFill>
                <a:latin typeface="Poppins Bold"/>
                <a:ea typeface="Poppins Bold"/>
                <a:cs typeface="Poppins Bold"/>
                <a:sym typeface="Poppins Bold"/>
              </a:rPr>
              <a:t>Add 5mL of EtOH/H₂O 70/30 (v/v) to 50 mg of spice powder</a:t>
            </a:r>
          </a:p>
        </p:txBody>
      </p:sp>
      <p:sp>
        <p:nvSpPr>
          <p:cNvPr id="10" name="TextBox 10"/>
          <p:cNvSpPr txBox="1"/>
          <p:nvPr/>
        </p:nvSpPr>
        <p:spPr>
          <a:xfrm>
            <a:off x="4083203" y="6402254"/>
            <a:ext cx="4090817" cy="796966"/>
          </a:xfrm>
          <a:prstGeom prst="rect">
            <a:avLst/>
          </a:prstGeom>
        </p:spPr>
        <p:txBody>
          <a:bodyPr lIns="0" tIns="0" rIns="0" bIns="0" rtlCol="0" anchor="t">
            <a:spAutoFit/>
          </a:bodyPr>
          <a:lstStyle/>
          <a:p>
            <a:pPr marL="733790" lvl="2" indent="-244597" algn="l">
              <a:lnSpc>
                <a:spcPts val="2039"/>
              </a:lnSpc>
              <a:buFont typeface="Arial"/>
              <a:buChar char="⚬"/>
            </a:pPr>
            <a:r>
              <a:rPr lang="en-US" sz="1699" b="1">
                <a:solidFill>
                  <a:srgbClr val="FFFFFF"/>
                </a:solidFill>
                <a:latin typeface="Poppins Bold"/>
                <a:ea typeface="Poppins Bold"/>
                <a:cs typeface="Poppins Bold"/>
                <a:sym typeface="Poppins Bold"/>
              </a:rPr>
              <a:t>Shaking 15 min</a:t>
            </a:r>
          </a:p>
          <a:p>
            <a:pPr marL="733790" lvl="2" indent="-244597" algn="l">
              <a:lnSpc>
                <a:spcPts val="2039"/>
              </a:lnSpc>
              <a:buFont typeface="Arial"/>
              <a:buChar char="⚬"/>
            </a:pPr>
            <a:r>
              <a:rPr lang="en-US" sz="1699" b="1">
                <a:solidFill>
                  <a:srgbClr val="FFFFFF"/>
                </a:solidFill>
                <a:latin typeface="Poppins Bold"/>
                <a:ea typeface="Poppins Bold"/>
                <a:cs typeface="Poppins Bold"/>
                <a:sym typeface="Poppins Bold"/>
              </a:rPr>
              <a:t>Centrifuge 5min at 13000rpm</a:t>
            </a:r>
          </a:p>
          <a:p>
            <a:pPr marL="733790" lvl="2" indent="-244597" algn="l">
              <a:lnSpc>
                <a:spcPts val="2039"/>
              </a:lnSpc>
              <a:buFont typeface="Arial"/>
              <a:buChar char="⚬"/>
            </a:pPr>
            <a:r>
              <a:rPr lang="en-US" sz="1699" b="1">
                <a:solidFill>
                  <a:srgbClr val="FFFFFF"/>
                </a:solidFill>
                <a:latin typeface="Poppins Bold"/>
                <a:ea typeface="Poppins Bold"/>
                <a:cs typeface="Poppins Bold"/>
                <a:sym typeface="Poppins Bold"/>
              </a:rPr>
              <a:t>Filter on PTFE 0,45uM</a:t>
            </a:r>
          </a:p>
        </p:txBody>
      </p:sp>
      <p:sp>
        <p:nvSpPr>
          <p:cNvPr id="11" name="TextBox 11"/>
          <p:cNvSpPr txBox="1"/>
          <p:nvPr/>
        </p:nvSpPr>
        <p:spPr>
          <a:xfrm>
            <a:off x="8746914" y="6421304"/>
            <a:ext cx="3361965" cy="1334472"/>
          </a:xfrm>
          <a:prstGeom prst="rect">
            <a:avLst/>
          </a:prstGeom>
        </p:spPr>
        <p:txBody>
          <a:bodyPr lIns="0" tIns="0" rIns="0" bIns="0" rtlCol="0" anchor="t">
            <a:spAutoFit/>
          </a:bodyPr>
          <a:lstStyle/>
          <a:p>
            <a:pPr algn="l">
              <a:lnSpc>
                <a:spcPts val="1798"/>
              </a:lnSpc>
            </a:pPr>
            <a:r>
              <a:rPr lang="en-US" sz="1500" b="1">
                <a:solidFill>
                  <a:srgbClr val="FFFFFF"/>
                </a:solidFill>
                <a:latin typeface="Poppins Bold"/>
                <a:ea typeface="Poppins Bold"/>
                <a:cs typeface="Poppins Bold"/>
                <a:sym typeface="Poppins Bold"/>
              </a:rPr>
              <a:t>Serial dilution of saffron extract intentionally adulterated with increasing concentrations of safflower and turmeric extracts.</a:t>
            </a:r>
          </a:p>
          <a:p>
            <a:pPr algn="l">
              <a:lnSpc>
                <a:spcPts val="1798"/>
              </a:lnSpc>
            </a:pPr>
            <a:endParaRPr lang="en-US" sz="1500" b="1">
              <a:solidFill>
                <a:srgbClr val="FFFFFF"/>
              </a:solidFill>
              <a:latin typeface="Poppins Bold"/>
              <a:ea typeface="Poppins Bold"/>
              <a:cs typeface="Poppins Bold"/>
              <a:sym typeface="Poppins Bold"/>
            </a:endParaRPr>
          </a:p>
          <a:p>
            <a:pPr algn="l">
              <a:lnSpc>
                <a:spcPts val="1799"/>
              </a:lnSpc>
            </a:pPr>
            <a:endParaRPr lang="en-US" sz="1500" b="1">
              <a:solidFill>
                <a:srgbClr val="FFFFFF"/>
              </a:solidFill>
              <a:latin typeface="Poppins Bold"/>
              <a:ea typeface="Poppins Bold"/>
              <a:cs typeface="Poppins Bold"/>
              <a:sym typeface="Poppins Bold"/>
            </a:endParaRPr>
          </a:p>
        </p:txBody>
      </p:sp>
      <p:grpSp>
        <p:nvGrpSpPr>
          <p:cNvPr id="12" name="Group 12"/>
          <p:cNvGrpSpPr/>
          <p:nvPr/>
        </p:nvGrpSpPr>
        <p:grpSpPr>
          <a:xfrm>
            <a:off x="374748" y="6223945"/>
            <a:ext cx="1232814" cy="1754390"/>
            <a:chOff x="0" y="0"/>
            <a:chExt cx="2476500" cy="3524251"/>
          </a:xfrm>
        </p:grpSpPr>
        <p:sp>
          <p:nvSpPr>
            <p:cNvPr id="13" name="Freeform 13"/>
            <p:cNvSpPr/>
            <p:nvPr/>
          </p:nvSpPr>
          <p:spPr>
            <a:xfrm>
              <a:off x="0" y="0"/>
              <a:ext cx="2476500" cy="3524250"/>
            </a:xfrm>
            <a:custGeom>
              <a:avLst/>
              <a:gdLst/>
              <a:ahLst/>
              <a:cxnLst/>
              <a:rect l="l" t="t" r="r" b="b"/>
              <a:pathLst>
                <a:path w="2476500" h="3524250">
                  <a:moveTo>
                    <a:pt x="0" y="0"/>
                  </a:moveTo>
                  <a:lnTo>
                    <a:pt x="2476500" y="0"/>
                  </a:lnTo>
                  <a:lnTo>
                    <a:pt x="2476500" y="3524250"/>
                  </a:lnTo>
                  <a:lnTo>
                    <a:pt x="0" y="3524250"/>
                  </a:lnTo>
                  <a:lnTo>
                    <a:pt x="0" y="0"/>
                  </a:lnTo>
                  <a:close/>
                </a:path>
              </a:pathLst>
            </a:custGeom>
            <a:blipFill>
              <a:blip r:embed="rId2"/>
              <a:stretch>
                <a:fillRect/>
              </a:stretch>
            </a:blipFill>
          </p:spPr>
          <p:txBody>
            <a:bodyPr/>
            <a:lstStyle/>
            <a:p>
              <a:endParaRPr lang="it-IT"/>
            </a:p>
          </p:txBody>
        </p:sp>
      </p:grpSp>
      <p:grpSp>
        <p:nvGrpSpPr>
          <p:cNvPr id="14" name="Group 14"/>
          <p:cNvGrpSpPr/>
          <p:nvPr/>
        </p:nvGrpSpPr>
        <p:grpSpPr>
          <a:xfrm>
            <a:off x="11574071" y="6874547"/>
            <a:ext cx="855505" cy="1217449"/>
            <a:chOff x="0" y="0"/>
            <a:chExt cx="1718553" cy="2445633"/>
          </a:xfrm>
        </p:grpSpPr>
        <p:sp>
          <p:nvSpPr>
            <p:cNvPr id="15" name="Freeform 15"/>
            <p:cNvSpPr/>
            <p:nvPr/>
          </p:nvSpPr>
          <p:spPr>
            <a:xfrm>
              <a:off x="0" y="0"/>
              <a:ext cx="1718564" cy="244563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2"/>
              <a:stretch>
                <a:fillRect/>
              </a:stretch>
            </a:blipFill>
          </p:spPr>
          <p:txBody>
            <a:bodyPr/>
            <a:lstStyle/>
            <a:p>
              <a:endParaRPr lang="it-IT"/>
            </a:p>
          </p:txBody>
        </p:sp>
      </p:grpSp>
      <p:grpSp>
        <p:nvGrpSpPr>
          <p:cNvPr id="16" name="Group 16"/>
          <p:cNvGrpSpPr/>
          <p:nvPr/>
        </p:nvGrpSpPr>
        <p:grpSpPr>
          <a:xfrm>
            <a:off x="11683975" y="7065651"/>
            <a:ext cx="855505" cy="1217449"/>
            <a:chOff x="0" y="0"/>
            <a:chExt cx="1718553" cy="2445633"/>
          </a:xfrm>
        </p:grpSpPr>
        <p:sp>
          <p:nvSpPr>
            <p:cNvPr id="17" name="Freeform 17"/>
            <p:cNvSpPr/>
            <p:nvPr/>
          </p:nvSpPr>
          <p:spPr>
            <a:xfrm>
              <a:off x="0" y="0"/>
              <a:ext cx="1718564" cy="244563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2"/>
              <a:stretch>
                <a:fillRect/>
              </a:stretch>
            </a:blipFill>
          </p:spPr>
          <p:txBody>
            <a:bodyPr/>
            <a:lstStyle/>
            <a:p>
              <a:endParaRPr lang="it-IT"/>
            </a:p>
          </p:txBody>
        </p:sp>
      </p:grpSp>
      <p:grpSp>
        <p:nvGrpSpPr>
          <p:cNvPr id="18" name="Group 18"/>
          <p:cNvGrpSpPr/>
          <p:nvPr/>
        </p:nvGrpSpPr>
        <p:grpSpPr>
          <a:xfrm>
            <a:off x="11796420" y="7247517"/>
            <a:ext cx="855505" cy="1217449"/>
            <a:chOff x="0" y="0"/>
            <a:chExt cx="1718553" cy="2445633"/>
          </a:xfrm>
        </p:grpSpPr>
        <p:sp>
          <p:nvSpPr>
            <p:cNvPr id="19" name="Freeform 19"/>
            <p:cNvSpPr/>
            <p:nvPr/>
          </p:nvSpPr>
          <p:spPr>
            <a:xfrm>
              <a:off x="0" y="0"/>
              <a:ext cx="1718564" cy="244563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2"/>
              <a:stretch>
                <a:fillRect/>
              </a:stretch>
            </a:blipFill>
          </p:spPr>
          <p:txBody>
            <a:bodyPr/>
            <a:lstStyle/>
            <a:p>
              <a:endParaRPr lang="it-IT"/>
            </a:p>
          </p:txBody>
        </p:sp>
      </p:grpSp>
      <p:sp>
        <p:nvSpPr>
          <p:cNvPr id="20" name="TextBox 20"/>
          <p:cNvSpPr txBox="1"/>
          <p:nvPr/>
        </p:nvSpPr>
        <p:spPr>
          <a:xfrm>
            <a:off x="8860109" y="7887164"/>
            <a:ext cx="2958032" cy="381165"/>
          </a:xfrm>
          <a:prstGeom prst="rect">
            <a:avLst/>
          </a:prstGeom>
        </p:spPr>
        <p:txBody>
          <a:bodyPr lIns="0" tIns="0" rIns="0" bIns="0" rtlCol="0" anchor="t">
            <a:spAutoFit/>
          </a:bodyPr>
          <a:lstStyle/>
          <a:p>
            <a:pPr marL="0" lvl="0" indent="0" algn="l">
              <a:lnSpc>
                <a:spcPts val="2867"/>
              </a:lnSpc>
              <a:spcBef>
                <a:spcPct val="0"/>
              </a:spcBef>
            </a:pPr>
            <a:r>
              <a:rPr lang="en-US" sz="2389" b="1" u="none" strike="noStrike">
                <a:solidFill>
                  <a:srgbClr val="E04301"/>
                </a:solidFill>
                <a:latin typeface="Poppins Bold"/>
                <a:ea typeface="Poppins Bold"/>
                <a:cs typeface="Poppins Bold"/>
                <a:sym typeface="Poppins Bold"/>
              </a:rPr>
              <a:t>Extract deposition</a:t>
            </a:r>
          </a:p>
        </p:txBody>
      </p:sp>
      <p:grpSp>
        <p:nvGrpSpPr>
          <p:cNvPr id="21" name="Group 21"/>
          <p:cNvGrpSpPr/>
          <p:nvPr/>
        </p:nvGrpSpPr>
        <p:grpSpPr>
          <a:xfrm>
            <a:off x="7823432" y="7703499"/>
            <a:ext cx="1365252" cy="1159202"/>
            <a:chOff x="0" y="0"/>
            <a:chExt cx="2742543" cy="2328625"/>
          </a:xfrm>
        </p:grpSpPr>
        <p:sp>
          <p:nvSpPr>
            <p:cNvPr id="22" name="Freeform 22"/>
            <p:cNvSpPr/>
            <p:nvPr/>
          </p:nvSpPr>
          <p:spPr>
            <a:xfrm flipH="1">
              <a:off x="0" y="0"/>
              <a:ext cx="2742565" cy="2328672"/>
            </a:xfrm>
            <a:custGeom>
              <a:avLst/>
              <a:gdLst/>
              <a:ahLst/>
              <a:cxnLst/>
              <a:rect l="l" t="t" r="r" b="b"/>
              <a:pathLst>
                <a:path w="2742565" h="2328672">
                  <a:moveTo>
                    <a:pt x="2742565" y="0"/>
                  </a:moveTo>
                  <a:lnTo>
                    <a:pt x="0" y="0"/>
                  </a:lnTo>
                  <a:lnTo>
                    <a:pt x="0" y="2328672"/>
                  </a:lnTo>
                  <a:lnTo>
                    <a:pt x="2742565" y="2328672"/>
                  </a:lnTo>
                  <a:lnTo>
                    <a:pt x="2742565" y="0"/>
                  </a:lnTo>
                  <a:close/>
                </a:path>
              </a:pathLst>
            </a:custGeom>
            <a:blipFill>
              <a:blip r:embed="rId3"/>
              <a:stretch>
                <a:fillRect t="-8887" b="-8885"/>
              </a:stretch>
            </a:blipFill>
          </p:spPr>
          <p:txBody>
            <a:bodyPr/>
            <a:lstStyle/>
            <a:p>
              <a:endParaRPr lang="it-IT"/>
            </a:p>
          </p:txBody>
        </p:sp>
      </p:grpSp>
      <p:grpSp>
        <p:nvGrpSpPr>
          <p:cNvPr id="23" name="Group 23"/>
          <p:cNvGrpSpPr/>
          <p:nvPr/>
        </p:nvGrpSpPr>
        <p:grpSpPr>
          <a:xfrm>
            <a:off x="8681307" y="8126723"/>
            <a:ext cx="2195559" cy="1793249"/>
            <a:chOff x="0" y="0"/>
            <a:chExt cx="1988869" cy="1624433"/>
          </a:xfrm>
        </p:grpSpPr>
        <p:sp>
          <p:nvSpPr>
            <p:cNvPr id="24" name="Freeform 24"/>
            <p:cNvSpPr/>
            <p:nvPr/>
          </p:nvSpPr>
          <p:spPr>
            <a:xfrm>
              <a:off x="0" y="0"/>
              <a:ext cx="1988893" cy="1624376"/>
            </a:xfrm>
            <a:custGeom>
              <a:avLst/>
              <a:gdLst/>
              <a:ahLst/>
              <a:cxnLst/>
              <a:rect l="l" t="t" r="r" b="b"/>
              <a:pathLst>
                <a:path w="1988893" h="1624376">
                  <a:moveTo>
                    <a:pt x="0" y="0"/>
                  </a:moveTo>
                  <a:lnTo>
                    <a:pt x="1988893" y="0"/>
                  </a:lnTo>
                  <a:lnTo>
                    <a:pt x="1988893" y="1624376"/>
                  </a:lnTo>
                  <a:lnTo>
                    <a:pt x="0" y="1624376"/>
                  </a:lnTo>
                  <a:lnTo>
                    <a:pt x="0" y="0"/>
                  </a:lnTo>
                  <a:close/>
                </a:path>
              </a:pathLst>
            </a:custGeom>
            <a:blipFill>
              <a:blip r:embed="rId4"/>
              <a:stretch>
                <a:fillRect l="-11256" r="-11255" b="-3"/>
              </a:stretch>
            </a:blipFill>
          </p:spPr>
          <p:txBody>
            <a:bodyPr/>
            <a:lstStyle/>
            <a:p>
              <a:endParaRPr lang="it-IT"/>
            </a:p>
          </p:txBody>
        </p:sp>
      </p:grpSp>
      <p:grpSp>
        <p:nvGrpSpPr>
          <p:cNvPr id="25" name="Group 25"/>
          <p:cNvGrpSpPr/>
          <p:nvPr/>
        </p:nvGrpSpPr>
        <p:grpSpPr>
          <a:xfrm>
            <a:off x="3271819" y="7412689"/>
            <a:ext cx="3403821" cy="2797624"/>
            <a:chOff x="0" y="0"/>
            <a:chExt cx="4887959" cy="4017448"/>
          </a:xfrm>
        </p:grpSpPr>
        <p:sp>
          <p:nvSpPr>
            <p:cNvPr id="26" name="Freeform 26" descr="Immagine che contiene schermata  Descrizione generata automaticamente"/>
            <p:cNvSpPr/>
            <p:nvPr/>
          </p:nvSpPr>
          <p:spPr>
            <a:xfrm>
              <a:off x="0" y="0"/>
              <a:ext cx="4887976" cy="4017391"/>
            </a:xfrm>
            <a:custGeom>
              <a:avLst/>
              <a:gdLst/>
              <a:ahLst/>
              <a:cxnLst/>
              <a:rect l="l" t="t" r="r" b="b"/>
              <a:pathLst>
                <a:path w="4887976" h="4017391">
                  <a:moveTo>
                    <a:pt x="0" y="0"/>
                  </a:moveTo>
                  <a:lnTo>
                    <a:pt x="4887976" y="0"/>
                  </a:lnTo>
                  <a:lnTo>
                    <a:pt x="4887976" y="4017391"/>
                  </a:lnTo>
                  <a:lnTo>
                    <a:pt x="0" y="4017391"/>
                  </a:lnTo>
                  <a:lnTo>
                    <a:pt x="0" y="0"/>
                  </a:lnTo>
                  <a:close/>
                </a:path>
              </a:pathLst>
            </a:custGeom>
            <a:blipFill>
              <a:blip r:embed="rId5"/>
              <a:stretch>
                <a:fillRect l="-62468" t="-1" r="-35166"/>
              </a:stretch>
            </a:blipFill>
          </p:spPr>
          <p:txBody>
            <a:bodyPr/>
            <a:lstStyle/>
            <a:p>
              <a:endParaRPr lang="it-IT"/>
            </a:p>
          </p:txBody>
        </p:sp>
      </p:grpSp>
      <p:sp>
        <p:nvSpPr>
          <p:cNvPr id="27" name="Freeform 27"/>
          <p:cNvSpPr/>
          <p:nvPr/>
        </p:nvSpPr>
        <p:spPr>
          <a:xfrm rot="981343">
            <a:off x="3574310" y="7123620"/>
            <a:ext cx="1083938" cy="337376"/>
          </a:xfrm>
          <a:custGeom>
            <a:avLst/>
            <a:gdLst/>
            <a:ahLst/>
            <a:cxnLst/>
            <a:rect l="l" t="t" r="r" b="b"/>
            <a:pathLst>
              <a:path w="1083938" h="337376">
                <a:moveTo>
                  <a:pt x="0" y="0"/>
                </a:moveTo>
                <a:lnTo>
                  <a:pt x="1083939" y="0"/>
                </a:lnTo>
                <a:lnTo>
                  <a:pt x="1083939" y="337376"/>
                </a:lnTo>
                <a:lnTo>
                  <a:pt x="0" y="33737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grpSp>
        <p:nvGrpSpPr>
          <p:cNvPr id="28" name="Group 28"/>
          <p:cNvGrpSpPr/>
          <p:nvPr/>
        </p:nvGrpSpPr>
        <p:grpSpPr>
          <a:xfrm>
            <a:off x="572063" y="2472019"/>
            <a:ext cx="11477591" cy="2951455"/>
            <a:chOff x="0" y="0"/>
            <a:chExt cx="15303455" cy="3935273"/>
          </a:xfrm>
        </p:grpSpPr>
        <p:grpSp>
          <p:nvGrpSpPr>
            <p:cNvPr id="29" name="Group 29"/>
            <p:cNvGrpSpPr/>
            <p:nvPr/>
          </p:nvGrpSpPr>
          <p:grpSpPr>
            <a:xfrm>
              <a:off x="5334543" y="2450079"/>
              <a:ext cx="4634371" cy="1457460"/>
              <a:chOff x="0" y="0"/>
              <a:chExt cx="6982207" cy="2195829"/>
            </a:xfrm>
          </p:grpSpPr>
          <p:sp>
            <p:nvSpPr>
              <p:cNvPr id="30" name="Freeform 30"/>
              <p:cNvSpPr/>
              <p:nvPr/>
            </p:nvSpPr>
            <p:spPr>
              <a:xfrm>
                <a:off x="0" y="0"/>
                <a:ext cx="6982206" cy="2195830"/>
              </a:xfrm>
              <a:custGeom>
                <a:avLst/>
                <a:gdLst/>
                <a:ahLst/>
                <a:cxnLst/>
                <a:rect l="l" t="t" r="r" b="b"/>
                <a:pathLst>
                  <a:path w="6982206" h="2195830">
                    <a:moveTo>
                      <a:pt x="0" y="0"/>
                    </a:moveTo>
                    <a:lnTo>
                      <a:pt x="6982206" y="0"/>
                    </a:lnTo>
                    <a:lnTo>
                      <a:pt x="6982206" y="2195830"/>
                    </a:lnTo>
                    <a:lnTo>
                      <a:pt x="0" y="2195830"/>
                    </a:lnTo>
                    <a:close/>
                  </a:path>
                </a:pathLst>
              </a:custGeom>
              <a:solidFill>
                <a:srgbClr val="DEE2FC">
                  <a:alpha val="65098"/>
                </a:srgbClr>
              </a:solidFill>
            </p:spPr>
            <p:txBody>
              <a:bodyPr/>
              <a:lstStyle/>
              <a:p>
                <a:endParaRPr lang="it-IT"/>
              </a:p>
            </p:txBody>
          </p:sp>
        </p:grpSp>
        <p:grpSp>
          <p:nvGrpSpPr>
            <p:cNvPr id="31" name="Group 31"/>
            <p:cNvGrpSpPr/>
            <p:nvPr/>
          </p:nvGrpSpPr>
          <p:grpSpPr>
            <a:xfrm>
              <a:off x="6368860" y="3795138"/>
              <a:ext cx="2279253" cy="60692"/>
              <a:chOff x="0" y="0"/>
              <a:chExt cx="3433953" cy="91439"/>
            </a:xfrm>
          </p:grpSpPr>
          <p:sp>
            <p:nvSpPr>
              <p:cNvPr id="32" name="Freeform 32"/>
              <p:cNvSpPr/>
              <p:nvPr/>
            </p:nvSpPr>
            <p:spPr>
              <a:xfrm>
                <a:off x="0" y="0"/>
                <a:ext cx="3433953" cy="91440"/>
              </a:xfrm>
              <a:custGeom>
                <a:avLst/>
                <a:gdLst/>
                <a:ahLst/>
                <a:cxnLst/>
                <a:rect l="l" t="t" r="r" b="b"/>
                <a:pathLst>
                  <a:path w="3433953" h="91440">
                    <a:moveTo>
                      <a:pt x="3433953" y="0"/>
                    </a:moveTo>
                    <a:lnTo>
                      <a:pt x="0" y="0"/>
                    </a:lnTo>
                    <a:lnTo>
                      <a:pt x="0" y="91440"/>
                    </a:lnTo>
                    <a:lnTo>
                      <a:pt x="3433953" y="91440"/>
                    </a:lnTo>
                    <a:close/>
                  </a:path>
                </a:pathLst>
              </a:custGeom>
              <a:solidFill>
                <a:srgbClr val="E04301"/>
              </a:solidFill>
            </p:spPr>
            <p:txBody>
              <a:bodyPr/>
              <a:lstStyle/>
              <a:p>
                <a:endParaRPr lang="it-IT"/>
              </a:p>
            </p:txBody>
          </p:sp>
        </p:grpSp>
        <p:grpSp>
          <p:nvGrpSpPr>
            <p:cNvPr id="33" name="Group 33"/>
            <p:cNvGrpSpPr/>
            <p:nvPr/>
          </p:nvGrpSpPr>
          <p:grpSpPr>
            <a:xfrm>
              <a:off x="10669085" y="2450079"/>
              <a:ext cx="4634370" cy="1485194"/>
              <a:chOff x="0" y="0"/>
              <a:chExt cx="6982205" cy="2237613"/>
            </a:xfrm>
          </p:grpSpPr>
          <p:sp>
            <p:nvSpPr>
              <p:cNvPr id="34" name="Freeform 34"/>
              <p:cNvSpPr/>
              <p:nvPr/>
            </p:nvSpPr>
            <p:spPr>
              <a:xfrm>
                <a:off x="0" y="0"/>
                <a:ext cx="6982206" cy="2237613"/>
              </a:xfrm>
              <a:custGeom>
                <a:avLst/>
                <a:gdLst/>
                <a:ahLst/>
                <a:cxnLst/>
                <a:rect l="l" t="t" r="r" b="b"/>
                <a:pathLst>
                  <a:path w="6982206" h="2237613">
                    <a:moveTo>
                      <a:pt x="0" y="0"/>
                    </a:moveTo>
                    <a:lnTo>
                      <a:pt x="6982206" y="0"/>
                    </a:lnTo>
                    <a:lnTo>
                      <a:pt x="6982206" y="2237613"/>
                    </a:lnTo>
                    <a:lnTo>
                      <a:pt x="0" y="2237613"/>
                    </a:lnTo>
                    <a:close/>
                  </a:path>
                </a:pathLst>
              </a:custGeom>
              <a:solidFill>
                <a:srgbClr val="DEE2FC">
                  <a:alpha val="65098"/>
                </a:srgbClr>
              </a:solidFill>
            </p:spPr>
            <p:txBody>
              <a:bodyPr/>
              <a:lstStyle/>
              <a:p>
                <a:endParaRPr lang="it-IT"/>
              </a:p>
            </p:txBody>
          </p:sp>
        </p:grpSp>
        <p:grpSp>
          <p:nvGrpSpPr>
            <p:cNvPr id="35" name="Group 35"/>
            <p:cNvGrpSpPr/>
            <p:nvPr/>
          </p:nvGrpSpPr>
          <p:grpSpPr>
            <a:xfrm>
              <a:off x="11703403" y="3838491"/>
              <a:ext cx="2279253" cy="60692"/>
              <a:chOff x="0" y="0"/>
              <a:chExt cx="3433953" cy="91439"/>
            </a:xfrm>
          </p:grpSpPr>
          <p:sp>
            <p:nvSpPr>
              <p:cNvPr id="36" name="Freeform 36"/>
              <p:cNvSpPr/>
              <p:nvPr/>
            </p:nvSpPr>
            <p:spPr>
              <a:xfrm>
                <a:off x="0" y="0"/>
                <a:ext cx="3433953" cy="91440"/>
              </a:xfrm>
              <a:custGeom>
                <a:avLst/>
                <a:gdLst/>
                <a:ahLst/>
                <a:cxnLst/>
                <a:rect l="l" t="t" r="r" b="b"/>
                <a:pathLst>
                  <a:path w="3433953" h="91440">
                    <a:moveTo>
                      <a:pt x="3433953" y="0"/>
                    </a:moveTo>
                    <a:lnTo>
                      <a:pt x="0" y="0"/>
                    </a:lnTo>
                    <a:lnTo>
                      <a:pt x="0" y="91440"/>
                    </a:lnTo>
                    <a:lnTo>
                      <a:pt x="3433953" y="91440"/>
                    </a:lnTo>
                    <a:close/>
                  </a:path>
                </a:pathLst>
              </a:custGeom>
              <a:solidFill>
                <a:srgbClr val="E04301"/>
              </a:solidFill>
            </p:spPr>
            <p:txBody>
              <a:bodyPr/>
              <a:lstStyle/>
              <a:p>
                <a:endParaRPr lang="it-IT"/>
              </a:p>
            </p:txBody>
          </p:sp>
        </p:grpSp>
        <p:sp>
          <p:nvSpPr>
            <p:cNvPr id="37" name="Freeform 37"/>
            <p:cNvSpPr/>
            <p:nvPr/>
          </p:nvSpPr>
          <p:spPr>
            <a:xfrm>
              <a:off x="6044946" y="177789"/>
              <a:ext cx="3213531" cy="3213531"/>
            </a:xfrm>
            <a:custGeom>
              <a:avLst/>
              <a:gdLst/>
              <a:ahLst/>
              <a:cxnLst/>
              <a:rect l="l" t="t" r="r" b="b"/>
              <a:pathLst>
                <a:path w="3213531" h="3213531">
                  <a:moveTo>
                    <a:pt x="0" y="0"/>
                  </a:moveTo>
                  <a:lnTo>
                    <a:pt x="3213531" y="0"/>
                  </a:lnTo>
                  <a:lnTo>
                    <a:pt x="3213531" y="3213531"/>
                  </a:lnTo>
                  <a:lnTo>
                    <a:pt x="0" y="321353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p>
          </p:txBody>
        </p:sp>
        <p:sp>
          <p:nvSpPr>
            <p:cNvPr id="38" name="Freeform 38"/>
            <p:cNvSpPr/>
            <p:nvPr/>
          </p:nvSpPr>
          <p:spPr>
            <a:xfrm>
              <a:off x="11236263" y="126078"/>
              <a:ext cx="3213532" cy="3213531"/>
            </a:xfrm>
            <a:custGeom>
              <a:avLst/>
              <a:gdLst/>
              <a:ahLst/>
              <a:cxnLst/>
              <a:rect l="l" t="t" r="r" b="b"/>
              <a:pathLst>
                <a:path w="3213532" h="3213531">
                  <a:moveTo>
                    <a:pt x="0" y="0"/>
                  </a:moveTo>
                  <a:lnTo>
                    <a:pt x="3213532" y="0"/>
                  </a:lnTo>
                  <a:lnTo>
                    <a:pt x="3213532" y="3213531"/>
                  </a:lnTo>
                  <a:lnTo>
                    <a:pt x="0" y="321353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it-IT"/>
            </a:p>
          </p:txBody>
        </p:sp>
        <p:sp>
          <p:nvSpPr>
            <p:cNvPr id="39" name="TextBox 39"/>
            <p:cNvSpPr txBox="1"/>
            <p:nvPr/>
          </p:nvSpPr>
          <p:spPr>
            <a:xfrm>
              <a:off x="11637999" y="3337227"/>
              <a:ext cx="3213532" cy="419438"/>
            </a:xfrm>
            <a:prstGeom prst="rect">
              <a:avLst/>
            </a:prstGeom>
          </p:spPr>
          <p:txBody>
            <a:bodyPr lIns="0" tIns="0" rIns="0" bIns="0" rtlCol="0" anchor="t">
              <a:spAutoFit/>
            </a:bodyPr>
            <a:lstStyle/>
            <a:p>
              <a:pPr algn="l">
                <a:lnSpc>
                  <a:spcPts val="2389"/>
                </a:lnSpc>
              </a:pPr>
              <a:r>
                <a:rPr lang="en-US" sz="1991" b="1">
                  <a:solidFill>
                    <a:srgbClr val="203864"/>
                  </a:solidFill>
                  <a:latin typeface="Poppins Bold"/>
                  <a:ea typeface="Poppins Bold"/>
                  <a:cs typeface="Poppins Bold"/>
                  <a:sym typeface="Poppins Bold"/>
                </a:rPr>
                <a:t>Safflower 100%</a:t>
              </a:r>
            </a:p>
          </p:txBody>
        </p:sp>
        <p:grpSp>
          <p:nvGrpSpPr>
            <p:cNvPr id="40" name="Group 40"/>
            <p:cNvGrpSpPr/>
            <p:nvPr/>
          </p:nvGrpSpPr>
          <p:grpSpPr>
            <a:xfrm>
              <a:off x="6127702" y="230191"/>
              <a:ext cx="3033917" cy="3033917"/>
              <a:chOff x="0" y="0"/>
              <a:chExt cx="4570940" cy="4570940"/>
            </a:xfrm>
          </p:grpSpPr>
          <p:sp>
            <p:nvSpPr>
              <p:cNvPr id="41" name="Freeform 41" descr="Immagine che contiene spezia, Curry in polvere, Berbere, Tandoori masala  Descrizione generata automaticamente"/>
              <p:cNvSpPr/>
              <p:nvPr/>
            </p:nvSpPr>
            <p:spPr>
              <a:xfrm>
                <a:off x="0" y="0"/>
                <a:ext cx="4570984" cy="4570984"/>
              </a:xfrm>
              <a:custGeom>
                <a:avLst/>
                <a:gdLst/>
                <a:ahLst/>
                <a:cxnLst/>
                <a:rect l="l" t="t" r="r" b="b"/>
                <a:pathLst>
                  <a:path w="4570984" h="4570984">
                    <a:moveTo>
                      <a:pt x="2285492" y="0"/>
                    </a:moveTo>
                    <a:cubicBezTo>
                      <a:pt x="1023239" y="0"/>
                      <a:pt x="0" y="1023239"/>
                      <a:pt x="0" y="2285492"/>
                    </a:cubicBezTo>
                    <a:cubicBezTo>
                      <a:pt x="0" y="3547745"/>
                      <a:pt x="1023239" y="4570984"/>
                      <a:pt x="2285492" y="4570984"/>
                    </a:cubicBezTo>
                    <a:cubicBezTo>
                      <a:pt x="3547745" y="4570984"/>
                      <a:pt x="4570984" y="3547745"/>
                      <a:pt x="4570984" y="2285492"/>
                    </a:cubicBezTo>
                    <a:cubicBezTo>
                      <a:pt x="4570984" y="1023239"/>
                      <a:pt x="3547745" y="0"/>
                      <a:pt x="2285492" y="0"/>
                    </a:cubicBezTo>
                    <a:close/>
                  </a:path>
                </a:pathLst>
              </a:custGeom>
              <a:blipFill>
                <a:blip r:embed="rId10"/>
                <a:stretch>
                  <a:fillRect l="-6497" r="-6496"/>
                </a:stretch>
              </a:blipFill>
            </p:spPr>
            <p:txBody>
              <a:bodyPr/>
              <a:lstStyle/>
              <a:p>
                <a:endParaRPr lang="it-IT"/>
              </a:p>
            </p:txBody>
          </p:sp>
        </p:grpSp>
        <p:grpSp>
          <p:nvGrpSpPr>
            <p:cNvPr id="42" name="Group 42"/>
            <p:cNvGrpSpPr/>
            <p:nvPr/>
          </p:nvGrpSpPr>
          <p:grpSpPr>
            <a:xfrm>
              <a:off x="11262047" y="0"/>
              <a:ext cx="3207787" cy="3207787"/>
              <a:chOff x="0" y="0"/>
              <a:chExt cx="4832896" cy="4832896"/>
            </a:xfrm>
          </p:grpSpPr>
          <p:sp>
            <p:nvSpPr>
              <p:cNvPr id="43" name="Freeform 43" descr="Immagine che contiene seme commestibile, cibo  Descrizione generata automaticamente con attendibilità bassa"/>
              <p:cNvSpPr/>
              <p:nvPr/>
            </p:nvSpPr>
            <p:spPr>
              <a:xfrm>
                <a:off x="0" y="0"/>
                <a:ext cx="4832858" cy="4832858"/>
              </a:xfrm>
              <a:custGeom>
                <a:avLst/>
                <a:gdLst/>
                <a:ahLst/>
                <a:cxnLst/>
                <a:rect l="l" t="t" r="r" b="b"/>
                <a:pathLst>
                  <a:path w="4832858" h="4832858">
                    <a:moveTo>
                      <a:pt x="2416429" y="0"/>
                    </a:moveTo>
                    <a:cubicBezTo>
                      <a:pt x="1081913" y="0"/>
                      <a:pt x="0" y="1081913"/>
                      <a:pt x="0" y="2416429"/>
                    </a:cubicBezTo>
                    <a:cubicBezTo>
                      <a:pt x="0" y="3750945"/>
                      <a:pt x="1081913" y="4832858"/>
                      <a:pt x="2416429" y="4832858"/>
                    </a:cubicBezTo>
                    <a:cubicBezTo>
                      <a:pt x="3750945" y="4832858"/>
                      <a:pt x="4832858" y="3750945"/>
                      <a:pt x="4832858" y="2416429"/>
                    </a:cubicBezTo>
                    <a:cubicBezTo>
                      <a:pt x="4832858" y="1081913"/>
                      <a:pt x="3751072" y="0"/>
                      <a:pt x="2416429" y="0"/>
                    </a:cubicBezTo>
                    <a:close/>
                  </a:path>
                </a:pathLst>
              </a:custGeom>
              <a:blipFill>
                <a:blip r:embed="rId11"/>
                <a:stretch>
                  <a:fillRect l="-25000" r="-25000"/>
                </a:stretch>
              </a:blipFill>
            </p:spPr>
            <p:txBody>
              <a:bodyPr/>
              <a:lstStyle/>
              <a:p>
                <a:endParaRPr lang="it-IT"/>
              </a:p>
            </p:txBody>
          </p:sp>
        </p:grpSp>
        <p:grpSp>
          <p:nvGrpSpPr>
            <p:cNvPr id="44" name="Group 44"/>
            <p:cNvGrpSpPr/>
            <p:nvPr/>
          </p:nvGrpSpPr>
          <p:grpSpPr>
            <a:xfrm>
              <a:off x="0" y="2450079"/>
              <a:ext cx="4634371" cy="1440011"/>
              <a:chOff x="0" y="0"/>
              <a:chExt cx="6982207" cy="2169541"/>
            </a:xfrm>
          </p:grpSpPr>
          <p:sp>
            <p:nvSpPr>
              <p:cNvPr id="45" name="Freeform 45"/>
              <p:cNvSpPr/>
              <p:nvPr/>
            </p:nvSpPr>
            <p:spPr>
              <a:xfrm>
                <a:off x="0" y="0"/>
                <a:ext cx="6982206" cy="2169541"/>
              </a:xfrm>
              <a:custGeom>
                <a:avLst/>
                <a:gdLst/>
                <a:ahLst/>
                <a:cxnLst/>
                <a:rect l="l" t="t" r="r" b="b"/>
                <a:pathLst>
                  <a:path w="6982206" h="2169541">
                    <a:moveTo>
                      <a:pt x="0" y="0"/>
                    </a:moveTo>
                    <a:lnTo>
                      <a:pt x="6982206" y="0"/>
                    </a:lnTo>
                    <a:lnTo>
                      <a:pt x="6982206" y="2169541"/>
                    </a:lnTo>
                    <a:lnTo>
                      <a:pt x="0" y="2169541"/>
                    </a:lnTo>
                    <a:close/>
                  </a:path>
                </a:pathLst>
              </a:custGeom>
              <a:solidFill>
                <a:srgbClr val="DEE2FC">
                  <a:alpha val="65098"/>
                </a:srgbClr>
              </a:solidFill>
            </p:spPr>
            <p:txBody>
              <a:bodyPr/>
              <a:lstStyle/>
              <a:p>
                <a:endParaRPr lang="it-IT"/>
              </a:p>
            </p:txBody>
          </p:sp>
        </p:grpSp>
        <p:grpSp>
          <p:nvGrpSpPr>
            <p:cNvPr id="46" name="Group 46"/>
            <p:cNvGrpSpPr/>
            <p:nvPr/>
          </p:nvGrpSpPr>
          <p:grpSpPr>
            <a:xfrm>
              <a:off x="1034318" y="3795138"/>
              <a:ext cx="2279253" cy="60692"/>
              <a:chOff x="0" y="0"/>
              <a:chExt cx="3433953" cy="91440"/>
            </a:xfrm>
          </p:grpSpPr>
          <p:sp>
            <p:nvSpPr>
              <p:cNvPr id="47" name="Freeform 47"/>
              <p:cNvSpPr/>
              <p:nvPr/>
            </p:nvSpPr>
            <p:spPr>
              <a:xfrm>
                <a:off x="0" y="0"/>
                <a:ext cx="3433953" cy="91440"/>
              </a:xfrm>
              <a:custGeom>
                <a:avLst/>
                <a:gdLst/>
                <a:ahLst/>
                <a:cxnLst/>
                <a:rect l="l" t="t" r="r" b="b"/>
                <a:pathLst>
                  <a:path w="3433953" h="91440">
                    <a:moveTo>
                      <a:pt x="3433953" y="0"/>
                    </a:moveTo>
                    <a:lnTo>
                      <a:pt x="0" y="0"/>
                    </a:lnTo>
                    <a:lnTo>
                      <a:pt x="0" y="91440"/>
                    </a:lnTo>
                    <a:lnTo>
                      <a:pt x="3433953" y="91440"/>
                    </a:lnTo>
                    <a:close/>
                  </a:path>
                </a:pathLst>
              </a:custGeom>
              <a:solidFill>
                <a:srgbClr val="E04301"/>
              </a:solidFill>
            </p:spPr>
            <p:txBody>
              <a:bodyPr/>
              <a:lstStyle/>
              <a:p>
                <a:endParaRPr lang="it-IT"/>
              </a:p>
            </p:txBody>
          </p:sp>
        </p:grpSp>
        <p:sp>
          <p:nvSpPr>
            <p:cNvPr id="48" name="TextBox 48"/>
            <p:cNvSpPr txBox="1"/>
            <p:nvPr/>
          </p:nvSpPr>
          <p:spPr>
            <a:xfrm>
              <a:off x="1051177" y="3313168"/>
              <a:ext cx="3213532" cy="419438"/>
            </a:xfrm>
            <a:prstGeom prst="rect">
              <a:avLst/>
            </a:prstGeom>
          </p:spPr>
          <p:txBody>
            <a:bodyPr lIns="0" tIns="0" rIns="0" bIns="0" rtlCol="0" anchor="t">
              <a:spAutoFit/>
            </a:bodyPr>
            <a:lstStyle/>
            <a:p>
              <a:pPr algn="l">
                <a:lnSpc>
                  <a:spcPts val="2389"/>
                </a:lnSpc>
              </a:pPr>
              <a:r>
                <a:rPr lang="en-US" sz="1991" b="1">
                  <a:solidFill>
                    <a:srgbClr val="203864"/>
                  </a:solidFill>
                  <a:latin typeface="Poppins Bold"/>
                  <a:ea typeface="Poppins Bold"/>
                  <a:cs typeface="Poppins Bold"/>
                  <a:sym typeface="Poppins Bold"/>
                </a:rPr>
                <a:t>Saffron 100%</a:t>
              </a:r>
            </a:p>
          </p:txBody>
        </p:sp>
        <p:sp>
          <p:nvSpPr>
            <p:cNvPr id="49" name="Freeform 49"/>
            <p:cNvSpPr/>
            <p:nvPr/>
          </p:nvSpPr>
          <p:spPr>
            <a:xfrm>
              <a:off x="710404" y="177789"/>
              <a:ext cx="3213532" cy="3213531"/>
            </a:xfrm>
            <a:custGeom>
              <a:avLst/>
              <a:gdLst/>
              <a:ahLst/>
              <a:cxnLst/>
              <a:rect l="l" t="t" r="r" b="b"/>
              <a:pathLst>
                <a:path w="3213532" h="3213531">
                  <a:moveTo>
                    <a:pt x="0" y="0"/>
                  </a:moveTo>
                  <a:lnTo>
                    <a:pt x="3213531" y="0"/>
                  </a:lnTo>
                  <a:lnTo>
                    <a:pt x="3213531" y="3213531"/>
                  </a:lnTo>
                  <a:lnTo>
                    <a:pt x="0" y="3213531"/>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it-IT"/>
            </a:p>
          </p:txBody>
        </p:sp>
        <p:grpSp>
          <p:nvGrpSpPr>
            <p:cNvPr id="50" name="Group 50"/>
            <p:cNvGrpSpPr/>
            <p:nvPr/>
          </p:nvGrpSpPr>
          <p:grpSpPr>
            <a:xfrm>
              <a:off x="794894" y="269171"/>
              <a:ext cx="3030768" cy="3030768"/>
              <a:chOff x="0" y="0"/>
              <a:chExt cx="4566196" cy="4566196"/>
            </a:xfrm>
          </p:grpSpPr>
          <p:sp>
            <p:nvSpPr>
              <p:cNvPr id="51" name="Freeform 51" descr="Immagine che contiene invertebrato, barriera corallina  Descrizione generata automaticamente"/>
              <p:cNvSpPr/>
              <p:nvPr/>
            </p:nvSpPr>
            <p:spPr>
              <a:xfrm>
                <a:off x="0" y="0"/>
                <a:ext cx="4566158" cy="4566158"/>
              </a:xfrm>
              <a:custGeom>
                <a:avLst/>
                <a:gdLst/>
                <a:ahLst/>
                <a:cxnLst/>
                <a:rect l="l" t="t" r="r" b="b"/>
                <a:pathLst>
                  <a:path w="4566158" h="4566158">
                    <a:moveTo>
                      <a:pt x="2283079" y="0"/>
                    </a:moveTo>
                    <a:cubicBezTo>
                      <a:pt x="1022223" y="0"/>
                      <a:pt x="0" y="1022223"/>
                      <a:pt x="0" y="2283079"/>
                    </a:cubicBezTo>
                    <a:cubicBezTo>
                      <a:pt x="0" y="3543935"/>
                      <a:pt x="1022223" y="4566158"/>
                      <a:pt x="2283079" y="4566158"/>
                    </a:cubicBezTo>
                    <a:cubicBezTo>
                      <a:pt x="3543935" y="4566158"/>
                      <a:pt x="4566158" y="3543935"/>
                      <a:pt x="4566158" y="2283079"/>
                    </a:cubicBezTo>
                    <a:cubicBezTo>
                      <a:pt x="4566158" y="1022223"/>
                      <a:pt x="3544062" y="0"/>
                      <a:pt x="2283079" y="0"/>
                    </a:cubicBezTo>
                    <a:close/>
                  </a:path>
                </a:pathLst>
              </a:custGeom>
              <a:blipFill>
                <a:blip r:embed="rId14"/>
                <a:stretch>
                  <a:fillRect l="-62422" r="-62423"/>
                </a:stretch>
              </a:blipFill>
            </p:spPr>
            <p:txBody>
              <a:bodyPr/>
              <a:lstStyle/>
              <a:p>
                <a:endParaRPr lang="it-IT"/>
              </a:p>
            </p:txBody>
          </p:sp>
        </p:grpSp>
        <p:sp>
          <p:nvSpPr>
            <p:cNvPr id="52" name="TextBox 52"/>
            <p:cNvSpPr txBox="1"/>
            <p:nvPr/>
          </p:nvSpPr>
          <p:spPr>
            <a:xfrm>
              <a:off x="6290641" y="3284733"/>
              <a:ext cx="3213532" cy="419438"/>
            </a:xfrm>
            <a:prstGeom prst="rect">
              <a:avLst/>
            </a:prstGeom>
          </p:spPr>
          <p:txBody>
            <a:bodyPr lIns="0" tIns="0" rIns="0" bIns="0" rtlCol="0" anchor="t">
              <a:spAutoFit/>
            </a:bodyPr>
            <a:lstStyle/>
            <a:p>
              <a:pPr algn="l">
                <a:lnSpc>
                  <a:spcPts val="2389"/>
                </a:lnSpc>
              </a:pPr>
              <a:r>
                <a:rPr lang="en-US" sz="1991" b="1">
                  <a:solidFill>
                    <a:srgbClr val="203864"/>
                  </a:solidFill>
                  <a:latin typeface="Poppins Bold"/>
                  <a:ea typeface="Poppins Bold"/>
                  <a:cs typeface="Poppins Bold"/>
                  <a:sym typeface="Poppins Bold"/>
                </a:rPr>
                <a:t>Turmeric 100%</a:t>
              </a:r>
            </a:p>
          </p:txBody>
        </p:sp>
      </p:grpSp>
      <p:sp>
        <p:nvSpPr>
          <p:cNvPr id="53" name="Freeform 53"/>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15"/>
            <a:stretch>
              <a:fillRect l="-5653" t="-6194" r="-5573" b="-10623"/>
            </a:stretch>
          </a:blipFill>
        </p:spPr>
        <p:txBody>
          <a:bodyPr/>
          <a:lstStyle/>
          <a:p>
            <a:endParaRPr lang="it-IT"/>
          </a:p>
        </p:txBody>
      </p:sp>
      <p:sp>
        <p:nvSpPr>
          <p:cNvPr id="54" name="Freeform 54"/>
          <p:cNvSpPr/>
          <p:nvPr/>
        </p:nvSpPr>
        <p:spPr>
          <a:xfrm rot="981343">
            <a:off x="7576277" y="7191207"/>
            <a:ext cx="1083938" cy="337376"/>
          </a:xfrm>
          <a:custGeom>
            <a:avLst/>
            <a:gdLst/>
            <a:ahLst/>
            <a:cxnLst/>
            <a:rect l="l" t="t" r="r" b="b"/>
            <a:pathLst>
              <a:path w="1083938" h="337376">
                <a:moveTo>
                  <a:pt x="0" y="0"/>
                </a:moveTo>
                <a:lnTo>
                  <a:pt x="1083939" y="0"/>
                </a:lnTo>
                <a:lnTo>
                  <a:pt x="1083939" y="337376"/>
                </a:lnTo>
                <a:lnTo>
                  <a:pt x="0" y="33737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sp>
        <p:nvSpPr>
          <p:cNvPr id="55" name="Freeform 55"/>
          <p:cNvSpPr/>
          <p:nvPr/>
        </p:nvSpPr>
        <p:spPr>
          <a:xfrm rot="-2161527" flipH="1">
            <a:off x="11077582" y="8493309"/>
            <a:ext cx="1083938" cy="337376"/>
          </a:xfrm>
          <a:custGeom>
            <a:avLst/>
            <a:gdLst/>
            <a:ahLst/>
            <a:cxnLst/>
            <a:rect l="l" t="t" r="r" b="b"/>
            <a:pathLst>
              <a:path w="1083938" h="337376">
                <a:moveTo>
                  <a:pt x="1083938" y="0"/>
                </a:moveTo>
                <a:lnTo>
                  <a:pt x="0" y="0"/>
                </a:lnTo>
                <a:lnTo>
                  <a:pt x="0" y="337376"/>
                </a:lnTo>
                <a:lnTo>
                  <a:pt x="1083938" y="337376"/>
                </a:lnTo>
                <a:lnTo>
                  <a:pt x="1083938"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sp>
        <p:nvSpPr>
          <p:cNvPr id="56" name="Freeform 56"/>
          <p:cNvSpPr/>
          <p:nvPr/>
        </p:nvSpPr>
        <p:spPr>
          <a:xfrm rot="-984146" flipH="1">
            <a:off x="7396542" y="9077020"/>
            <a:ext cx="1083938" cy="337376"/>
          </a:xfrm>
          <a:custGeom>
            <a:avLst/>
            <a:gdLst/>
            <a:ahLst/>
            <a:cxnLst/>
            <a:rect l="l" t="t" r="r" b="b"/>
            <a:pathLst>
              <a:path w="1083938" h="337376">
                <a:moveTo>
                  <a:pt x="1083938" y="0"/>
                </a:moveTo>
                <a:lnTo>
                  <a:pt x="0" y="0"/>
                </a:lnTo>
                <a:lnTo>
                  <a:pt x="0" y="337376"/>
                </a:lnTo>
                <a:lnTo>
                  <a:pt x="1083938" y="337376"/>
                </a:lnTo>
                <a:lnTo>
                  <a:pt x="1083938"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it-IT"/>
          </a:p>
        </p:txBody>
      </p:sp>
      <p:grpSp>
        <p:nvGrpSpPr>
          <p:cNvPr id="57" name="Group 57"/>
          <p:cNvGrpSpPr/>
          <p:nvPr/>
        </p:nvGrpSpPr>
        <p:grpSpPr>
          <a:xfrm>
            <a:off x="5376743" y="7790093"/>
            <a:ext cx="2129888" cy="2129879"/>
            <a:chOff x="0" y="0"/>
            <a:chExt cx="6350000" cy="6349975"/>
          </a:xfrm>
        </p:grpSpPr>
        <p:sp>
          <p:nvSpPr>
            <p:cNvPr id="58" name="Freeform 58"/>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16"/>
              <a:stretch>
                <a:fillRect t="-16666" b="-16666"/>
              </a:stretch>
            </a:blipFill>
            <a:ln cap="sq">
              <a:noFill/>
              <a:prstDash val="solid"/>
              <a:miter/>
            </a:ln>
          </p:spPr>
          <p:txBody>
            <a:bodyPr/>
            <a:lstStyle/>
            <a:p>
              <a:endParaRPr lang="it-IT"/>
            </a:p>
          </p:txBody>
        </p:sp>
      </p:grpSp>
      <p:sp>
        <p:nvSpPr>
          <p:cNvPr id="59" name="TextBox 59"/>
          <p:cNvSpPr txBox="1"/>
          <p:nvPr/>
        </p:nvSpPr>
        <p:spPr>
          <a:xfrm>
            <a:off x="4944735" y="5676782"/>
            <a:ext cx="5483162" cy="381165"/>
          </a:xfrm>
          <a:prstGeom prst="rect">
            <a:avLst/>
          </a:prstGeom>
        </p:spPr>
        <p:txBody>
          <a:bodyPr lIns="0" tIns="0" rIns="0" bIns="0" rtlCol="0" anchor="t">
            <a:spAutoFit/>
          </a:bodyPr>
          <a:lstStyle/>
          <a:p>
            <a:pPr marL="0" lvl="0" indent="0" algn="l">
              <a:lnSpc>
                <a:spcPts val="2867"/>
              </a:lnSpc>
              <a:spcBef>
                <a:spcPct val="0"/>
              </a:spcBef>
            </a:pPr>
            <a:r>
              <a:rPr lang="en-US" sz="2389" b="1" u="none" strike="noStrike">
                <a:solidFill>
                  <a:srgbClr val="E04301"/>
                </a:solidFill>
                <a:latin typeface="Poppins Bold"/>
                <a:ea typeface="Poppins Bold"/>
                <a:cs typeface="Poppins Bold"/>
                <a:sym typeface="Poppins Bold"/>
              </a:rPr>
              <a:t> Quick extraction</a:t>
            </a:r>
          </a:p>
        </p:txBody>
      </p:sp>
      <p:sp>
        <p:nvSpPr>
          <p:cNvPr id="60" name="TextBox 60"/>
          <p:cNvSpPr txBox="1"/>
          <p:nvPr/>
        </p:nvSpPr>
        <p:spPr>
          <a:xfrm>
            <a:off x="473042" y="1321393"/>
            <a:ext cx="9306044" cy="193357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Materials and Methods</a:t>
            </a:r>
          </a:p>
          <a:p>
            <a:pPr marL="0" lvl="0" indent="0" algn="l">
              <a:lnSpc>
                <a:spcPts val="7679"/>
              </a:lnSpc>
              <a:spcBef>
                <a:spcPct val="0"/>
              </a:spcBef>
            </a:pPr>
            <a:endParaRPr lang="en-US" sz="6399" b="1" u="none" strike="noStrike" spc="198">
              <a:solidFill>
                <a:srgbClr val="003F91"/>
              </a:solidFill>
              <a:latin typeface="Playfair Display Heavy"/>
              <a:ea typeface="Playfair Display Heavy"/>
              <a:cs typeface="Playfair Display Heavy"/>
              <a:sym typeface="Playfair Display Heavy"/>
            </a:endParaRPr>
          </a:p>
        </p:txBody>
      </p:sp>
      <p:sp>
        <p:nvSpPr>
          <p:cNvPr id="61" name="Freeform 61"/>
          <p:cNvSpPr/>
          <p:nvPr/>
        </p:nvSpPr>
        <p:spPr>
          <a:xfrm>
            <a:off x="10560707" y="6899634"/>
            <a:ext cx="7746343" cy="3401936"/>
          </a:xfrm>
          <a:custGeom>
            <a:avLst/>
            <a:gdLst/>
            <a:ahLst/>
            <a:cxnLst/>
            <a:rect l="l" t="t" r="r" b="b"/>
            <a:pathLst>
              <a:path w="7746343" h="3401936">
                <a:moveTo>
                  <a:pt x="0" y="0"/>
                </a:moveTo>
                <a:lnTo>
                  <a:pt x="7746343" y="0"/>
                </a:lnTo>
                <a:lnTo>
                  <a:pt x="7746343" y="3401935"/>
                </a:lnTo>
                <a:lnTo>
                  <a:pt x="0" y="3401935"/>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sq">
            <a:noFill/>
            <a:prstDash val="solid"/>
            <a:miter/>
          </a:ln>
        </p:spPr>
        <p:txBody>
          <a:bodyPr/>
          <a:lstStyle/>
          <a:p>
            <a:endParaRPr lang="it-IT"/>
          </a:p>
        </p:txBody>
      </p:sp>
      <p:grpSp>
        <p:nvGrpSpPr>
          <p:cNvPr id="63" name="Group 63"/>
          <p:cNvGrpSpPr/>
          <p:nvPr/>
        </p:nvGrpSpPr>
        <p:grpSpPr>
          <a:xfrm>
            <a:off x="13687113" y="3350499"/>
            <a:ext cx="4310728" cy="6158183"/>
            <a:chOff x="0" y="0"/>
            <a:chExt cx="4445000" cy="6350000"/>
          </a:xfrm>
        </p:grpSpPr>
        <p:sp>
          <p:nvSpPr>
            <p:cNvPr id="64" name="Freeform 64"/>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a:p>
          </p:txBody>
        </p:sp>
      </p:grpSp>
      <p:grpSp>
        <p:nvGrpSpPr>
          <p:cNvPr id="65" name="Group 65"/>
          <p:cNvGrpSpPr/>
          <p:nvPr/>
        </p:nvGrpSpPr>
        <p:grpSpPr>
          <a:xfrm>
            <a:off x="13850280" y="3583594"/>
            <a:ext cx="3984395" cy="5691993"/>
            <a:chOff x="0" y="0"/>
            <a:chExt cx="4445000" cy="6350000"/>
          </a:xfrm>
        </p:grpSpPr>
        <p:sp>
          <p:nvSpPr>
            <p:cNvPr id="66" name="Freeform 66"/>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19"/>
              <a:stretch>
                <a:fillRect l="-56809" r="-56809"/>
              </a:stretch>
            </a:blipFill>
          </p:spPr>
          <p:txBody>
            <a:bodyPr/>
            <a:lstStyle/>
            <a:p>
              <a:endParaRPr lang="it-IT"/>
            </a:p>
          </p:txBody>
        </p:sp>
      </p:grpSp>
      <p:grpSp>
        <p:nvGrpSpPr>
          <p:cNvPr id="67" name="Group 67"/>
          <p:cNvGrpSpPr/>
          <p:nvPr/>
        </p:nvGrpSpPr>
        <p:grpSpPr>
          <a:xfrm>
            <a:off x="12958569" y="3060333"/>
            <a:ext cx="5348481" cy="1549547"/>
            <a:chOff x="0" y="0"/>
            <a:chExt cx="1402747" cy="406400"/>
          </a:xfrm>
        </p:grpSpPr>
        <p:sp>
          <p:nvSpPr>
            <p:cNvPr id="68" name="Freeform 68"/>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69" name="TextBox 69"/>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70" name="Group 70"/>
          <p:cNvGrpSpPr/>
          <p:nvPr/>
        </p:nvGrpSpPr>
        <p:grpSpPr>
          <a:xfrm>
            <a:off x="12830816" y="3299503"/>
            <a:ext cx="1097424" cy="1097424"/>
            <a:chOff x="0" y="0"/>
            <a:chExt cx="812800" cy="812800"/>
          </a:xfrm>
        </p:grpSpPr>
        <p:sp>
          <p:nvSpPr>
            <p:cNvPr id="71" name="Freeform 7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72" name="TextBox 72"/>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73" name="TextBox 73"/>
          <p:cNvSpPr txBox="1"/>
          <p:nvPr/>
        </p:nvSpPr>
        <p:spPr>
          <a:xfrm>
            <a:off x="14092134" y="3203148"/>
            <a:ext cx="3419337" cy="1157212"/>
          </a:xfrm>
          <a:prstGeom prst="rect">
            <a:avLst/>
          </a:prstGeom>
        </p:spPr>
        <p:txBody>
          <a:bodyPr lIns="0" tIns="0" rIns="0" bIns="0" rtlCol="0" anchor="t">
            <a:spAutoFit/>
          </a:bodyPr>
          <a:lstStyle/>
          <a:p>
            <a:pPr algn="just">
              <a:lnSpc>
                <a:spcPts val="3873"/>
              </a:lnSpc>
            </a:pPr>
            <a:r>
              <a:rPr lang="en-US" sz="2766">
                <a:solidFill>
                  <a:srgbClr val="FFFFFF"/>
                </a:solidFill>
                <a:latin typeface="Poppins"/>
                <a:ea typeface="Poppins"/>
                <a:cs typeface="Poppins"/>
                <a:sym typeface="Poppins"/>
              </a:rPr>
              <a:t>Food authenticity:</a:t>
            </a:r>
          </a:p>
          <a:p>
            <a:pPr algn="just">
              <a:lnSpc>
                <a:spcPts val="2676"/>
              </a:lnSpc>
              <a:spcBef>
                <a:spcPct val="0"/>
              </a:spcBef>
            </a:pPr>
            <a:r>
              <a:rPr lang="en-US" sz="1912">
                <a:solidFill>
                  <a:srgbClr val="FFFFFF"/>
                </a:solidFill>
                <a:latin typeface="Poppins"/>
                <a:ea typeface="Poppins"/>
                <a:cs typeface="Poppins"/>
                <a:sym typeface="Poppins"/>
              </a:rPr>
              <a:t> detection of adulterated </a:t>
            </a:r>
            <a:r>
              <a:rPr lang="en-US" sz="1912" b="1">
                <a:solidFill>
                  <a:srgbClr val="FFFFFF"/>
                </a:solidFill>
                <a:latin typeface="Poppins Bold"/>
                <a:ea typeface="Poppins Bold"/>
                <a:cs typeface="Poppins Bold"/>
                <a:sym typeface="Poppins Bold"/>
              </a:rPr>
              <a:t>saffron</a:t>
            </a:r>
            <a:r>
              <a:rPr lang="en-US" sz="1912">
                <a:solidFill>
                  <a:srgbClr val="FFFFFF"/>
                </a:solidFill>
                <a:latin typeface="Poppins"/>
                <a:ea typeface="Poppins"/>
                <a:cs typeface="Poppins"/>
                <a:sym typeface="Poppins"/>
              </a:rPr>
              <a:t> by</a:t>
            </a:r>
            <a:r>
              <a:rPr lang="en-US" sz="1912" b="1">
                <a:solidFill>
                  <a:srgbClr val="FFFFFF"/>
                </a:solidFill>
                <a:latin typeface="Poppins Bold"/>
                <a:ea typeface="Poppins Bold"/>
                <a:cs typeface="Poppins Bold"/>
                <a:sym typeface="Poppins Bold"/>
              </a:rPr>
              <a:t> low-cost spices</a:t>
            </a:r>
            <a:r>
              <a:rPr lang="en-US" sz="1912">
                <a:solidFill>
                  <a:srgbClr val="FFFFFF"/>
                </a:solidFill>
                <a:latin typeface="Poppins"/>
                <a:ea typeface="Poppins"/>
                <a:cs typeface="Poppins"/>
                <a:sym typeface="Poppins"/>
              </a:rPr>
              <a:t>  </a:t>
            </a:r>
          </a:p>
        </p:txBody>
      </p:sp>
      <p:sp>
        <p:nvSpPr>
          <p:cNvPr id="74" name="TextBox 74"/>
          <p:cNvSpPr txBox="1"/>
          <p:nvPr/>
        </p:nvSpPr>
        <p:spPr>
          <a:xfrm>
            <a:off x="13231347" y="3542076"/>
            <a:ext cx="269003" cy="500336"/>
          </a:xfrm>
          <a:prstGeom prst="rect">
            <a:avLst/>
          </a:prstGeom>
        </p:spPr>
        <p:txBody>
          <a:bodyPr lIns="0" tIns="0" rIns="0" bIns="0" rtlCol="0" anchor="t">
            <a:spAutoFit/>
          </a:bodyPr>
          <a:lstStyle/>
          <a:p>
            <a:pPr algn="ctr">
              <a:lnSpc>
                <a:spcPts val="4375"/>
              </a:lnSpc>
              <a:spcBef>
                <a:spcPct val="0"/>
              </a:spcBef>
            </a:pPr>
            <a:r>
              <a:rPr lang="en-US" sz="2734" b="1">
                <a:solidFill>
                  <a:srgbClr val="F5F7FA"/>
                </a:solidFill>
                <a:latin typeface="Raleway 1 Bold"/>
                <a:ea typeface="Raleway 1 Bold"/>
                <a:cs typeface="Raleway 1 Bold"/>
                <a:sym typeface="Raleway 1 Bold"/>
              </a:rPr>
              <a:t>1</a:t>
            </a:r>
          </a:p>
        </p:txBody>
      </p:sp>
      <p:sp>
        <p:nvSpPr>
          <p:cNvPr id="75" name="TextBox 75"/>
          <p:cNvSpPr txBox="1"/>
          <p:nvPr/>
        </p:nvSpPr>
        <p:spPr>
          <a:xfrm>
            <a:off x="14493701" y="2517408"/>
            <a:ext cx="2946381" cy="542925"/>
          </a:xfrm>
          <a:prstGeom prst="rect">
            <a:avLst/>
          </a:prstGeom>
        </p:spPr>
        <p:txBody>
          <a:bodyPr lIns="0" tIns="0" rIns="0" bIns="0" rtlCol="0" anchor="t">
            <a:spAutoFit/>
          </a:bodyPr>
          <a:lstStyle/>
          <a:p>
            <a:pPr marL="0" lvl="0" indent="0" algn="l">
              <a:lnSpc>
                <a:spcPts val="4200"/>
              </a:lnSpc>
              <a:spcBef>
                <a:spcPct val="0"/>
              </a:spcBef>
            </a:pPr>
            <a:r>
              <a:rPr lang="en-US" sz="3500" b="1" u="none" strike="noStrike" spc="108">
                <a:solidFill>
                  <a:srgbClr val="003F91"/>
                </a:solidFill>
                <a:latin typeface="Playfair Display Heavy"/>
                <a:ea typeface="Playfair Display Heavy"/>
                <a:cs typeface="Playfair Display Heavy"/>
                <a:sym typeface="Playfair Display Heavy"/>
              </a:rPr>
              <a:t>Case Study 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10529111" y="5214"/>
            <a:ext cx="7746343" cy="3401936"/>
          </a:xfrm>
          <a:custGeom>
            <a:avLst/>
            <a:gdLst/>
            <a:ahLst/>
            <a:cxnLst/>
            <a:rect l="l" t="t" r="r" b="b"/>
            <a:pathLst>
              <a:path w="7746343" h="3401936">
                <a:moveTo>
                  <a:pt x="0" y="3401935"/>
                </a:moveTo>
                <a:lnTo>
                  <a:pt x="7746343" y="3401935"/>
                </a:lnTo>
                <a:lnTo>
                  <a:pt x="7746343" y="0"/>
                </a:lnTo>
                <a:lnTo>
                  <a:pt x="0" y="0"/>
                </a:lnTo>
                <a:lnTo>
                  <a:pt x="0" y="3401935"/>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3" name="Freeform 3"/>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4"/>
            <a:stretch>
              <a:fillRect l="-5653" t="-6194" r="-5573" b="-10623"/>
            </a:stretch>
          </a:blipFill>
        </p:spPr>
        <p:txBody>
          <a:bodyPr/>
          <a:lstStyle/>
          <a:p>
            <a:endParaRPr lang="it-IT"/>
          </a:p>
        </p:txBody>
      </p:sp>
      <p:sp>
        <p:nvSpPr>
          <p:cNvPr id="4" name="TextBox 4"/>
          <p:cNvSpPr txBox="1"/>
          <p:nvPr/>
        </p:nvSpPr>
        <p:spPr>
          <a:xfrm>
            <a:off x="500996" y="909515"/>
            <a:ext cx="9306044" cy="193357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Materials and Methods</a:t>
            </a:r>
          </a:p>
          <a:p>
            <a:pPr marL="0" lvl="0" indent="0" algn="l">
              <a:lnSpc>
                <a:spcPts val="7679"/>
              </a:lnSpc>
              <a:spcBef>
                <a:spcPct val="0"/>
              </a:spcBef>
            </a:pPr>
            <a:endParaRPr lang="en-US" sz="6399" b="1" u="none" strike="noStrike" spc="198">
              <a:solidFill>
                <a:srgbClr val="003F91"/>
              </a:solidFill>
              <a:latin typeface="Playfair Display Heavy"/>
              <a:ea typeface="Playfair Display Heavy"/>
              <a:cs typeface="Playfair Display Heavy"/>
              <a:sym typeface="Playfair Display Heavy"/>
            </a:endParaRPr>
          </a:p>
        </p:txBody>
      </p:sp>
      <p:sp>
        <p:nvSpPr>
          <p:cNvPr id="5" name="Freeform 5"/>
          <p:cNvSpPr/>
          <p:nvPr/>
        </p:nvSpPr>
        <p:spPr>
          <a:xfrm>
            <a:off x="7005561" y="2811855"/>
            <a:ext cx="925064" cy="925064"/>
          </a:xfrm>
          <a:custGeom>
            <a:avLst/>
            <a:gdLst/>
            <a:ahLst/>
            <a:cxnLst/>
            <a:rect l="l" t="t" r="r" b="b"/>
            <a:pathLst>
              <a:path w="925064" h="925064">
                <a:moveTo>
                  <a:pt x="0" y="0"/>
                </a:moveTo>
                <a:lnTo>
                  <a:pt x="925065" y="0"/>
                </a:lnTo>
                <a:lnTo>
                  <a:pt x="925065" y="925065"/>
                </a:lnTo>
                <a:lnTo>
                  <a:pt x="0" y="92506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it-IT"/>
          </a:p>
        </p:txBody>
      </p:sp>
      <p:sp>
        <p:nvSpPr>
          <p:cNvPr id="6" name="Freeform 6"/>
          <p:cNvSpPr/>
          <p:nvPr/>
        </p:nvSpPr>
        <p:spPr>
          <a:xfrm>
            <a:off x="9256177" y="4801355"/>
            <a:ext cx="925064" cy="925064"/>
          </a:xfrm>
          <a:custGeom>
            <a:avLst/>
            <a:gdLst/>
            <a:ahLst/>
            <a:cxnLst/>
            <a:rect l="l" t="t" r="r" b="b"/>
            <a:pathLst>
              <a:path w="925064" h="925064">
                <a:moveTo>
                  <a:pt x="0" y="0"/>
                </a:moveTo>
                <a:lnTo>
                  <a:pt x="925064" y="0"/>
                </a:lnTo>
                <a:lnTo>
                  <a:pt x="925064" y="925065"/>
                </a:lnTo>
                <a:lnTo>
                  <a:pt x="0" y="92506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it-IT"/>
          </a:p>
        </p:txBody>
      </p:sp>
      <p:sp>
        <p:nvSpPr>
          <p:cNvPr id="7" name="Freeform 7"/>
          <p:cNvSpPr/>
          <p:nvPr/>
        </p:nvSpPr>
        <p:spPr>
          <a:xfrm>
            <a:off x="11402563" y="2824040"/>
            <a:ext cx="925064" cy="925064"/>
          </a:xfrm>
          <a:custGeom>
            <a:avLst/>
            <a:gdLst/>
            <a:ahLst/>
            <a:cxnLst/>
            <a:rect l="l" t="t" r="r" b="b"/>
            <a:pathLst>
              <a:path w="925064" h="925064">
                <a:moveTo>
                  <a:pt x="0" y="0"/>
                </a:moveTo>
                <a:lnTo>
                  <a:pt x="925065" y="0"/>
                </a:lnTo>
                <a:lnTo>
                  <a:pt x="925065" y="925064"/>
                </a:lnTo>
                <a:lnTo>
                  <a:pt x="0" y="92506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it-IT"/>
          </a:p>
        </p:txBody>
      </p:sp>
      <p:sp>
        <p:nvSpPr>
          <p:cNvPr id="8" name="Freeform 8"/>
          <p:cNvSpPr/>
          <p:nvPr/>
        </p:nvSpPr>
        <p:spPr>
          <a:xfrm>
            <a:off x="10462436" y="3588124"/>
            <a:ext cx="2960267" cy="2924019"/>
          </a:xfrm>
          <a:custGeom>
            <a:avLst/>
            <a:gdLst/>
            <a:ahLst/>
            <a:cxnLst/>
            <a:rect l="l" t="t" r="r" b="b"/>
            <a:pathLst>
              <a:path w="2960267" h="2924019">
                <a:moveTo>
                  <a:pt x="0" y="0"/>
                </a:moveTo>
                <a:lnTo>
                  <a:pt x="2960267" y="0"/>
                </a:lnTo>
                <a:lnTo>
                  <a:pt x="2960267" y="2924019"/>
                </a:lnTo>
                <a:lnTo>
                  <a:pt x="0" y="292401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it-IT"/>
          </a:p>
        </p:txBody>
      </p:sp>
      <p:sp>
        <p:nvSpPr>
          <p:cNvPr id="9" name="Freeform 9"/>
          <p:cNvSpPr/>
          <p:nvPr/>
        </p:nvSpPr>
        <p:spPr>
          <a:xfrm rot="-10800000" flipH="1">
            <a:off x="8292659" y="5818671"/>
            <a:ext cx="2960267" cy="2924019"/>
          </a:xfrm>
          <a:custGeom>
            <a:avLst/>
            <a:gdLst/>
            <a:ahLst/>
            <a:cxnLst/>
            <a:rect l="l" t="t" r="r" b="b"/>
            <a:pathLst>
              <a:path w="2960267" h="2924019">
                <a:moveTo>
                  <a:pt x="2960267" y="0"/>
                </a:moveTo>
                <a:lnTo>
                  <a:pt x="0" y="0"/>
                </a:lnTo>
                <a:lnTo>
                  <a:pt x="0" y="2924019"/>
                </a:lnTo>
                <a:lnTo>
                  <a:pt x="2960267" y="2924019"/>
                </a:lnTo>
                <a:lnTo>
                  <a:pt x="2960267"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it-IT"/>
          </a:p>
        </p:txBody>
      </p:sp>
      <p:sp>
        <p:nvSpPr>
          <p:cNvPr id="10" name="Freeform 10"/>
          <p:cNvSpPr/>
          <p:nvPr/>
        </p:nvSpPr>
        <p:spPr>
          <a:xfrm>
            <a:off x="6114728" y="3585958"/>
            <a:ext cx="2960267" cy="2924019"/>
          </a:xfrm>
          <a:custGeom>
            <a:avLst/>
            <a:gdLst/>
            <a:ahLst/>
            <a:cxnLst/>
            <a:rect l="l" t="t" r="r" b="b"/>
            <a:pathLst>
              <a:path w="2960267" h="2924019">
                <a:moveTo>
                  <a:pt x="0" y="0"/>
                </a:moveTo>
                <a:lnTo>
                  <a:pt x="2960267" y="0"/>
                </a:lnTo>
                <a:lnTo>
                  <a:pt x="2960267" y="2924019"/>
                </a:lnTo>
                <a:lnTo>
                  <a:pt x="0" y="2924019"/>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it-IT"/>
          </a:p>
        </p:txBody>
      </p:sp>
      <p:sp>
        <p:nvSpPr>
          <p:cNvPr id="11" name="Freeform 11"/>
          <p:cNvSpPr/>
          <p:nvPr/>
        </p:nvSpPr>
        <p:spPr>
          <a:xfrm rot="-10800000" flipH="1">
            <a:off x="3931734" y="5818671"/>
            <a:ext cx="2960267" cy="2924019"/>
          </a:xfrm>
          <a:custGeom>
            <a:avLst/>
            <a:gdLst/>
            <a:ahLst/>
            <a:cxnLst/>
            <a:rect l="l" t="t" r="r" b="b"/>
            <a:pathLst>
              <a:path w="2960267" h="2924019">
                <a:moveTo>
                  <a:pt x="2960267" y="0"/>
                </a:moveTo>
                <a:lnTo>
                  <a:pt x="0" y="0"/>
                </a:lnTo>
                <a:lnTo>
                  <a:pt x="0" y="2924019"/>
                </a:lnTo>
                <a:lnTo>
                  <a:pt x="2960267" y="2924019"/>
                </a:lnTo>
                <a:lnTo>
                  <a:pt x="2960267" y="0"/>
                </a:lnTo>
                <a:close/>
              </a:path>
            </a:pathLst>
          </a:custGeom>
          <a:blipFill>
            <a:blip r:embed="rId17">
              <a:extLst>
                <a:ext uri="{96DAC541-7B7A-43D3-8B79-37D633B846F1}">
                  <asvg:svgBlip xmlns:asvg="http://schemas.microsoft.com/office/drawing/2016/SVG/main" r:embed="rId18"/>
                </a:ext>
              </a:extLst>
            </a:blip>
            <a:stretch>
              <a:fillRect/>
            </a:stretch>
          </a:blipFill>
        </p:spPr>
        <p:txBody>
          <a:bodyPr/>
          <a:lstStyle/>
          <a:p>
            <a:endParaRPr lang="it-IT"/>
          </a:p>
        </p:txBody>
      </p:sp>
      <p:sp>
        <p:nvSpPr>
          <p:cNvPr id="12" name="Freeform 12"/>
          <p:cNvSpPr/>
          <p:nvPr/>
        </p:nvSpPr>
        <p:spPr>
          <a:xfrm>
            <a:off x="1767668" y="3585958"/>
            <a:ext cx="2960267" cy="2924019"/>
          </a:xfrm>
          <a:custGeom>
            <a:avLst/>
            <a:gdLst/>
            <a:ahLst/>
            <a:cxnLst/>
            <a:rect l="l" t="t" r="r" b="b"/>
            <a:pathLst>
              <a:path w="2960267" h="2924019">
                <a:moveTo>
                  <a:pt x="0" y="0"/>
                </a:moveTo>
                <a:lnTo>
                  <a:pt x="2960267" y="0"/>
                </a:lnTo>
                <a:lnTo>
                  <a:pt x="2960267" y="2924019"/>
                </a:lnTo>
                <a:lnTo>
                  <a:pt x="0" y="2924019"/>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it-IT"/>
          </a:p>
        </p:txBody>
      </p:sp>
      <p:sp>
        <p:nvSpPr>
          <p:cNvPr id="13" name="TextBox 13"/>
          <p:cNvSpPr txBox="1"/>
          <p:nvPr/>
        </p:nvSpPr>
        <p:spPr>
          <a:xfrm>
            <a:off x="2272758" y="4862222"/>
            <a:ext cx="1757465" cy="1845191"/>
          </a:xfrm>
          <a:prstGeom prst="rect">
            <a:avLst/>
          </a:prstGeom>
        </p:spPr>
        <p:txBody>
          <a:bodyPr lIns="0" tIns="0" rIns="0" bIns="0" rtlCol="0" anchor="t">
            <a:spAutoFit/>
          </a:bodyPr>
          <a:lstStyle/>
          <a:p>
            <a:pPr algn="ctr">
              <a:lnSpc>
                <a:spcPts val="2106"/>
              </a:lnSpc>
              <a:spcBef>
                <a:spcPct val="0"/>
              </a:spcBef>
            </a:pPr>
            <a:r>
              <a:rPr lang="en-US" sz="1755">
                <a:solidFill>
                  <a:srgbClr val="404040"/>
                </a:solidFill>
                <a:latin typeface="Poppins"/>
                <a:ea typeface="Poppins"/>
                <a:cs typeface="Poppins"/>
                <a:sym typeface="Poppins"/>
              </a:rPr>
              <a:t>Identification of potential markers tracing for safflower and turmeric in saffron</a:t>
            </a:r>
          </a:p>
        </p:txBody>
      </p:sp>
      <p:grpSp>
        <p:nvGrpSpPr>
          <p:cNvPr id="14" name="Group 14"/>
          <p:cNvGrpSpPr/>
          <p:nvPr/>
        </p:nvGrpSpPr>
        <p:grpSpPr>
          <a:xfrm>
            <a:off x="288114" y="6096385"/>
            <a:ext cx="2711960" cy="2582216"/>
            <a:chOff x="0" y="0"/>
            <a:chExt cx="5996000" cy="5709142"/>
          </a:xfrm>
        </p:grpSpPr>
        <p:sp>
          <p:nvSpPr>
            <p:cNvPr id="15" name="Freeform 15"/>
            <p:cNvSpPr/>
            <p:nvPr/>
          </p:nvSpPr>
          <p:spPr>
            <a:xfrm>
              <a:off x="0" y="0"/>
              <a:ext cx="5996051" cy="5709158"/>
            </a:xfrm>
            <a:custGeom>
              <a:avLst/>
              <a:gdLst/>
              <a:ahLst/>
              <a:cxnLst/>
              <a:rect l="l" t="t" r="r" b="b"/>
              <a:pathLst>
                <a:path w="5996051" h="5709158">
                  <a:moveTo>
                    <a:pt x="0" y="2854579"/>
                  </a:moveTo>
                  <a:cubicBezTo>
                    <a:pt x="0" y="1278001"/>
                    <a:pt x="1342263" y="0"/>
                    <a:pt x="2997962" y="0"/>
                  </a:cubicBezTo>
                  <a:cubicBezTo>
                    <a:pt x="4653661" y="0"/>
                    <a:pt x="5996051" y="1278001"/>
                    <a:pt x="5996051" y="2854579"/>
                  </a:cubicBezTo>
                  <a:cubicBezTo>
                    <a:pt x="5996051" y="4431157"/>
                    <a:pt x="4653788" y="5709158"/>
                    <a:pt x="2997962" y="5709158"/>
                  </a:cubicBezTo>
                  <a:cubicBezTo>
                    <a:pt x="1342136" y="5709158"/>
                    <a:pt x="0" y="4431157"/>
                    <a:pt x="0" y="2854579"/>
                  </a:cubicBezTo>
                  <a:close/>
                </a:path>
              </a:pathLst>
            </a:custGeom>
            <a:blipFill>
              <a:blip r:embed="rId21"/>
              <a:stretch>
                <a:fillRect t="-23961" b="-23961"/>
              </a:stretch>
            </a:blipFill>
          </p:spPr>
          <p:txBody>
            <a:bodyPr/>
            <a:lstStyle/>
            <a:p>
              <a:endParaRPr lang="it-IT"/>
            </a:p>
          </p:txBody>
        </p:sp>
      </p:grpSp>
      <p:grpSp>
        <p:nvGrpSpPr>
          <p:cNvPr id="16" name="Group 16"/>
          <p:cNvGrpSpPr/>
          <p:nvPr/>
        </p:nvGrpSpPr>
        <p:grpSpPr>
          <a:xfrm>
            <a:off x="2685088" y="7792611"/>
            <a:ext cx="1258806" cy="1195381"/>
            <a:chOff x="0" y="0"/>
            <a:chExt cx="5975286" cy="5674222"/>
          </a:xfrm>
        </p:grpSpPr>
        <p:sp>
          <p:nvSpPr>
            <p:cNvPr id="17" name="Freeform 17"/>
            <p:cNvSpPr/>
            <p:nvPr/>
          </p:nvSpPr>
          <p:spPr>
            <a:xfrm>
              <a:off x="0" y="0"/>
              <a:ext cx="5975223" cy="5674233"/>
            </a:xfrm>
            <a:custGeom>
              <a:avLst/>
              <a:gdLst/>
              <a:ahLst/>
              <a:cxnLst/>
              <a:rect l="l" t="t" r="r" b="b"/>
              <a:pathLst>
                <a:path w="5975223" h="5674233">
                  <a:moveTo>
                    <a:pt x="0" y="2837053"/>
                  </a:moveTo>
                  <a:cubicBezTo>
                    <a:pt x="0" y="1270254"/>
                    <a:pt x="1337564" y="0"/>
                    <a:pt x="2987675" y="0"/>
                  </a:cubicBezTo>
                  <a:cubicBezTo>
                    <a:pt x="4637786" y="0"/>
                    <a:pt x="5975223" y="1270254"/>
                    <a:pt x="5975223" y="2837053"/>
                  </a:cubicBezTo>
                  <a:cubicBezTo>
                    <a:pt x="5975223" y="4403852"/>
                    <a:pt x="4637659" y="5674233"/>
                    <a:pt x="2987675" y="5674233"/>
                  </a:cubicBezTo>
                  <a:cubicBezTo>
                    <a:pt x="1337691" y="5674233"/>
                    <a:pt x="0" y="4403979"/>
                    <a:pt x="0" y="2837053"/>
                  </a:cubicBezTo>
                  <a:close/>
                </a:path>
              </a:pathLst>
            </a:custGeom>
            <a:blipFill>
              <a:blip r:embed="rId22"/>
              <a:stretch>
                <a:fillRect l="-23900" r="-23900"/>
              </a:stretch>
            </a:blipFill>
          </p:spPr>
          <p:txBody>
            <a:bodyPr/>
            <a:lstStyle/>
            <a:p>
              <a:endParaRPr lang="it-IT"/>
            </a:p>
          </p:txBody>
        </p:sp>
      </p:grpSp>
      <p:grpSp>
        <p:nvGrpSpPr>
          <p:cNvPr id="18" name="Group 18"/>
          <p:cNvGrpSpPr/>
          <p:nvPr/>
        </p:nvGrpSpPr>
        <p:grpSpPr>
          <a:xfrm>
            <a:off x="1339255" y="8074754"/>
            <a:ext cx="1087210" cy="1087210"/>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23"/>
              <a:stretch>
                <a:fillRect l="-25000" r="-25000"/>
              </a:stretch>
            </a:blipFill>
          </p:spPr>
          <p:txBody>
            <a:bodyPr/>
            <a:lstStyle/>
            <a:p>
              <a:endParaRPr lang="it-IT"/>
            </a:p>
          </p:txBody>
        </p:sp>
      </p:grpSp>
      <p:sp>
        <p:nvSpPr>
          <p:cNvPr id="20" name="Freeform 20"/>
          <p:cNvSpPr/>
          <p:nvPr/>
        </p:nvSpPr>
        <p:spPr>
          <a:xfrm rot="-65317">
            <a:off x="2487944" y="7599976"/>
            <a:ext cx="2259976" cy="2157250"/>
          </a:xfrm>
          <a:custGeom>
            <a:avLst/>
            <a:gdLst/>
            <a:ahLst/>
            <a:cxnLst/>
            <a:rect l="l" t="t" r="r" b="b"/>
            <a:pathLst>
              <a:path w="2259976" h="2157250">
                <a:moveTo>
                  <a:pt x="0" y="0"/>
                </a:moveTo>
                <a:lnTo>
                  <a:pt x="2259976" y="0"/>
                </a:lnTo>
                <a:lnTo>
                  <a:pt x="2259976" y="2157250"/>
                </a:lnTo>
                <a:lnTo>
                  <a:pt x="0" y="2157250"/>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endParaRPr lang="it-IT"/>
          </a:p>
        </p:txBody>
      </p:sp>
      <p:sp>
        <p:nvSpPr>
          <p:cNvPr id="21" name="Freeform 21"/>
          <p:cNvSpPr/>
          <p:nvPr/>
        </p:nvSpPr>
        <p:spPr>
          <a:xfrm rot="5077689">
            <a:off x="635931" y="7943025"/>
            <a:ext cx="2016327" cy="1924675"/>
          </a:xfrm>
          <a:custGeom>
            <a:avLst/>
            <a:gdLst/>
            <a:ahLst/>
            <a:cxnLst/>
            <a:rect l="l" t="t" r="r" b="b"/>
            <a:pathLst>
              <a:path w="2016327" h="1924675">
                <a:moveTo>
                  <a:pt x="0" y="0"/>
                </a:moveTo>
                <a:lnTo>
                  <a:pt x="2016327" y="0"/>
                </a:lnTo>
                <a:lnTo>
                  <a:pt x="2016327" y="1924675"/>
                </a:lnTo>
                <a:lnTo>
                  <a:pt x="0" y="1924675"/>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endParaRPr lang="it-IT"/>
          </a:p>
        </p:txBody>
      </p:sp>
      <p:grpSp>
        <p:nvGrpSpPr>
          <p:cNvPr id="22" name="Group 22"/>
          <p:cNvGrpSpPr/>
          <p:nvPr/>
        </p:nvGrpSpPr>
        <p:grpSpPr>
          <a:xfrm>
            <a:off x="11538676" y="5968994"/>
            <a:ext cx="2224322" cy="2231365"/>
            <a:chOff x="0" y="0"/>
            <a:chExt cx="812800" cy="815374"/>
          </a:xfrm>
        </p:grpSpPr>
        <p:sp>
          <p:nvSpPr>
            <p:cNvPr id="23" name="Freeform 23"/>
            <p:cNvSpPr/>
            <p:nvPr/>
          </p:nvSpPr>
          <p:spPr>
            <a:xfrm>
              <a:off x="0" y="0"/>
              <a:ext cx="812800" cy="815374"/>
            </a:xfrm>
            <a:custGeom>
              <a:avLst/>
              <a:gdLst/>
              <a:ahLst/>
              <a:cxnLst/>
              <a:rect l="l" t="t" r="r" b="b"/>
              <a:pathLst>
                <a:path w="812800" h="815374">
                  <a:moveTo>
                    <a:pt x="0" y="0"/>
                  </a:moveTo>
                  <a:lnTo>
                    <a:pt x="812800" y="0"/>
                  </a:lnTo>
                  <a:lnTo>
                    <a:pt x="812800" y="815374"/>
                  </a:lnTo>
                  <a:lnTo>
                    <a:pt x="0" y="815374"/>
                  </a:lnTo>
                  <a:close/>
                </a:path>
              </a:pathLst>
            </a:custGeom>
            <a:solidFill>
              <a:srgbClr val="FFFFFF"/>
            </a:solidFill>
          </p:spPr>
          <p:txBody>
            <a:bodyPr/>
            <a:lstStyle/>
            <a:p>
              <a:endParaRPr lang="it-IT"/>
            </a:p>
          </p:txBody>
        </p:sp>
        <p:sp>
          <p:nvSpPr>
            <p:cNvPr id="24" name="TextBox 24"/>
            <p:cNvSpPr txBox="1"/>
            <p:nvPr/>
          </p:nvSpPr>
          <p:spPr>
            <a:xfrm>
              <a:off x="0" y="-19050"/>
              <a:ext cx="812800" cy="834424"/>
            </a:xfrm>
            <a:prstGeom prst="rect">
              <a:avLst/>
            </a:prstGeom>
          </p:spPr>
          <p:txBody>
            <a:bodyPr lIns="36614" tIns="36614" rIns="36614" bIns="36614" rtlCol="0" anchor="ctr"/>
            <a:lstStyle/>
            <a:p>
              <a:pPr algn="ctr">
                <a:lnSpc>
                  <a:spcPts val="3119"/>
                </a:lnSpc>
              </a:pPr>
              <a:endParaRPr/>
            </a:p>
          </p:txBody>
        </p:sp>
      </p:grpSp>
      <p:grpSp>
        <p:nvGrpSpPr>
          <p:cNvPr id="26" name="Group 26"/>
          <p:cNvGrpSpPr/>
          <p:nvPr/>
        </p:nvGrpSpPr>
        <p:grpSpPr>
          <a:xfrm>
            <a:off x="14224773" y="567516"/>
            <a:ext cx="3462335" cy="4946193"/>
            <a:chOff x="0" y="0"/>
            <a:chExt cx="4445000" cy="6350000"/>
          </a:xfrm>
        </p:grpSpPr>
        <p:sp>
          <p:nvSpPr>
            <p:cNvPr id="27" name="Freeform 27"/>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a:p>
          </p:txBody>
        </p:sp>
      </p:grpSp>
      <p:grpSp>
        <p:nvGrpSpPr>
          <p:cNvPr id="28" name="Group 28"/>
          <p:cNvGrpSpPr/>
          <p:nvPr/>
        </p:nvGrpSpPr>
        <p:grpSpPr>
          <a:xfrm>
            <a:off x="14355827" y="754735"/>
            <a:ext cx="3200228" cy="4571754"/>
            <a:chOff x="0" y="0"/>
            <a:chExt cx="4445000" cy="6350000"/>
          </a:xfrm>
        </p:grpSpPr>
        <p:sp>
          <p:nvSpPr>
            <p:cNvPr id="29" name="Freeform 29"/>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26"/>
              <a:stretch>
                <a:fillRect l="-56809" r="-56809"/>
              </a:stretch>
            </a:blipFill>
          </p:spPr>
          <p:txBody>
            <a:bodyPr/>
            <a:lstStyle/>
            <a:p>
              <a:endParaRPr lang="it-IT"/>
            </a:p>
          </p:txBody>
        </p:sp>
      </p:grpSp>
      <p:grpSp>
        <p:nvGrpSpPr>
          <p:cNvPr id="30" name="Group 30"/>
          <p:cNvGrpSpPr/>
          <p:nvPr/>
        </p:nvGrpSpPr>
        <p:grpSpPr>
          <a:xfrm>
            <a:off x="13639614" y="334457"/>
            <a:ext cx="4295849" cy="1244581"/>
            <a:chOff x="0" y="0"/>
            <a:chExt cx="1402747" cy="406400"/>
          </a:xfrm>
        </p:grpSpPr>
        <p:sp>
          <p:nvSpPr>
            <p:cNvPr id="31" name="Freeform 31"/>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32" name="TextBox 32"/>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33" name="Group 33"/>
          <p:cNvGrpSpPr/>
          <p:nvPr/>
        </p:nvGrpSpPr>
        <p:grpSpPr>
          <a:xfrm>
            <a:off x="13537003" y="526557"/>
            <a:ext cx="881441" cy="881440"/>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35" name="TextBox 3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36" name="TextBox 36"/>
          <p:cNvSpPr txBox="1"/>
          <p:nvPr/>
        </p:nvSpPr>
        <p:spPr>
          <a:xfrm>
            <a:off x="14550082" y="445061"/>
            <a:ext cx="2746379" cy="933565"/>
          </a:xfrm>
          <a:prstGeom prst="rect">
            <a:avLst/>
          </a:prstGeom>
        </p:spPr>
        <p:txBody>
          <a:bodyPr lIns="0" tIns="0" rIns="0" bIns="0" rtlCol="0" anchor="t">
            <a:spAutoFit/>
          </a:bodyPr>
          <a:lstStyle/>
          <a:p>
            <a:pPr algn="just">
              <a:lnSpc>
                <a:spcPts val="3110"/>
              </a:lnSpc>
            </a:pPr>
            <a:r>
              <a:rPr lang="en-US" sz="2222">
                <a:solidFill>
                  <a:srgbClr val="FFFFFF"/>
                </a:solidFill>
                <a:latin typeface="Poppins"/>
                <a:ea typeface="Poppins"/>
                <a:cs typeface="Poppins"/>
                <a:sym typeface="Poppins"/>
              </a:rPr>
              <a:t>Food authenticity:</a:t>
            </a:r>
          </a:p>
          <a:p>
            <a:pPr algn="just">
              <a:lnSpc>
                <a:spcPts val="2150"/>
              </a:lnSpc>
              <a:spcBef>
                <a:spcPct val="0"/>
              </a:spcBef>
            </a:pPr>
            <a:r>
              <a:rPr lang="en-US" sz="1535">
                <a:solidFill>
                  <a:srgbClr val="FFFFFF"/>
                </a:solidFill>
                <a:latin typeface="Poppins"/>
                <a:ea typeface="Poppins"/>
                <a:cs typeface="Poppins"/>
                <a:sym typeface="Poppins"/>
              </a:rPr>
              <a:t> detection of adulterated </a:t>
            </a:r>
            <a:r>
              <a:rPr lang="en-US" sz="1535" b="1">
                <a:solidFill>
                  <a:srgbClr val="FFFFFF"/>
                </a:solidFill>
                <a:latin typeface="Poppins Bold"/>
                <a:ea typeface="Poppins Bold"/>
                <a:cs typeface="Poppins Bold"/>
                <a:sym typeface="Poppins Bold"/>
              </a:rPr>
              <a:t>saffron</a:t>
            </a:r>
            <a:r>
              <a:rPr lang="en-US" sz="1535">
                <a:solidFill>
                  <a:srgbClr val="FFFFFF"/>
                </a:solidFill>
                <a:latin typeface="Poppins"/>
                <a:ea typeface="Poppins"/>
                <a:cs typeface="Poppins"/>
                <a:sym typeface="Poppins"/>
              </a:rPr>
              <a:t> by</a:t>
            </a:r>
            <a:r>
              <a:rPr lang="en-US" sz="1535" b="1">
                <a:solidFill>
                  <a:srgbClr val="FFFFFF"/>
                </a:solidFill>
                <a:latin typeface="Poppins Bold"/>
                <a:ea typeface="Poppins Bold"/>
                <a:cs typeface="Poppins Bold"/>
                <a:sym typeface="Poppins Bold"/>
              </a:rPr>
              <a:t> low-cost spices</a:t>
            </a:r>
            <a:r>
              <a:rPr lang="en-US" sz="1535">
                <a:solidFill>
                  <a:srgbClr val="FFFFFF"/>
                </a:solidFill>
                <a:latin typeface="Poppins"/>
                <a:ea typeface="Poppins"/>
                <a:cs typeface="Poppins"/>
                <a:sym typeface="Poppins"/>
              </a:rPr>
              <a:t>  </a:t>
            </a:r>
          </a:p>
        </p:txBody>
      </p:sp>
      <p:sp>
        <p:nvSpPr>
          <p:cNvPr id="37" name="TextBox 37"/>
          <p:cNvSpPr txBox="1"/>
          <p:nvPr/>
        </p:nvSpPr>
        <p:spPr>
          <a:xfrm>
            <a:off x="13858705" y="718804"/>
            <a:ext cx="216061" cy="404449"/>
          </a:xfrm>
          <a:prstGeom prst="rect">
            <a:avLst/>
          </a:prstGeom>
        </p:spPr>
        <p:txBody>
          <a:bodyPr lIns="0" tIns="0" rIns="0" bIns="0" rtlCol="0" anchor="t">
            <a:spAutoFit/>
          </a:bodyPr>
          <a:lstStyle/>
          <a:p>
            <a:pPr algn="ctr">
              <a:lnSpc>
                <a:spcPts val="3514"/>
              </a:lnSpc>
              <a:spcBef>
                <a:spcPct val="0"/>
              </a:spcBef>
            </a:pPr>
            <a:r>
              <a:rPr lang="en-US" sz="2196" b="1">
                <a:solidFill>
                  <a:srgbClr val="F5F7FA"/>
                </a:solidFill>
                <a:latin typeface="Raleway 1 Bold"/>
                <a:ea typeface="Raleway 1 Bold"/>
                <a:cs typeface="Raleway 1 Bold"/>
                <a:sym typeface="Raleway 1 Bold"/>
              </a:rPr>
              <a:t>1</a:t>
            </a:r>
          </a:p>
        </p:txBody>
      </p:sp>
      <p:grpSp>
        <p:nvGrpSpPr>
          <p:cNvPr id="38" name="Group 38"/>
          <p:cNvGrpSpPr/>
          <p:nvPr/>
        </p:nvGrpSpPr>
        <p:grpSpPr>
          <a:xfrm rot="5400000">
            <a:off x="10912813" y="7290183"/>
            <a:ext cx="4068297" cy="1349720"/>
            <a:chOff x="0" y="0"/>
            <a:chExt cx="1486616" cy="493208"/>
          </a:xfrm>
        </p:grpSpPr>
        <p:sp>
          <p:nvSpPr>
            <p:cNvPr id="39" name="Freeform 39"/>
            <p:cNvSpPr/>
            <p:nvPr/>
          </p:nvSpPr>
          <p:spPr>
            <a:xfrm>
              <a:off x="0" y="0"/>
              <a:ext cx="1486616" cy="493208"/>
            </a:xfrm>
            <a:custGeom>
              <a:avLst/>
              <a:gdLst/>
              <a:ahLst/>
              <a:cxnLst/>
              <a:rect l="l" t="t" r="r" b="b"/>
              <a:pathLst>
                <a:path w="1486616" h="493208">
                  <a:moveTo>
                    <a:pt x="1486616" y="246604"/>
                  </a:moveTo>
                  <a:lnTo>
                    <a:pt x="1080216" y="0"/>
                  </a:lnTo>
                  <a:lnTo>
                    <a:pt x="1080216" y="203200"/>
                  </a:lnTo>
                  <a:lnTo>
                    <a:pt x="0" y="203200"/>
                  </a:lnTo>
                  <a:lnTo>
                    <a:pt x="0" y="290008"/>
                  </a:lnTo>
                  <a:lnTo>
                    <a:pt x="1080216" y="290008"/>
                  </a:lnTo>
                  <a:lnTo>
                    <a:pt x="1080216" y="493208"/>
                  </a:lnTo>
                  <a:lnTo>
                    <a:pt x="1486616" y="246604"/>
                  </a:lnTo>
                  <a:close/>
                </a:path>
              </a:pathLst>
            </a:custGeom>
            <a:solidFill>
              <a:srgbClr val="BEE6DC"/>
            </a:solidFill>
          </p:spPr>
          <p:txBody>
            <a:bodyPr/>
            <a:lstStyle/>
            <a:p>
              <a:endParaRPr lang="it-IT"/>
            </a:p>
          </p:txBody>
        </p:sp>
        <p:sp>
          <p:nvSpPr>
            <p:cNvPr id="40" name="TextBox 40"/>
            <p:cNvSpPr txBox="1"/>
            <p:nvPr/>
          </p:nvSpPr>
          <p:spPr>
            <a:xfrm>
              <a:off x="0" y="184150"/>
              <a:ext cx="1385016" cy="105858"/>
            </a:xfrm>
            <a:prstGeom prst="rect">
              <a:avLst/>
            </a:prstGeom>
          </p:spPr>
          <p:txBody>
            <a:bodyPr lIns="36614" tIns="36614" rIns="36614" bIns="36614" rtlCol="0" anchor="ctr"/>
            <a:lstStyle/>
            <a:p>
              <a:pPr algn="ctr">
                <a:lnSpc>
                  <a:spcPts val="3119"/>
                </a:lnSpc>
              </a:pPr>
              <a:endParaRPr/>
            </a:p>
          </p:txBody>
        </p:sp>
      </p:grpSp>
      <p:sp>
        <p:nvSpPr>
          <p:cNvPr id="41" name="Freeform 41"/>
          <p:cNvSpPr/>
          <p:nvPr/>
        </p:nvSpPr>
        <p:spPr>
          <a:xfrm>
            <a:off x="2718758" y="2843090"/>
            <a:ext cx="906015" cy="906015"/>
          </a:xfrm>
          <a:custGeom>
            <a:avLst/>
            <a:gdLst/>
            <a:ahLst/>
            <a:cxnLst/>
            <a:rect l="l" t="t" r="r" b="b"/>
            <a:pathLst>
              <a:path w="906015" h="906015">
                <a:moveTo>
                  <a:pt x="0" y="0"/>
                </a:moveTo>
                <a:lnTo>
                  <a:pt x="906015" y="0"/>
                </a:lnTo>
                <a:lnTo>
                  <a:pt x="906015" y="906014"/>
                </a:lnTo>
                <a:lnTo>
                  <a:pt x="0" y="906014"/>
                </a:lnTo>
                <a:lnTo>
                  <a:pt x="0" y="0"/>
                </a:lnTo>
                <a:close/>
              </a:path>
            </a:pathLst>
          </a:custGeom>
          <a:blipFill>
            <a:blip r:embed="rId27">
              <a:extLst>
                <a:ext uri="{96DAC541-7B7A-43D3-8B79-37D633B846F1}">
                  <asvg:svgBlip xmlns:asvg="http://schemas.microsoft.com/office/drawing/2016/SVG/main" r:embed="rId28"/>
                </a:ext>
              </a:extLst>
            </a:blip>
            <a:stretch>
              <a:fillRect/>
            </a:stretch>
          </a:blipFill>
        </p:spPr>
        <p:txBody>
          <a:bodyPr/>
          <a:lstStyle/>
          <a:p>
            <a:endParaRPr lang="it-IT"/>
          </a:p>
        </p:txBody>
      </p:sp>
      <p:sp>
        <p:nvSpPr>
          <p:cNvPr id="42" name="Freeform 42"/>
          <p:cNvSpPr/>
          <p:nvPr/>
        </p:nvSpPr>
        <p:spPr>
          <a:xfrm>
            <a:off x="4801683" y="4801355"/>
            <a:ext cx="949434" cy="949434"/>
          </a:xfrm>
          <a:custGeom>
            <a:avLst/>
            <a:gdLst/>
            <a:ahLst/>
            <a:cxnLst/>
            <a:rect l="l" t="t" r="r" b="b"/>
            <a:pathLst>
              <a:path w="949434" h="949434">
                <a:moveTo>
                  <a:pt x="0" y="0"/>
                </a:moveTo>
                <a:lnTo>
                  <a:pt x="949434" y="0"/>
                </a:lnTo>
                <a:lnTo>
                  <a:pt x="949434" y="949434"/>
                </a:lnTo>
                <a:lnTo>
                  <a:pt x="0" y="949434"/>
                </a:lnTo>
                <a:lnTo>
                  <a:pt x="0" y="0"/>
                </a:lnTo>
                <a:close/>
              </a:path>
            </a:pathLst>
          </a:custGeom>
          <a:blipFill>
            <a:blip r:embed="rId29">
              <a:extLst>
                <a:ext uri="{96DAC541-7B7A-43D3-8B79-37D633B846F1}">
                  <asvg:svgBlip xmlns:asvg="http://schemas.microsoft.com/office/drawing/2016/SVG/main" r:embed="rId30"/>
                </a:ext>
              </a:extLst>
            </a:blip>
            <a:stretch>
              <a:fillRect/>
            </a:stretch>
          </a:blipFill>
        </p:spPr>
        <p:txBody>
          <a:bodyPr/>
          <a:lstStyle/>
          <a:p>
            <a:endParaRPr lang="it-IT"/>
          </a:p>
        </p:txBody>
      </p:sp>
      <p:grpSp>
        <p:nvGrpSpPr>
          <p:cNvPr id="43" name="Group 43"/>
          <p:cNvGrpSpPr/>
          <p:nvPr/>
        </p:nvGrpSpPr>
        <p:grpSpPr>
          <a:xfrm>
            <a:off x="10311402" y="6707412"/>
            <a:ext cx="4220051" cy="4176063"/>
            <a:chOff x="0" y="0"/>
            <a:chExt cx="838304" cy="829565"/>
          </a:xfrm>
        </p:grpSpPr>
        <p:sp>
          <p:nvSpPr>
            <p:cNvPr id="44" name="Freeform 44"/>
            <p:cNvSpPr/>
            <p:nvPr/>
          </p:nvSpPr>
          <p:spPr>
            <a:xfrm>
              <a:off x="0" y="0"/>
              <a:ext cx="838304" cy="829565"/>
            </a:xfrm>
            <a:custGeom>
              <a:avLst/>
              <a:gdLst/>
              <a:ahLst/>
              <a:cxnLst/>
              <a:rect l="l" t="t" r="r" b="b"/>
              <a:pathLst>
                <a:path w="838304" h="829565">
                  <a:moveTo>
                    <a:pt x="419152" y="0"/>
                  </a:moveTo>
                  <a:cubicBezTo>
                    <a:pt x="187661" y="0"/>
                    <a:pt x="0" y="185705"/>
                    <a:pt x="0" y="414783"/>
                  </a:cubicBezTo>
                  <a:cubicBezTo>
                    <a:pt x="0" y="643861"/>
                    <a:pt x="187661" y="829565"/>
                    <a:pt x="419152" y="829565"/>
                  </a:cubicBezTo>
                  <a:cubicBezTo>
                    <a:pt x="650643" y="829565"/>
                    <a:pt x="838304" y="643861"/>
                    <a:pt x="838304" y="414783"/>
                  </a:cubicBezTo>
                  <a:cubicBezTo>
                    <a:pt x="838304" y="185705"/>
                    <a:pt x="650643" y="0"/>
                    <a:pt x="419152" y="0"/>
                  </a:cubicBezTo>
                  <a:close/>
                </a:path>
              </a:pathLst>
            </a:custGeom>
            <a:blipFill>
              <a:blip r:embed="rId31"/>
              <a:stretch>
                <a:fillRect l="-38002" r="-38002"/>
              </a:stretch>
            </a:blipFill>
          </p:spPr>
          <p:txBody>
            <a:bodyPr/>
            <a:lstStyle/>
            <a:p>
              <a:endParaRPr lang="it-IT"/>
            </a:p>
          </p:txBody>
        </p:sp>
      </p:grpSp>
      <p:sp>
        <p:nvSpPr>
          <p:cNvPr id="45" name="Freeform 45"/>
          <p:cNvSpPr/>
          <p:nvPr/>
        </p:nvSpPr>
        <p:spPr>
          <a:xfrm rot="-1477067">
            <a:off x="226927" y="5452731"/>
            <a:ext cx="1437241" cy="1363583"/>
          </a:xfrm>
          <a:custGeom>
            <a:avLst/>
            <a:gdLst/>
            <a:ahLst/>
            <a:cxnLst/>
            <a:rect l="l" t="t" r="r" b="b"/>
            <a:pathLst>
              <a:path w="1437241" h="1363583">
                <a:moveTo>
                  <a:pt x="0" y="0"/>
                </a:moveTo>
                <a:lnTo>
                  <a:pt x="1437241" y="0"/>
                </a:lnTo>
                <a:lnTo>
                  <a:pt x="1437241" y="1363583"/>
                </a:lnTo>
                <a:lnTo>
                  <a:pt x="0" y="1363583"/>
                </a:lnTo>
                <a:lnTo>
                  <a:pt x="0" y="0"/>
                </a:lnTo>
                <a:close/>
              </a:path>
            </a:pathLst>
          </a:custGeom>
          <a:blipFill>
            <a:blip r:embed="rId32"/>
            <a:stretch>
              <a:fillRect/>
            </a:stretch>
          </a:blipFill>
        </p:spPr>
        <p:txBody>
          <a:bodyPr/>
          <a:lstStyle/>
          <a:p>
            <a:endParaRPr lang="it-IT"/>
          </a:p>
        </p:txBody>
      </p:sp>
      <p:sp>
        <p:nvSpPr>
          <p:cNvPr id="46" name="TextBox 46"/>
          <p:cNvSpPr txBox="1"/>
          <p:nvPr/>
        </p:nvSpPr>
        <p:spPr>
          <a:xfrm>
            <a:off x="8739736" y="6393159"/>
            <a:ext cx="1969097" cy="1323436"/>
          </a:xfrm>
          <a:prstGeom prst="rect">
            <a:avLst/>
          </a:prstGeom>
        </p:spPr>
        <p:txBody>
          <a:bodyPr lIns="0" tIns="0" rIns="0" bIns="0" rtlCol="0" anchor="t">
            <a:spAutoFit/>
          </a:bodyPr>
          <a:lstStyle/>
          <a:p>
            <a:pPr algn="ctr">
              <a:lnSpc>
                <a:spcPts val="2106"/>
              </a:lnSpc>
              <a:spcBef>
                <a:spcPct val="0"/>
              </a:spcBef>
            </a:pPr>
            <a:r>
              <a:rPr lang="en-US" sz="1755">
                <a:solidFill>
                  <a:srgbClr val="404040"/>
                </a:solidFill>
                <a:latin typeface="Poppins"/>
                <a:ea typeface="Poppins"/>
                <a:cs typeface="Poppins"/>
                <a:sym typeface="Poppins"/>
              </a:rPr>
              <a:t>Calibration curves in saffron adulterated with safflower or turmeric powder </a:t>
            </a:r>
          </a:p>
        </p:txBody>
      </p:sp>
      <p:sp>
        <p:nvSpPr>
          <p:cNvPr id="47" name="TextBox 47"/>
          <p:cNvSpPr txBox="1"/>
          <p:nvPr/>
        </p:nvSpPr>
        <p:spPr>
          <a:xfrm>
            <a:off x="11029832" y="4855357"/>
            <a:ext cx="1839206" cy="1584313"/>
          </a:xfrm>
          <a:prstGeom prst="rect">
            <a:avLst/>
          </a:prstGeom>
        </p:spPr>
        <p:txBody>
          <a:bodyPr lIns="0" tIns="0" rIns="0" bIns="0" rtlCol="0" anchor="t">
            <a:spAutoFit/>
          </a:bodyPr>
          <a:lstStyle/>
          <a:p>
            <a:pPr algn="ctr">
              <a:lnSpc>
                <a:spcPts val="2106"/>
              </a:lnSpc>
              <a:spcBef>
                <a:spcPct val="0"/>
              </a:spcBef>
            </a:pPr>
            <a:r>
              <a:rPr lang="en-US" sz="1755">
                <a:solidFill>
                  <a:srgbClr val="404040"/>
                </a:solidFill>
                <a:latin typeface="Poppins"/>
                <a:ea typeface="Poppins"/>
                <a:cs typeface="Poppins"/>
                <a:sym typeface="Poppins"/>
              </a:rPr>
              <a:t>Application of the developed multi-target method to adulterated saffron samples </a:t>
            </a:r>
          </a:p>
        </p:txBody>
      </p:sp>
      <p:sp>
        <p:nvSpPr>
          <p:cNvPr id="48" name="TextBox 48"/>
          <p:cNvSpPr txBox="1"/>
          <p:nvPr/>
        </p:nvSpPr>
        <p:spPr>
          <a:xfrm>
            <a:off x="2643897" y="4519085"/>
            <a:ext cx="1096929" cy="279927"/>
          </a:xfrm>
          <a:prstGeom prst="rect">
            <a:avLst/>
          </a:prstGeom>
        </p:spPr>
        <p:txBody>
          <a:bodyPr lIns="0" tIns="0" rIns="0" bIns="0" rtlCol="0" anchor="t">
            <a:spAutoFit/>
          </a:bodyPr>
          <a:lstStyle/>
          <a:p>
            <a:pPr algn="ctr">
              <a:lnSpc>
                <a:spcPts val="2106"/>
              </a:lnSpc>
            </a:pPr>
            <a:r>
              <a:rPr lang="en-US" sz="1755" b="1">
                <a:solidFill>
                  <a:srgbClr val="404040"/>
                </a:solidFill>
                <a:latin typeface="Poppins Bold"/>
                <a:ea typeface="Poppins Bold"/>
                <a:cs typeface="Poppins Bold"/>
                <a:sym typeface="Poppins Bold"/>
              </a:rPr>
              <a:t>STEP 1</a:t>
            </a:r>
          </a:p>
        </p:txBody>
      </p:sp>
      <p:sp>
        <p:nvSpPr>
          <p:cNvPr id="49" name="TextBox 49"/>
          <p:cNvSpPr txBox="1"/>
          <p:nvPr/>
        </p:nvSpPr>
        <p:spPr>
          <a:xfrm>
            <a:off x="4727935" y="5949944"/>
            <a:ext cx="1096929" cy="279927"/>
          </a:xfrm>
          <a:prstGeom prst="rect">
            <a:avLst/>
          </a:prstGeom>
        </p:spPr>
        <p:txBody>
          <a:bodyPr lIns="0" tIns="0" rIns="0" bIns="0" rtlCol="0" anchor="t">
            <a:spAutoFit/>
          </a:bodyPr>
          <a:lstStyle/>
          <a:p>
            <a:pPr algn="ctr">
              <a:lnSpc>
                <a:spcPts val="2106"/>
              </a:lnSpc>
            </a:pPr>
            <a:r>
              <a:rPr lang="en-US" sz="1755" b="1">
                <a:solidFill>
                  <a:srgbClr val="404040"/>
                </a:solidFill>
                <a:latin typeface="Poppins Bold"/>
                <a:ea typeface="Poppins Bold"/>
                <a:cs typeface="Poppins Bold"/>
                <a:sym typeface="Poppins Bold"/>
              </a:rPr>
              <a:t>STEP 2</a:t>
            </a:r>
          </a:p>
        </p:txBody>
      </p:sp>
      <p:sp>
        <p:nvSpPr>
          <p:cNvPr id="50" name="TextBox 50"/>
          <p:cNvSpPr txBox="1"/>
          <p:nvPr/>
        </p:nvSpPr>
        <p:spPr>
          <a:xfrm>
            <a:off x="4394078" y="6468774"/>
            <a:ext cx="1839206" cy="1323436"/>
          </a:xfrm>
          <a:prstGeom prst="rect">
            <a:avLst/>
          </a:prstGeom>
        </p:spPr>
        <p:txBody>
          <a:bodyPr lIns="0" tIns="0" rIns="0" bIns="0" rtlCol="0" anchor="t">
            <a:spAutoFit/>
          </a:bodyPr>
          <a:lstStyle/>
          <a:p>
            <a:pPr algn="ctr">
              <a:lnSpc>
                <a:spcPts val="2106"/>
              </a:lnSpc>
              <a:spcBef>
                <a:spcPct val="0"/>
              </a:spcBef>
            </a:pPr>
            <a:r>
              <a:rPr lang="en-US" sz="1755">
                <a:solidFill>
                  <a:srgbClr val="404040"/>
                </a:solidFill>
                <a:latin typeface="Poppins"/>
                <a:ea typeface="Poppins"/>
                <a:cs typeface="Poppins"/>
                <a:sym typeface="Poppins"/>
              </a:rPr>
              <a:t>Identification of ion transitions for each adulterating compound</a:t>
            </a:r>
          </a:p>
        </p:txBody>
      </p:sp>
      <p:sp>
        <p:nvSpPr>
          <p:cNvPr id="51" name="TextBox 51"/>
          <p:cNvSpPr txBox="1"/>
          <p:nvPr/>
        </p:nvSpPr>
        <p:spPr>
          <a:xfrm>
            <a:off x="11311150" y="4519085"/>
            <a:ext cx="1096929" cy="279927"/>
          </a:xfrm>
          <a:prstGeom prst="rect">
            <a:avLst/>
          </a:prstGeom>
        </p:spPr>
        <p:txBody>
          <a:bodyPr lIns="0" tIns="0" rIns="0" bIns="0" rtlCol="0" anchor="t">
            <a:spAutoFit/>
          </a:bodyPr>
          <a:lstStyle/>
          <a:p>
            <a:pPr algn="ctr">
              <a:lnSpc>
                <a:spcPts val="2106"/>
              </a:lnSpc>
            </a:pPr>
            <a:r>
              <a:rPr lang="en-US" sz="1755" b="1">
                <a:solidFill>
                  <a:srgbClr val="404040"/>
                </a:solidFill>
                <a:latin typeface="Poppins Bold"/>
                <a:ea typeface="Poppins Bold"/>
                <a:cs typeface="Poppins Bold"/>
                <a:sym typeface="Poppins Bold"/>
              </a:rPr>
              <a:t>STEP 5</a:t>
            </a:r>
          </a:p>
        </p:txBody>
      </p:sp>
      <p:sp>
        <p:nvSpPr>
          <p:cNvPr id="52" name="TextBox 52"/>
          <p:cNvSpPr txBox="1"/>
          <p:nvPr/>
        </p:nvSpPr>
        <p:spPr>
          <a:xfrm>
            <a:off x="6965521" y="4519085"/>
            <a:ext cx="1327138" cy="279927"/>
          </a:xfrm>
          <a:prstGeom prst="rect">
            <a:avLst/>
          </a:prstGeom>
        </p:spPr>
        <p:txBody>
          <a:bodyPr lIns="0" tIns="0" rIns="0" bIns="0" rtlCol="0" anchor="t">
            <a:spAutoFit/>
          </a:bodyPr>
          <a:lstStyle/>
          <a:p>
            <a:pPr algn="ctr">
              <a:lnSpc>
                <a:spcPts val="2106"/>
              </a:lnSpc>
            </a:pPr>
            <a:r>
              <a:rPr lang="en-US" sz="1755" b="1">
                <a:solidFill>
                  <a:srgbClr val="404040"/>
                </a:solidFill>
                <a:latin typeface="Poppins Bold"/>
                <a:ea typeface="Poppins Bold"/>
                <a:cs typeface="Poppins Bold"/>
                <a:sym typeface="Poppins Bold"/>
              </a:rPr>
              <a:t>STEP 3</a:t>
            </a:r>
          </a:p>
        </p:txBody>
      </p:sp>
      <p:sp>
        <p:nvSpPr>
          <p:cNvPr id="53" name="TextBox 53"/>
          <p:cNvSpPr txBox="1"/>
          <p:nvPr/>
        </p:nvSpPr>
        <p:spPr>
          <a:xfrm>
            <a:off x="6722110" y="4862222"/>
            <a:ext cx="1711479" cy="1584313"/>
          </a:xfrm>
          <a:prstGeom prst="rect">
            <a:avLst/>
          </a:prstGeom>
        </p:spPr>
        <p:txBody>
          <a:bodyPr lIns="0" tIns="0" rIns="0" bIns="0" rtlCol="0" anchor="t">
            <a:spAutoFit/>
          </a:bodyPr>
          <a:lstStyle/>
          <a:p>
            <a:pPr algn="ctr">
              <a:lnSpc>
                <a:spcPts val="2106"/>
              </a:lnSpc>
              <a:spcBef>
                <a:spcPct val="0"/>
              </a:spcBef>
            </a:pPr>
            <a:r>
              <a:rPr lang="en-US" sz="1755">
                <a:solidFill>
                  <a:srgbClr val="404040"/>
                </a:solidFill>
                <a:latin typeface="Poppins"/>
                <a:ea typeface="Poppins"/>
                <a:cs typeface="Poppins"/>
                <a:sym typeface="Poppins"/>
              </a:rPr>
              <a:t>Optimization of DART and MS settings for MRM-DART TQ MS/MS analysis</a:t>
            </a:r>
          </a:p>
        </p:txBody>
      </p:sp>
      <p:sp>
        <p:nvSpPr>
          <p:cNvPr id="54" name="TextBox 54"/>
          <p:cNvSpPr txBox="1"/>
          <p:nvPr/>
        </p:nvSpPr>
        <p:spPr>
          <a:xfrm>
            <a:off x="9074995" y="5949944"/>
            <a:ext cx="1236407" cy="279927"/>
          </a:xfrm>
          <a:prstGeom prst="rect">
            <a:avLst/>
          </a:prstGeom>
        </p:spPr>
        <p:txBody>
          <a:bodyPr lIns="0" tIns="0" rIns="0" bIns="0" rtlCol="0" anchor="t">
            <a:spAutoFit/>
          </a:bodyPr>
          <a:lstStyle/>
          <a:p>
            <a:pPr algn="ctr">
              <a:lnSpc>
                <a:spcPts val="2106"/>
              </a:lnSpc>
            </a:pPr>
            <a:r>
              <a:rPr lang="en-US" sz="1755" b="1">
                <a:solidFill>
                  <a:srgbClr val="404040"/>
                </a:solidFill>
                <a:latin typeface="Poppins Bold"/>
                <a:ea typeface="Poppins Bold"/>
                <a:cs typeface="Poppins Bold"/>
                <a:sym typeface="Poppins Bold"/>
              </a:rPr>
              <a:t>STEP 4</a:t>
            </a:r>
          </a:p>
        </p:txBody>
      </p:sp>
      <p:sp>
        <p:nvSpPr>
          <p:cNvPr id="55" name="TextBox 55"/>
          <p:cNvSpPr txBox="1"/>
          <p:nvPr/>
        </p:nvSpPr>
        <p:spPr>
          <a:xfrm rot="2622857">
            <a:off x="4032583" y="9078776"/>
            <a:ext cx="1116540" cy="259332"/>
          </a:xfrm>
          <a:prstGeom prst="rect">
            <a:avLst/>
          </a:prstGeom>
        </p:spPr>
        <p:txBody>
          <a:bodyPr lIns="0" tIns="0" rIns="0" bIns="0" rtlCol="0" anchor="t">
            <a:spAutoFit/>
          </a:bodyPr>
          <a:lstStyle/>
          <a:p>
            <a:pPr algn="ctr">
              <a:lnSpc>
                <a:spcPts val="1902"/>
              </a:lnSpc>
              <a:spcBef>
                <a:spcPct val="0"/>
              </a:spcBef>
            </a:pPr>
            <a:r>
              <a:rPr lang="en-US" sz="1585" b="1">
                <a:solidFill>
                  <a:srgbClr val="404040"/>
                </a:solidFill>
                <a:latin typeface="Poppins Bold"/>
                <a:ea typeface="Poppins Bold"/>
                <a:cs typeface="Poppins Bold"/>
                <a:sym typeface="Poppins Bold"/>
              </a:rPr>
              <a:t>safflower</a:t>
            </a:r>
          </a:p>
        </p:txBody>
      </p:sp>
      <p:sp>
        <p:nvSpPr>
          <p:cNvPr id="56" name="TextBox 56"/>
          <p:cNvSpPr txBox="1"/>
          <p:nvPr/>
        </p:nvSpPr>
        <p:spPr>
          <a:xfrm rot="-3016904">
            <a:off x="412217" y="9292619"/>
            <a:ext cx="963272" cy="259332"/>
          </a:xfrm>
          <a:prstGeom prst="rect">
            <a:avLst/>
          </a:prstGeom>
        </p:spPr>
        <p:txBody>
          <a:bodyPr lIns="0" tIns="0" rIns="0" bIns="0" rtlCol="0" anchor="t">
            <a:spAutoFit/>
          </a:bodyPr>
          <a:lstStyle/>
          <a:p>
            <a:pPr algn="ctr">
              <a:lnSpc>
                <a:spcPts val="1902"/>
              </a:lnSpc>
              <a:spcBef>
                <a:spcPct val="0"/>
              </a:spcBef>
            </a:pPr>
            <a:r>
              <a:rPr lang="en-US" sz="1585" b="1">
                <a:solidFill>
                  <a:srgbClr val="404040"/>
                </a:solidFill>
                <a:latin typeface="Poppins Bold"/>
                <a:ea typeface="Poppins Bold"/>
                <a:cs typeface="Poppins Bold"/>
                <a:sym typeface="Poppins Bold"/>
              </a:rPr>
              <a:t>turmeric</a:t>
            </a:r>
          </a:p>
        </p:txBody>
      </p:sp>
      <p:sp>
        <p:nvSpPr>
          <p:cNvPr id="57" name="TextBox 57"/>
          <p:cNvSpPr txBox="1"/>
          <p:nvPr/>
        </p:nvSpPr>
        <p:spPr>
          <a:xfrm>
            <a:off x="4568880" y="1843369"/>
            <a:ext cx="6460952" cy="590550"/>
          </a:xfrm>
          <a:prstGeom prst="rect">
            <a:avLst/>
          </a:prstGeom>
        </p:spPr>
        <p:txBody>
          <a:bodyPr wrap="square" lIns="0" tIns="0" rIns="0" bIns="0" rtlCol="0" anchor="t">
            <a:spAutoFit/>
          </a:bodyPr>
          <a:lstStyle/>
          <a:p>
            <a:pPr marL="0" lvl="0" indent="0" algn="l">
              <a:lnSpc>
                <a:spcPts val="4799"/>
              </a:lnSpc>
              <a:spcBef>
                <a:spcPct val="0"/>
              </a:spcBef>
            </a:pPr>
            <a:r>
              <a:rPr lang="en-US" sz="3999" b="1" u="none" strike="noStrike" spc="123" dirty="0">
                <a:solidFill>
                  <a:srgbClr val="58267E"/>
                </a:solidFill>
                <a:latin typeface="Playfair Display Heavy"/>
                <a:ea typeface="Playfair Display Heavy"/>
                <a:cs typeface="Playfair Display Heavy"/>
                <a:sym typeface="Playfair Display Heavy"/>
              </a:rPr>
              <a:t>DART-TQ parameters</a:t>
            </a:r>
          </a:p>
        </p:txBody>
      </p:sp>
      <p:sp>
        <p:nvSpPr>
          <p:cNvPr id="58" name="Freeform 58"/>
          <p:cNvSpPr/>
          <p:nvPr/>
        </p:nvSpPr>
        <p:spPr>
          <a:xfrm>
            <a:off x="14048748" y="7280681"/>
            <a:ext cx="1597701" cy="2777347"/>
          </a:xfrm>
          <a:custGeom>
            <a:avLst/>
            <a:gdLst/>
            <a:ahLst/>
            <a:cxnLst/>
            <a:rect l="l" t="t" r="r" b="b"/>
            <a:pathLst>
              <a:path w="1597701" h="2777347">
                <a:moveTo>
                  <a:pt x="0" y="0"/>
                </a:moveTo>
                <a:lnTo>
                  <a:pt x="1597701" y="0"/>
                </a:lnTo>
                <a:lnTo>
                  <a:pt x="1597701" y="2777347"/>
                </a:lnTo>
                <a:lnTo>
                  <a:pt x="0" y="2777347"/>
                </a:lnTo>
                <a:lnTo>
                  <a:pt x="0" y="0"/>
                </a:lnTo>
                <a:close/>
              </a:path>
            </a:pathLst>
          </a:custGeom>
          <a:blipFill>
            <a:blip r:embed="rId33"/>
            <a:stretch>
              <a:fillRect l="-3171" r="-3171"/>
            </a:stretch>
          </a:blipFill>
        </p:spPr>
        <p:txBody>
          <a:bodyPr/>
          <a:lstStyle/>
          <a:p>
            <a:endParaRPr lang="it-IT"/>
          </a:p>
        </p:txBody>
      </p:sp>
      <p:sp>
        <p:nvSpPr>
          <p:cNvPr id="59" name="Freeform 59"/>
          <p:cNvSpPr/>
          <p:nvPr/>
        </p:nvSpPr>
        <p:spPr>
          <a:xfrm>
            <a:off x="15819166" y="7441406"/>
            <a:ext cx="2456288" cy="2706353"/>
          </a:xfrm>
          <a:custGeom>
            <a:avLst/>
            <a:gdLst/>
            <a:ahLst/>
            <a:cxnLst/>
            <a:rect l="l" t="t" r="r" b="b"/>
            <a:pathLst>
              <a:path w="2456288" h="2706353">
                <a:moveTo>
                  <a:pt x="0" y="0"/>
                </a:moveTo>
                <a:lnTo>
                  <a:pt x="2456288" y="0"/>
                </a:lnTo>
                <a:lnTo>
                  <a:pt x="2456288" y="2706352"/>
                </a:lnTo>
                <a:lnTo>
                  <a:pt x="0" y="2706352"/>
                </a:lnTo>
                <a:lnTo>
                  <a:pt x="0" y="0"/>
                </a:lnTo>
                <a:close/>
              </a:path>
            </a:pathLst>
          </a:custGeom>
          <a:blipFill>
            <a:blip r:embed="rId34"/>
            <a:stretch>
              <a:fillRect t="-2946" r="-726" b="-3576"/>
            </a:stretch>
          </a:blipFill>
        </p:spPr>
        <p:txBody>
          <a:bodyPr/>
          <a:lstStyle/>
          <a:p>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V="1">
            <a:off x="10529111" y="5214"/>
            <a:ext cx="7746343" cy="3401936"/>
          </a:xfrm>
          <a:custGeom>
            <a:avLst/>
            <a:gdLst/>
            <a:ahLst/>
            <a:cxnLst/>
            <a:rect l="l" t="t" r="r" b="b"/>
            <a:pathLst>
              <a:path w="7746343" h="3401936">
                <a:moveTo>
                  <a:pt x="0" y="3401935"/>
                </a:moveTo>
                <a:lnTo>
                  <a:pt x="7746343" y="3401935"/>
                </a:lnTo>
                <a:lnTo>
                  <a:pt x="7746343" y="0"/>
                </a:lnTo>
                <a:lnTo>
                  <a:pt x="0" y="0"/>
                </a:lnTo>
                <a:lnTo>
                  <a:pt x="0" y="3401935"/>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grpSp>
        <p:nvGrpSpPr>
          <p:cNvPr id="3" name="Group 3"/>
          <p:cNvGrpSpPr/>
          <p:nvPr/>
        </p:nvGrpSpPr>
        <p:grpSpPr>
          <a:xfrm>
            <a:off x="13537003" y="334457"/>
            <a:ext cx="4398459" cy="5179252"/>
            <a:chOff x="0" y="0"/>
            <a:chExt cx="5864612" cy="6905670"/>
          </a:xfrm>
        </p:grpSpPr>
        <p:grpSp>
          <p:nvGrpSpPr>
            <p:cNvPr id="4" name="Group 4"/>
            <p:cNvGrpSpPr/>
            <p:nvPr/>
          </p:nvGrpSpPr>
          <p:grpSpPr>
            <a:xfrm>
              <a:off x="917027" y="310745"/>
              <a:ext cx="4616447" cy="6594925"/>
              <a:chOff x="0" y="0"/>
              <a:chExt cx="4445000" cy="6350000"/>
            </a:xfrm>
          </p:grpSpPr>
          <p:sp>
            <p:nvSpPr>
              <p:cNvPr id="5" name="Freeform 5"/>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a:p>
            </p:txBody>
          </p:sp>
        </p:grpSp>
        <p:grpSp>
          <p:nvGrpSpPr>
            <p:cNvPr id="6" name="Group 6"/>
            <p:cNvGrpSpPr/>
            <p:nvPr/>
          </p:nvGrpSpPr>
          <p:grpSpPr>
            <a:xfrm>
              <a:off x="1091765" y="560371"/>
              <a:ext cx="4266971" cy="6095672"/>
              <a:chOff x="0" y="0"/>
              <a:chExt cx="4445000" cy="6350000"/>
            </a:xfrm>
          </p:grpSpPr>
          <p:sp>
            <p:nvSpPr>
              <p:cNvPr id="7" name="Freeform 7"/>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p:spPr>
            <p:txBody>
              <a:bodyPr/>
              <a:lstStyle/>
              <a:p>
                <a:endParaRPr lang="it-IT"/>
              </a:p>
            </p:txBody>
          </p:sp>
        </p:grpSp>
        <p:grpSp>
          <p:nvGrpSpPr>
            <p:cNvPr id="8" name="Group 8"/>
            <p:cNvGrpSpPr/>
            <p:nvPr/>
          </p:nvGrpSpPr>
          <p:grpSpPr>
            <a:xfrm>
              <a:off x="136814" y="0"/>
              <a:ext cx="5727798" cy="1659442"/>
              <a:chOff x="0" y="0"/>
              <a:chExt cx="1402747" cy="406400"/>
            </a:xfrm>
          </p:grpSpPr>
          <p:sp>
            <p:nvSpPr>
              <p:cNvPr id="9" name="Freeform 9"/>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p:spPr>
            <p:txBody>
              <a:bodyPr/>
              <a:lstStyle/>
              <a:p>
                <a:endParaRPr lang="it-IT"/>
              </a:p>
            </p:txBody>
          </p:sp>
          <p:sp>
            <p:nvSpPr>
              <p:cNvPr id="10" name="TextBox 10"/>
              <p:cNvSpPr txBox="1"/>
              <p:nvPr/>
            </p:nvSpPr>
            <p:spPr>
              <a:xfrm>
                <a:off x="0" y="-38100"/>
                <a:ext cx="1402747" cy="44450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0" y="256133"/>
              <a:ext cx="1175254" cy="117525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solidFill>
                  <a:srgbClr val="F5F7FA"/>
                </a:solidFill>
                <a:prstDash val="solid"/>
                <a:miter/>
              </a:ln>
            </p:spPr>
            <p:txBody>
              <a:bodyPr/>
              <a:lstStyle/>
              <a:p>
                <a:endParaRPr lang="it-IT"/>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1350772" y="147472"/>
              <a:ext cx="3661839" cy="1244754"/>
            </a:xfrm>
            <a:prstGeom prst="rect">
              <a:avLst/>
            </a:prstGeom>
          </p:spPr>
          <p:txBody>
            <a:bodyPr lIns="0" tIns="0" rIns="0" bIns="0" rtlCol="0" anchor="t">
              <a:spAutoFit/>
            </a:bodyPr>
            <a:lstStyle/>
            <a:p>
              <a:pPr algn="just">
                <a:lnSpc>
                  <a:spcPts val="3110"/>
                </a:lnSpc>
              </a:pPr>
              <a:r>
                <a:rPr lang="en-US" sz="2222">
                  <a:solidFill>
                    <a:srgbClr val="FFFFFF"/>
                  </a:solidFill>
                  <a:latin typeface="Poppins"/>
                  <a:ea typeface="Poppins"/>
                  <a:cs typeface="Poppins"/>
                  <a:sym typeface="Poppins"/>
                </a:rPr>
                <a:t>Food authenticity:</a:t>
              </a:r>
            </a:p>
            <a:p>
              <a:pPr algn="just">
                <a:lnSpc>
                  <a:spcPts val="2150"/>
                </a:lnSpc>
                <a:spcBef>
                  <a:spcPct val="0"/>
                </a:spcBef>
              </a:pPr>
              <a:r>
                <a:rPr lang="en-US" sz="1535">
                  <a:solidFill>
                    <a:srgbClr val="FFFFFF"/>
                  </a:solidFill>
                  <a:latin typeface="Poppins"/>
                  <a:ea typeface="Poppins"/>
                  <a:cs typeface="Poppins"/>
                  <a:sym typeface="Poppins"/>
                </a:rPr>
                <a:t> detection of adulterated </a:t>
              </a:r>
              <a:r>
                <a:rPr lang="en-US" sz="1535" b="1">
                  <a:solidFill>
                    <a:srgbClr val="FFFFFF"/>
                  </a:solidFill>
                  <a:latin typeface="Poppins Bold"/>
                  <a:ea typeface="Poppins Bold"/>
                  <a:cs typeface="Poppins Bold"/>
                  <a:sym typeface="Poppins Bold"/>
                </a:rPr>
                <a:t>saffron</a:t>
              </a:r>
              <a:r>
                <a:rPr lang="en-US" sz="1535">
                  <a:solidFill>
                    <a:srgbClr val="FFFFFF"/>
                  </a:solidFill>
                  <a:latin typeface="Poppins"/>
                  <a:ea typeface="Poppins"/>
                  <a:cs typeface="Poppins"/>
                  <a:sym typeface="Poppins"/>
                </a:rPr>
                <a:t> by</a:t>
              </a:r>
              <a:r>
                <a:rPr lang="en-US" sz="1535" b="1">
                  <a:solidFill>
                    <a:srgbClr val="FFFFFF"/>
                  </a:solidFill>
                  <a:latin typeface="Poppins Bold"/>
                  <a:ea typeface="Poppins Bold"/>
                  <a:cs typeface="Poppins Bold"/>
                  <a:sym typeface="Poppins Bold"/>
                </a:rPr>
                <a:t> low-cost spices</a:t>
              </a:r>
              <a:r>
                <a:rPr lang="en-US" sz="1535">
                  <a:solidFill>
                    <a:srgbClr val="FFFFFF"/>
                  </a:solidFill>
                  <a:latin typeface="Poppins"/>
                  <a:ea typeface="Poppins"/>
                  <a:cs typeface="Poppins"/>
                  <a:sym typeface="Poppins"/>
                </a:rPr>
                <a:t>  </a:t>
              </a:r>
            </a:p>
          </p:txBody>
        </p:sp>
        <p:sp>
          <p:nvSpPr>
            <p:cNvPr id="15" name="TextBox 15"/>
            <p:cNvSpPr txBox="1"/>
            <p:nvPr/>
          </p:nvSpPr>
          <p:spPr>
            <a:xfrm>
              <a:off x="428936" y="512463"/>
              <a:ext cx="288081" cy="539266"/>
            </a:xfrm>
            <a:prstGeom prst="rect">
              <a:avLst/>
            </a:prstGeom>
          </p:spPr>
          <p:txBody>
            <a:bodyPr lIns="0" tIns="0" rIns="0" bIns="0" rtlCol="0" anchor="t">
              <a:spAutoFit/>
            </a:bodyPr>
            <a:lstStyle/>
            <a:p>
              <a:pPr algn="ctr">
                <a:lnSpc>
                  <a:spcPts val="3514"/>
                </a:lnSpc>
                <a:spcBef>
                  <a:spcPct val="0"/>
                </a:spcBef>
              </a:pPr>
              <a:r>
                <a:rPr lang="en-US" sz="2196" b="1">
                  <a:solidFill>
                    <a:srgbClr val="F5F7FA"/>
                  </a:solidFill>
                  <a:latin typeface="Raleway 1 Bold"/>
                  <a:ea typeface="Raleway 1 Bold"/>
                  <a:cs typeface="Raleway 1 Bold"/>
                  <a:sym typeface="Raleway 1 Bold"/>
                </a:rPr>
                <a:t>1</a:t>
              </a:r>
            </a:p>
          </p:txBody>
        </p:sp>
      </p:grpSp>
      <p:sp>
        <p:nvSpPr>
          <p:cNvPr id="16" name="Freeform 16"/>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17" name="Freeform 17"/>
          <p:cNvSpPr/>
          <p:nvPr/>
        </p:nvSpPr>
        <p:spPr>
          <a:xfrm>
            <a:off x="795773" y="2624754"/>
            <a:ext cx="12116530" cy="6931665"/>
          </a:xfrm>
          <a:custGeom>
            <a:avLst/>
            <a:gdLst/>
            <a:ahLst/>
            <a:cxnLst/>
            <a:rect l="l" t="t" r="r" b="b"/>
            <a:pathLst>
              <a:path w="12116530" h="6931665">
                <a:moveTo>
                  <a:pt x="0" y="0"/>
                </a:moveTo>
                <a:lnTo>
                  <a:pt x="12116530" y="0"/>
                </a:lnTo>
                <a:lnTo>
                  <a:pt x="12116530" y="6931665"/>
                </a:lnTo>
                <a:lnTo>
                  <a:pt x="0" y="6931665"/>
                </a:lnTo>
                <a:lnTo>
                  <a:pt x="0" y="0"/>
                </a:lnTo>
                <a:close/>
              </a:path>
            </a:pathLst>
          </a:custGeom>
          <a:blipFill>
            <a:blip r:embed="rId6"/>
            <a:stretch>
              <a:fillRect/>
            </a:stretch>
          </a:blipFill>
        </p:spPr>
        <p:txBody>
          <a:bodyPr/>
          <a:lstStyle/>
          <a:p>
            <a:endParaRPr lang="it-IT"/>
          </a:p>
        </p:txBody>
      </p:sp>
      <p:sp>
        <p:nvSpPr>
          <p:cNvPr id="18" name="TextBox 18"/>
          <p:cNvSpPr txBox="1"/>
          <p:nvPr/>
        </p:nvSpPr>
        <p:spPr>
          <a:xfrm>
            <a:off x="1108558" y="1715707"/>
            <a:ext cx="11490960" cy="590550"/>
          </a:xfrm>
          <a:prstGeom prst="rect">
            <a:avLst/>
          </a:prstGeom>
        </p:spPr>
        <p:txBody>
          <a:bodyPr lIns="0" tIns="0" rIns="0" bIns="0" rtlCol="0" anchor="t">
            <a:spAutoFit/>
          </a:bodyPr>
          <a:lstStyle/>
          <a:p>
            <a:pPr marL="0" lvl="0" indent="0" algn="l">
              <a:lnSpc>
                <a:spcPts val="4799"/>
              </a:lnSpc>
              <a:spcBef>
                <a:spcPct val="0"/>
              </a:spcBef>
            </a:pPr>
            <a:r>
              <a:rPr lang="en-US" sz="3999" b="1" spc="123">
                <a:solidFill>
                  <a:srgbClr val="58267E"/>
                </a:solidFill>
                <a:latin typeface="Playfair Display Heavy"/>
                <a:ea typeface="Playfair Display Heavy"/>
                <a:cs typeface="Playfair Display Heavy"/>
                <a:sym typeface="Playfair Display Heavy"/>
              </a:rPr>
              <a:t>Selection of Safflower and Turmeric Markers</a:t>
            </a:r>
          </a:p>
        </p:txBody>
      </p:sp>
      <p:sp>
        <p:nvSpPr>
          <p:cNvPr id="19" name="TextBox 19"/>
          <p:cNvSpPr txBox="1"/>
          <p:nvPr/>
        </p:nvSpPr>
        <p:spPr>
          <a:xfrm>
            <a:off x="359837" y="9818185"/>
            <a:ext cx="13602947" cy="256480"/>
          </a:xfrm>
          <a:prstGeom prst="rect">
            <a:avLst/>
          </a:prstGeom>
        </p:spPr>
        <p:txBody>
          <a:bodyPr wrap="square" lIns="0" tIns="0" rIns="0" bIns="0" rtlCol="0" anchor="t">
            <a:spAutoFit/>
          </a:bodyPr>
          <a:lstStyle/>
          <a:p>
            <a:pPr algn="ctr">
              <a:lnSpc>
                <a:spcPts val="2039"/>
              </a:lnSpc>
              <a:spcBef>
                <a:spcPct val="0"/>
              </a:spcBef>
            </a:pPr>
            <a:r>
              <a:rPr lang="en-US" sz="1699" b="1" dirty="0">
                <a:solidFill>
                  <a:srgbClr val="000000"/>
                </a:solidFill>
                <a:latin typeface="Poppins Bold"/>
                <a:ea typeface="Poppins Bold"/>
                <a:cs typeface="Poppins Bold"/>
                <a:sym typeface="Poppins Bold"/>
              </a:rPr>
              <a:t> Full scan MS spectra obtained in the mass range 100–600 m/z in pure saffron (A), safflower (B) and turmeric (C).</a:t>
            </a:r>
          </a:p>
        </p:txBody>
      </p:sp>
      <p:sp>
        <p:nvSpPr>
          <p:cNvPr id="20" name="TextBox 20"/>
          <p:cNvSpPr txBox="1"/>
          <p:nvPr/>
        </p:nvSpPr>
        <p:spPr>
          <a:xfrm>
            <a:off x="471819" y="430852"/>
            <a:ext cx="2995017" cy="962025"/>
          </a:xfrm>
          <a:prstGeom prst="rect">
            <a:avLst/>
          </a:prstGeom>
        </p:spPr>
        <p:txBody>
          <a:bodyPr lIns="0" tIns="0" rIns="0" bIns="0" rtlCol="0" anchor="t">
            <a:spAutoFit/>
          </a:bodyPr>
          <a:lstStyle/>
          <a:p>
            <a:pPr marL="0" lvl="0" indent="0" algn="l">
              <a:lnSpc>
                <a:spcPts val="7679"/>
              </a:lnSpc>
              <a:spcBef>
                <a:spcPct val="0"/>
              </a:spcBef>
            </a:pPr>
            <a:r>
              <a:rPr lang="en-US" sz="6399" b="1" u="none" strike="noStrike" spc="198">
                <a:solidFill>
                  <a:srgbClr val="003F91"/>
                </a:solidFill>
                <a:latin typeface="Playfair Display Heavy"/>
                <a:ea typeface="Playfair Display Heavy"/>
                <a:cs typeface="Playfair Display Heavy"/>
                <a:sym typeface="Playfair Display Heavy"/>
              </a:rPr>
              <a:t>Results</a:t>
            </a:r>
          </a:p>
        </p:txBody>
      </p:sp>
      <p:grpSp>
        <p:nvGrpSpPr>
          <p:cNvPr id="21" name="Group 21"/>
          <p:cNvGrpSpPr/>
          <p:nvPr/>
        </p:nvGrpSpPr>
        <p:grpSpPr>
          <a:xfrm>
            <a:off x="12912303" y="5638475"/>
            <a:ext cx="5253413" cy="4083401"/>
            <a:chOff x="0" y="0"/>
            <a:chExt cx="7004551" cy="5444534"/>
          </a:xfrm>
        </p:grpSpPr>
        <p:sp>
          <p:nvSpPr>
            <p:cNvPr id="22" name="Freeform 22"/>
            <p:cNvSpPr/>
            <p:nvPr/>
          </p:nvSpPr>
          <p:spPr>
            <a:xfrm>
              <a:off x="706932" y="486708"/>
              <a:ext cx="2875539" cy="4957826"/>
            </a:xfrm>
            <a:custGeom>
              <a:avLst/>
              <a:gdLst/>
              <a:ahLst/>
              <a:cxnLst/>
              <a:rect l="l" t="t" r="r" b="b"/>
              <a:pathLst>
                <a:path w="2875539" h="4957826">
                  <a:moveTo>
                    <a:pt x="0" y="0"/>
                  </a:moveTo>
                  <a:lnTo>
                    <a:pt x="2875540" y="0"/>
                  </a:lnTo>
                  <a:lnTo>
                    <a:pt x="2875540" y="4957826"/>
                  </a:lnTo>
                  <a:lnTo>
                    <a:pt x="0" y="495782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it-IT"/>
            </a:p>
          </p:txBody>
        </p:sp>
        <p:sp>
          <p:nvSpPr>
            <p:cNvPr id="23" name="Freeform 23"/>
            <p:cNvSpPr/>
            <p:nvPr/>
          </p:nvSpPr>
          <p:spPr>
            <a:xfrm>
              <a:off x="3758014" y="486708"/>
              <a:ext cx="2875539" cy="4957826"/>
            </a:xfrm>
            <a:custGeom>
              <a:avLst/>
              <a:gdLst/>
              <a:ahLst/>
              <a:cxnLst/>
              <a:rect l="l" t="t" r="r" b="b"/>
              <a:pathLst>
                <a:path w="2875539" h="4957826">
                  <a:moveTo>
                    <a:pt x="0" y="0"/>
                  </a:moveTo>
                  <a:lnTo>
                    <a:pt x="2875540" y="0"/>
                  </a:lnTo>
                  <a:lnTo>
                    <a:pt x="2875540" y="4957826"/>
                  </a:lnTo>
                  <a:lnTo>
                    <a:pt x="0" y="495782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it-IT"/>
            </a:p>
          </p:txBody>
        </p:sp>
        <p:sp>
          <p:nvSpPr>
            <p:cNvPr id="24" name="TextBox 24"/>
            <p:cNvSpPr txBox="1"/>
            <p:nvPr/>
          </p:nvSpPr>
          <p:spPr>
            <a:xfrm>
              <a:off x="995612" y="2554173"/>
              <a:ext cx="2293368" cy="846485"/>
            </a:xfrm>
            <a:prstGeom prst="rect">
              <a:avLst/>
            </a:prstGeom>
          </p:spPr>
          <p:txBody>
            <a:bodyPr lIns="0" tIns="0" rIns="0" bIns="0" rtlCol="0" anchor="t">
              <a:spAutoFit/>
            </a:bodyPr>
            <a:lstStyle/>
            <a:p>
              <a:pPr algn="ctr">
                <a:lnSpc>
                  <a:spcPts val="1702"/>
                </a:lnSpc>
                <a:spcBef>
                  <a:spcPct val="0"/>
                </a:spcBef>
              </a:pPr>
              <a:r>
                <a:rPr lang="en-US" sz="1216" b="1" dirty="0">
                  <a:solidFill>
                    <a:srgbClr val="FFFFFF"/>
                  </a:solidFill>
                  <a:latin typeface="Poppins Bold"/>
                  <a:ea typeface="Poppins Bold"/>
                  <a:cs typeface="Poppins Bold"/>
                  <a:sym typeface="Poppins Bold"/>
                </a:rPr>
                <a:t>Candidate markers for turmeric to be further investigated:</a:t>
              </a:r>
            </a:p>
          </p:txBody>
        </p:sp>
        <p:sp>
          <p:nvSpPr>
            <p:cNvPr id="25" name="TextBox 25"/>
            <p:cNvSpPr txBox="1"/>
            <p:nvPr/>
          </p:nvSpPr>
          <p:spPr>
            <a:xfrm>
              <a:off x="4049099" y="2554327"/>
              <a:ext cx="2293368" cy="846371"/>
            </a:xfrm>
            <a:prstGeom prst="rect">
              <a:avLst/>
            </a:prstGeom>
          </p:spPr>
          <p:txBody>
            <a:bodyPr lIns="0" tIns="0" rIns="0" bIns="0" rtlCol="0" anchor="t">
              <a:spAutoFit/>
            </a:bodyPr>
            <a:lstStyle/>
            <a:p>
              <a:pPr algn="ctr">
                <a:lnSpc>
                  <a:spcPts val="1707"/>
                </a:lnSpc>
                <a:spcBef>
                  <a:spcPct val="0"/>
                </a:spcBef>
              </a:pPr>
              <a:r>
                <a:rPr lang="en-US" sz="1219" b="1" dirty="0">
                  <a:solidFill>
                    <a:srgbClr val="FFFFFF"/>
                  </a:solidFill>
                  <a:latin typeface="Poppins Bold"/>
                  <a:ea typeface="Poppins Bold"/>
                  <a:cs typeface="Poppins Bold"/>
                  <a:sym typeface="Poppins Bold"/>
                </a:rPr>
                <a:t>Candidate markers for safflower to be further investigated:</a:t>
              </a:r>
            </a:p>
          </p:txBody>
        </p:sp>
        <p:grpSp>
          <p:nvGrpSpPr>
            <p:cNvPr id="26" name="Group 26"/>
            <p:cNvGrpSpPr/>
            <p:nvPr/>
          </p:nvGrpSpPr>
          <p:grpSpPr>
            <a:xfrm>
              <a:off x="0" y="0"/>
              <a:ext cx="3758013" cy="2503776"/>
              <a:chOff x="0" y="0"/>
              <a:chExt cx="8989219" cy="5989067"/>
            </a:xfrm>
          </p:grpSpPr>
          <p:sp>
            <p:nvSpPr>
              <p:cNvPr id="27" name="Freeform 27"/>
              <p:cNvSpPr/>
              <p:nvPr/>
            </p:nvSpPr>
            <p:spPr>
              <a:xfrm>
                <a:off x="0" y="0"/>
                <a:ext cx="8989187" cy="5989066"/>
              </a:xfrm>
              <a:custGeom>
                <a:avLst/>
                <a:gdLst/>
                <a:ahLst/>
                <a:cxnLst/>
                <a:rect l="l" t="t" r="r" b="b"/>
                <a:pathLst>
                  <a:path w="8989187" h="5989066">
                    <a:moveTo>
                      <a:pt x="0" y="0"/>
                    </a:moveTo>
                    <a:lnTo>
                      <a:pt x="8989187" y="0"/>
                    </a:lnTo>
                    <a:lnTo>
                      <a:pt x="8989187" y="5989066"/>
                    </a:lnTo>
                    <a:lnTo>
                      <a:pt x="0" y="5989066"/>
                    </a:lnTo>
                    <a:lnTo>
                      <a:pt x="0" y="0"/>
                    </a:lnTo>
                    <a:close/>
                  </a:path>
                </a:pathLst>
              </a:custGeom>
              <a:blipFill>
                <a:blip r:embed="rId9"/>
                <a:stretch>
                  <a:fillRect t="-52" b="-52"/>
                </a:stretch>
              </a:blipFill>
            </p:spPr>
            <p:txBody>
              <a:bodyPr/>
              <a:lstStyle/>
              <a:p>
                <a:endParaRPr lang="it-IT"/>
              </a:p>
            </p:txBody>
          </p:sp>
        </p:grpSp>
        <p:grpSp>
          <p:nvGrpSpPr>
            <p:cNvPr id="28" name="Group 28"/>
            <p:cNvGrpSpPr/>
            <p:nvPr/>
          </p:nvGrpSpPr>
          <p:grpSpPr>
            <a:xfrm>
              <a:off x="3073041" y="68072"/>
              <a:ext cx="3931510" cy="2589882"/>
              <a:chOff x="0" y="0"/>
              <a:chExt cx="9404225" cy="6195033"/>
            </a:xfrm>
          </p:grpSpPr>
          <p:sp>
            <p:nvSpPr>
              <p:cNvPr id="29" name="Freeform 29"/>
              <p:cNvSpPr/>
              <p:nvPr/>
            </p:nvSpPr>
            <p:spPr>
              <a:xfrm>
                <a:off x="0" y="0"/>
                <a:ext cx="9404223" cy="6195060"/>
              </a:xfrm>
              <a:custGeom>
                <a:avLst/>
                <a:gdLst/>
                <a:ahLst/>
                <a:cxnLst/>
                <a:rect l="l" t="t" r="r" b="b"/>
                <a:pathLst>
                  <a:path w="9404223" h="6195060">
                    <a:moveTo>
                      <a:pt x="0" y="0"/>
                    </a:moveTo>
                    <a:lnTo>
                      <a:pt x="9404223" y="0"/>
                    </a:lnTo>
                    <a:lnTo>
                      <a:pt x="9404223" y="6195060"/>
                    </a:lnTo>
                    <a:lnTo>
                      <a:pt x="0" y="6195060"/>
                    </a:lnTo>
                    <a:lnTo>
                      <a:pt x="0" y="0"/>
                    </a:lnTo>
                    <a:close/>
                  </a:path>
                </a:pathLst>
              </a:custGeom>
              <a:blipFill>
                <a:blip r:embed="rId10"/>
                <a:stretch>
                  <a:fillRect l="-19" r="-20"/>
                </a:stretch>
              </a:blipFill>
            </p:spPr>
            <p:txBody>
              <a:bodyPr/>
              <a:lstStyle/>
              <a:p>
                <a:endParaRPr lang="it-IT"/>
              </a:p>
            </p:txBody>
          </p:sp>
        </p:grpSp>
        <p:sp>
          <p:nvSpPr>
            <p:cNvPr id="30" name="TextBox 30"/>
            <p:cNvSpPr txBox="1"/>
            <p:nvPr/>
          </p:nvSpPr>
          <p:spPr>
            <a:xfrm>
              <a:off x="4086650" y="3489745"/>
              <a:ext cx="2062676" cy="1248628"/>
            </a:xfrm>
            <a:prstGeom prst="rect">
              <a:avLst/>
            </a:prstGeom>
          </p:spPr>
          <p:txBody>
            <a:bodyPr lIns="0" tIns="0" rIns="0" bIns="0" rtlCol="0" anchor="t">
              <a:spAutoFit/>
            </a:bodyPr>
            <a:lstStyle/>
            <a:p>
              <a:pPr marL="317764" lvl="2" indent="-105921">
                <a:lnSpc>
                  <a:spcPts val="1806"/>
                </a:lnSpc>
                <a:buAutoNum type="romanLcPeriod"/>
              </a:pPr>
              <a:r>
                <a:rPr lang="en-US" sz="1600" b="1" dirty="0">
                  <a:solidFill>
                    <a:srgbClr val="FFFFFF"/>
                  </a:solidFill>
                  <a:latin typeface="Poppins Bold" panose="00000800000000000000" charset="0"/>
                  <a:ea typeface="Calibri (MS) Bold"/>
                  <a:cs typeface="Poppins Bold" panose="00000800000000000000" charset="0"/>
                  <a:sym typeface="Calibri (MS) Bold"/>
                </a:rPr>
                <a:t>116,2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FFFFF"/>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FFFFF"/>
                  </a:solidFill>
                  <a:latin typeface="Poppins Bold" panose="00000800000000000000" charset="0"/>
                  <a:ea typeface="Calibri (MS) Bold"/>
                  <a:cs typeface="Poppins Bold" panose="00000800000000000000" charset="0"/>
                  <a:sym typeface="Calibri (MS) Bold"/>
                </a:rPr>
                <a:t>198,2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FFFFF"/>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FFFFF"/>
                  </a:solidFill>
                  <a:latin typeface="Poppins Bold" panose="00000800000000000000" charset="0"/>
                  <a:ea typeface="Calibri (MS) Bold"/>
                  <a:cs typeface="Poppins Bold" panose="00000800000000000000" charset="0"/>
                  <a:sym typeface="Calibri (MS) Bold"/>
                </a:rPr>
                <a:t>296,2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FFFFF"/>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FFFFF"/>
                  </a:solidFill>
                  <a:latin typeface="Poppins Bold" panose="00000800000000000000" charset="0"/>
                  <a:ea typeface="Calibri (MS) Bold"/>
                  <a:cs typeface="Poppins Bold" panose="00000800000000000000" charset="0"/>
                  <a:sym typeface="Calibri (MS) Bold"/>
                </a:rPr>
                <a:t>446,4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FFFFF"/>
                </a:solidFill>
                <a:latin typeface="Poppins Bold" panose="00000800000000000000" charset="0"/>
                <a:ea typeface="Calibri (MS) Bold"/>
                <a:cs typeface="Poppins Bold" panose="00000800000000000000" charset="0"/>
                <a:sym typeface="Calibri (MS) Bold"/>
              </a:endParaRPr>
            </a:p>
          </p:txBody>
        </p:sp>
        <p:sp>
          <p:nvSpPr>
            <p:cNvPr id="31" name="Freeform 31"/>
            <p:cNvSpPr/>
            <p:nvPr/>
          </p:nvSpPr>
          <p:spPr>
            <a:xfrm rot="943928">
              <a:off x="1635168" y="4348554"/>
              <a:ext cx="893822" cy="524003"/>
            </a:xfrm>
            <a:custGeom>
              <a:avLst/>
              <a:gdLst/>
              <a:ahLst/>
              <a:cxnLst/>
              <a:rect l="l" t="t" r="r" b="b"/>
              <a:pathLst>
                <a:path w="893822" h="524003">
                  <a:moveTo>
                    <a:pt x="0" y="0"/>
                  </a:moveTo>
                  <a:lnTo>
                    <a:pt x="893822" y="0"/>
                  </a:lnTo>
                  <a:lnTo>
                    <a:pt x="893822" y="524004"/>
                  </a:lnTo>
                  <a:lnTo>
                    <a:pt x="0" y="524004"/>
                  </a:lnTo>
                  <a:lnTo>
                    <a:pt x="0" y="0"/>
                  </a:lnTo>
                  <a:close/>
                </a:path>
              </a:pathLst>
            </a:custGeom>
            <a:blipFill>
              <a:blip r:embed="rId11">
                <a:extLst>
                  <a:ext uri="{96DAC541-7B7A-43D3-8B79-37D633B846F1}">
                    <asvg:svgBlip xmlns:asvg="http://schemas.microsoft.com/office/drawing/2016/SVG/main" r:embed="rId12"/>
                  </a:ext>
                </a:extLst>
              </a:blip>
              <a:stretch>
                <a:fillRect l="-38" r="-38"/>
              </a:stretch>
            </a:blipFill>
          </p:spPr>
          <p:txBody>
            <a:bodyPr/>
            <a:lstStyle/>
            <a:p>
              <a:endParaRPr lang="it-IT"/>
            </a:p>
          </p:txBody>
        </p:sp>
        <p:sp>
          <p:nvSpPr>
            <p:cNvPr id="32" name="Freeform 32"/>
            <p:cNvSpPr/>
            <p:nvPr/>
          </p:nvSpPr>
          <p:spPr>
            <a:xfrm rot="943928">
              <a:off x="4406144" y="3309412"/>
              <a:ext cx="879239" cy="567000"/>
            </a:xfrm>
            <a:custGeom>
              <a:avLst/>
              <a:gdLst/>
              <a:ahLst/>
              <a:cxnLst/>
              <a:rect l="l" t="t" r="r" b="b"/>
              <a:pathLst>
                <a:path w="879239" h="515454">
                  <a:moveTo>
                    <a:pt x="0" y="0"/>
                  </a:moveTo>
                  <a:lnTo>
                    <a:pt x="879238" y="0"/>
                  </a:lnTo>
                  <a:lnTo>
                    <a:pt x="879238" y="515454"/>
                  </a:lnTo>
                  <a:lnTo>
                    <a:pt x="0" y="515454"/>
                  </a:lnTo>
                  <a:lnTo>
                    <a:pt x="0" y="0"/>
                  </a:lnTo>
                  <a:close/>
                </a:path>
              </a:pathLst>
            </a:custGeom>
            <a:blipFill>
              <a:blip r:embed="rId11">
                <a:extLst>
                  <a:ext uri="{96DAC541-7B7A-43D3-8B79-37D633B846F1}">
                    <asvg:svgBlip xmlns:asvg="http://schemas.microsoft.com/office/drawing/2016/SVG/main" r:embed="rId12"/>
                  </a:ext>
                </a:extLst>
              </a:blip>
              <a:stretch>
                <a:fillRect t="-350" b="-350"/>
              </a:stretch>
            </a:blipFill>
          </p:spPr>
          <p:txBody>
            <a:bodyPr/>
            <a:lstStyle/>
            <a:p>
              <a:endParaRPr lang="it-IT"/>
            </a:p>
          </p:txBody>
        </p:sp>
        <p:sp>
          <p:nvSpPr>
            <p:cNvPr id="33" name="Freeform 33"/>
            <p:cNvSpPr/>
            <p:nvPr/>
          </p:nvSpPr>
          <p:spPr>
            <a:xfrm rot="943928">
              <a:off x="4609344" y="4224778"/>
              <a:ext cx="879239" cy="515455"/>
            </a:xfrm>
            <a:custGeom>
              <a:avLst/>
              <a:gdLst/>
              <a:ahLst/>
              <a:cxnLst/>
              <a:rect l="l" t="t" r="r" b="b"/>
              <a:pathLst>
                <a:path w="879239" h="515454">
                  <a:moveTo>
                    <a:pt x="0" y="0"/>
                  </a:moveTo>
                  <a:lnTo>
                    <a:pt x="879238" y="0"/>
                  </a:lnTo>
                  <a:lnTo>
                    <a:pt x="879238" y="515454"/>
                  </a:lnTo>
                  <a:lnTo>
                    <a:pt x="0" y="515454"/>
                  </a:lnTo>
                  <a:lnTo>
                    <a:pt x="0" y="0"/>
                  </a:lnTo>
                  <a:close/>
                </a:path>
              </a:pathLst>
            </a:custGeom>
            <a:blipFill>
              <a:blip r:embed="rId11">
                <a:extLst>
                  <a:ext uri="{96DAC541-7B7A-43D3-8B79-37D633B846F1}">
                    <asvg:svgBlip xmlns:asvg="http://schemas.microsoft.com/office/drawing/2016/SVG/main" r:embed="rId12"/>
                  </a:ext>
                </a:extLst>
              </a:blip>
              <a:stretch>
                <a:fillRect t="-350" b="-350"/>
              </a:stretch>
            </a:blipFill>
          </p:spPr>
          <p:txBody>
            <a:bodyPr/>
            <a:lstStyle/>
            <a:p>
              <a:endParaRPr lang="it-IT"/>
            </a:p>
          </p:txBody>
        </p:sp>
        <p:sp>
          <p:nvSpPr>
            <p:cNvPr id="34" name="TextBox 34"/>
            <p:cNvSpPr txBox="1"/>
            <p:nvPr/>
          </p:nvSpPr>
          <p:spPr>
            <a:xfrm>
              <a:off x="1150036" y="3525494"/>
              <a:ext cx="2062676" cy="1248628"/>
            </a:xfrm>
            <a:prstGeom prst="rect">
              <a:avLst/>
            </a:prstGeom>
          </p:spPr>
          <p:txBody>
            <a:bodyPr lIns="0" tIns="0" rIns="0" bIns="0" rtlCol="0" anchor="t">
              <a:spAutoFit/>
            </a:bodyPr>
            <a:lstStyle/>
            <a:p>
              <a:pPr marL="317764" lvl="2" indent="-105921">
                <a:lnSpc>
                  <a:spcPts val="1806"/>
                </a:lnSpc>
                <a:buAutoNum type="romanLcPeriod"/>
              </a:pPr>
              <a:r>
                <a:rPr lang="en-US" sz="1600" b="1" dirty="0">
                  <a:solidFill>
                    <a:srgbClr val="F5F7FA"/>
                  </a:solidFill>
                  <a:latin typeface="Poppins Bold" panose="00000800000000000000" charset="0"/>
                  <a:ea typeface="Calibri (MS) Bold"/>
                  <a:cs typeface="Poppins Bold" panose="00000800000000000000" charset="0"/>
                  <a:sym typeface="Calibri (MS) Bold"/>
                </a:rPr>
                <a:t>235,3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5F7FA"/>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5F7FA"/>
                  </a:solidFill>
                  <a:latin typeface="Poppins Bold" panose="00000800000000000000" charset="0"/>
                  <a:cs typeface="Poppins Bold" panose="00000800000000000000" charset="0"/>
                  <a:sym typeface="Calibri (MS) Bold"/>
                </a:rPr>
                <a:t>309,0 </a:t>
              </a:r>
              <a:r>
                <a:rPr lang="it-IT" sz="1600" b="1" dirty="0">
                  <a:solidFill>
                    <a:srgbClr val="F5F7FA"/>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5F7FA"/>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5F7FA"/>
                  </a:solidFill>
                  <a:latin typeface="Poppins Bold" panose="00000800000000000000" charset="0"/>
                  <a:ea typeface="Calibri (MS) Bold"/>
                  <a:cs typeface="Poppins Bold" panose="00000800000000000000" charset="0"/>
                  <a:sym typeface="Calibri (MS) Bold"/>
                </a:rPr>
                <a:t>338,9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5F7FA"/>
                </a:solidFill>
                <a:latin typeface="Poppins Bold" panose="00000800000000000000" charset="0"/>
                <a:ea typeface="Calibri (MS) Bold"/>
                <a:cs typeface="Poppins Bold" panose="00000800000000000000" charset="0"/>
                <a:sym typeface="Calibri (MS) Bold"/>
              </a:endParaRPr>
            </a:p>
            <a:p>
              <a:pPr marL="317764" lvl="2" indent="-105921">
                <a:lnSpc>
                  <a:spcPts val="1806"/>
                </a:lnSpc>
                <a:buAutoNum type="romanLcPeriod"/>
              </a:pPr>
              <a:r>
                <a:rPr lang="en-US" sz="1600" b="1" dirty="0">
                  <a:solidFill>
                    <a:srgbClr val="F5F7FA"/>
                  </a:solidFill>
                  <a:latin typeface="Poppins Bold" panose="00000800000000000000" charset="0"/>
                  <a:ea typeface="Calibri (MS) Bold"/>
                  <a:cs typeface="Poppins Bold" panose="00000800000000000000" charset="0"/>
                  <a:sym typeface="Calibri (MS) Bold"/>
                </a:rPr>
                <a:t>369,0 </a:t>
              </a:r>
              <a:r>
                <a:rPr lang="it-IT" sz="1600" b="1" dirty="0">
                  <a:solidFill>
                    <a:srgbClr val="FFFFFF"/>
                  </a:solidFill>
                  <a:latin typeface="Poppins Bold" panose="00000800000000000000" charset="0"/>
                  <a:cs typeface="Poppins Bold" panose="00000800000000000000" charset="0"/>
                </a:rPr>
                <a:t>m/z</a:t>
              </a:r>
              <a:r>
                <a:rPr lang="it-IT" sz="1600" b="1" dirty="0">
                  <a:latin typeface="Poppins Bold" panose="00000800000000000000" charset="0"/>
                  <a:cs typeface="Poppins Bold" panose="00000800000000000000" charset="0"/>
                </a:rPr>
                <a:t> </a:t>
              </a:r>
              <a:endParaRPr lang="en-US" sz="1600" b="1" dirty="0">
                <a:solidFill>
                  <a:srgbClr val="F5F7FA"/>
                </a:solidFill>
                <a:latin typeface="Poppins Bold" panose="00000800000000000000" charset="0"/>
                <a:ea typeface="Calibri (MS) Bold"/>
                <a:cs typeface="Poppins Bold" panose="00000800000000000000" charset="0"/>
                <a:sym typeface="Calibri (MS) Bold"/>
              </a:endParaRPr>
            </a:p>
          </p:txBody>
        </p:sp>
        <p:sp>
          <p:nvSpPr>
            <p:cNvPr id="35" name="Freeform 35"/>
            <p:cNvSpPr/>
            <p:nvPr/>
          </p:nvSpPr>
          <p:spPr>
            <a:xfrm rot="943928">
              <a:off x="1635168" y="3975192"/>
              <a:ext cx="893822" cy="524003"/>
            </a:xfrm>
            <a:custGeom>
              <a:avLst/>
              <a:gdLst/>
              <a:ahLst/>
              <a:cxnLst/>
              <a:rect l="l" t="t" r="r" b="b"/>
              <a:pathLst>
                <a:path w="893822" h="524003">
                  <a:moveTo>
                    <a:pt x="0" y="0"/>
                  </a:moveTo>
                  <a:lnTo>
                    <a:pt x="893822" y="0"/>
                  </a:lnTo>
                  <a:lnTo>
                    <a:pt x="893822" y="524003"/>
                  </a:lnTo>
                  <a:lnTo>
                    <a:pt x="0" y="524003"/>
                  </a:lnTo>
                  <a:lnTo>
                    <a:pt x="0" y="0"/>
                  </a:lnTo>
                  <a:close/>
                </a:path>
              </a:pathLst>
            </a:custGeom>
            <a:blipFill>
              <a:blip r:embed="rId11">
                <a:extLst>
                  <a:ext uri="{96DAC541-7B7A-43D3-8B79-37D633B846F1}">
                    <asvg:svgBlip xmlns:asvg="http://schemas.microsoft.com/office/drawing/2016/SVG/main" r:embed="rId12"/>
                  </a:ext>
                </a:extLst>
              </a:blip>
              <a:stretch>
                <a:fillRect l="-38" r="-38"/>
              </a:stretch>
            </a:blipFill>
          </p:spPr>
          <p:txBody>
            <a:bodyPr/>
            <a:lstStyle/>
            <a:p>
              <a:endParaRPr lang="it-IT"/>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ttangolo con angoli arrotondati 38">
            <a:extLst>
              <a:ext uri="{FF2B5EF4-FFF2-40B4-BE49-F238E27FC236}">
                <a16:creationId xmlns:a16="http://schemas.microsoft.com/office/drawing/2014/main" id="{3392FF8B-5FD7-8DE6-6AC2-D4CBE2074314}"/>
              </a:ext>
            </a:extLst>
          </p:cNvPr>
          <p:cNvSpPr/>
          <p:nvPr/>
        </p:nvSpPr>
        <p:spPr>
          <a:xfrm>
            <a:off x="5987751" y="2628900"/>
            <a:ext cx="1440000" cy="435600"/>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Freeform 2"/>
          <p:cNvSpPr/>
          <p:nvPr/>
        </p:nvSpPr>
        <p:spPr>
          <a:xfrm flipV="1">
            <a:off x="6738325" y="0"/>
            <a:ext cx="11549675" cy="5072232"/>
          </a:xfrm>
          <a:custGeom>
            <a:avLst/>
            <a:gdLst/>
            <a:ahLst/>
            <a:cxnLst/>
            <a:rect l="l" t="t" r="r" b="b"/>
            <a:pathLst>
              <a:path w="11549675" h="5072232">
                <a:moveTo>
                  <a:pt x="0" y="5072232"/>
                </a:moveTo>
                <a:lnTo>
                  <a:pt x="11549675" y="5072232"/>
                </a:lnTo>
                <a:lnTo>
                  <a:pt x="11549675" y="0"/>
                </a:lnTo>
                <a:lnTo>
                  <a:pt x="0" y="0"/>
                </a:lnTo>
                <a:lnTo>
                  <a:pt x="0" y="5072232"/>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3" name="Freeform 3"/>
          <p:cNvSpPr/>
          <p:nvPr/>
        </p:nvSpPr>
        <p:spPr>
          <a:xfrm flipH="1">
            <a:off x="16050" y="7241552"/>
            <a:ext cx="6934606" cy="3045448"/>
          </a:xfrm>
          <a:custGeom>
            <a:avLst/>
            <a:gdLst/>
            <a:ahLst/>
            <a:cxnLst/>
            <a:rect l="l" t="t" r="r" b="b"/>
            <a:pathLst>
              <a:path w="6934606" h="3045448">
                <a:moveTo>
                  <a:pt x="6934606" y="0"/>
                </a:moveTo>
                <a:lnTo>
                  <a:pt x="0" y="0"/>
                </a:lnTo>
                <a:lnTo>
                  <a:pt x="0" y="3045448"/>
                </a:lnTo>
                <a:lnTo>
                  <a:pt x="6934606" y="3045448"/>
                </a:lnTo>
                <a:lnTo>
                  <a:pt x="6934606"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txBody>
          <a:bodyPr/>
          <a:lstStyle/>
          <a:p>
            <a:endParaRPr lang="it-IT"/>
          </a:p>
        </p:txBody>
      </p:sp>
      <p:sp>
        <p:nvSpPr>
          <p:cNvPr id="4" name="TextBox 4"/>
          <p:cNvSpPr txBox="1"/>
          <p:nvPr/>
        </p:nvSpPr>
        <p:spPr>
          <a:xfrm>
            <a:off x="1671595" y="5694709"/>
            <a:ext cx="2794600" cy="1042213"/>
          </a:xfrm>
          <a:prstGeom prst="rect">
            <a:avLst/>
          </a:prstGeom>
        </p:spPr>
        <p:txBody>
          <a:bodyPr lIns="0" tIns="0" rIns="0" bIns="0" rtlCol="0" anchor="t">
            <a:spAutoFit/>
          </a:bodyPr>
          <a:lstStyle/>
          <a:p>
            <a:pPr algn="ctr">
              <a:lnSpc>
                <a:spcPts val="2766"/>
              </a:lnSpc>
              <a:spcBef>
                <a:spcPct val="0"/>
              </a:spcBef>
            </a:pPr>
            <a:r>
              <a:rPr lang="en-US" sz="1975" b="1">
                <a:solidFill>
                  <a:srgbClr val="FFFFFF"/>
                </a:solidFill>
                <a:latin typeface="Poppins Bold"/>
                <a:ea typeface="Poppins Bold"/>
                <a:cs typeface="Poppins Bold"/>
                <a:sym typeface="Poppins Bold"/>
              </a:rPr>
              <a:t>Candidate markers for turmeric to be further investigated:</a:t>
            </a:r>
          </a:p>
        </p:txBody>
      </p:sp>
      <p:sp>
        <p:nvSpPr>
          <p:cNvPr id="5" name="TextBox 5"/>
          <p:cNvSpPr txBox="1"/>
          <p:nvPr/>
        </p:nvSpPr>
        <p:spPr>
          <a:xfrm>
            <a:off x="5392443" y="5694897"/>
            <a:ext cx="2794600" cy="1042075"/>
          </a:xfrm>
          <a:prstGeom prst="rect">
            <a:avLst/>
          </a:prstGeom>
        </p:spPr>
        <p:txBody>
          <a:bodyPr lIns="0" tIns="0" rIns="0" bIns="0" rtlCol="0" anchor="t">
            <a:spAutoFit/>
          </a:bodyPr>
          <a:lstStyle/>
          <a:p>
            <a:pPr algn="ctr">
              <a:lnSpc>
                <a:spcPts val="2773"/>
              </a:lnSpc>
              <a:spcBef>
                <a:spcPct val="0"/>
              </a:spcBef>
            </a:pPr>
            <a:r>
              <a:rPr lang="en-US" sz="1981" b="1">
                <a:solidFill>
                  <a:srgbClr val="FFFFFF"/>
                </a:solidFill>
                <a:latin typeface="Poppins Bold"/>
                <a:ea typeface="Poppins Bold"/>
                <a:cs typeface="Poppins Bold"/>
                <a:sym typeface="Poppins Bold"/>
              </a:rPr>
              <a:t>Candidate markers for safflower to be further investigated:</a:t>
            </a:r>
          </a:p>
        </p:txBody>
      </p:sp>
      <p:grpSp>
        <p:nvGrpSpPr>
          <p:cNvPr id="7" name="Group 7"/>
          <p:cNvGrpSpPr/>
          <p:nvPr/>
        </p:nvGrpSpPr>
        <p:grpSpPr>
          <a:xfrm>
            <a:off x="13537003" y="334457"/>
            <a:ext cx="4398459" cy="5179252"/>
            <a:chOff x="0" y="0"/>
            <a:chExt cx="5864612" cy="6905670"/>
          </a:xfrm>
        </p:grpSpPr>
        <p:grpSp>
          <p:nvGrpSpPr>
            <p:cNvPr id="8" name="Group 8"/>
            <p:cNvGrpSpPr/>
            <p:nvPr/>
          </p:nvGrpSpPr>
          <p:grpSpPr>
            <a:xfrm>
              <a:off x="917027" y="310745"/>
              <a:ext cx="4616447" cy="6594925"/>
              <a:chOff x="0" y="0"/>
              <a:chExt cx="4445000" cy="6350000"/>
            </a:xfrm>
          </p:grpSpPr>
          <p:sp>
            <p:nvSpPr>
              <p:cNvPr id="9" name="Freeform 9"/>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solidFill>
                <a:srgbClr val="7E48BD"/>
              </a:solidFill>
              <a:ln w="12700">
                <a:noFill/>
              </a:ln>
            </p:spPr>
            <p:txBody>
              <a:bodyPr/>
              <a:lstStyle/>
              <a:p>
                <a:endParaRPr lang="it-IT"/>
              </a:p>
            </p:txBody>
          </p:sp>
        </p:grpSp>
        <p:grpSp>
          <p:nvGrpSpPr>
            <p:cNvPr id="10" name="Group 10"/>
            <p:cNvGrpSpPr/>
            <p:nvPr/>
          </p:nvGrpSpPr>
          <p:grpSpPr>
            <a:xfrm>
              <a:off x="1091765" y="560371"/>
              <a:ext cx="4266971" cy="6095672"/>
              <a:chOff x="0" y="0"/>
              <a:chExt cx="4445000" cy="6350000"/>
            </a:xfrm>
          </p:grpSpPr>
          <p:sp>
            <p:nvSpPr>
              <p:cNvPr id="11" name="Freeform 11"/>
              <p:cNvSpPr/>
              <p:nvPr/>
            </p:nvSpPr>
            <p:spPr>
              <a:xfrm>
                <a:off x="0" y="0"/>
                <a:ext cx="4445000" cy="6350000"/>
              </a:xfrm>
              <a:custGeom>
                <a:avLst/>
                <a:gdLst/>
                <a:ahLst/>
                <a:cxnLst/>
                <a:rect l="l" t="t" r="r" b="b"/>
                <a:pathLst>
                  <a:path w="4445000" h="6350000">
                    <a:moveTo>
                      <a:pt x="2222500" y="6350000"/>
                    </a:moveTo>
                    <a:cubicBezTo>
                      <a:pt x="995680" y="6350000"/>
                      <a:pt x="0" y="5354320"/>
                      <a:pt x="0" y="4127500"/>
                    </a:cubicBezTo>
                    <a:lnTo>
                      <a:pt x="0" y="2222500"/>
                    </a:lnTo>
                    <a:cubicBezTo>
                      <a:pt x="0" y="995680"/>
                      <a:pt x="995680" y="0"/>
                      <a:pt x="2222500" y="0"/>
                    </a:cubicBezTo>
                    <a:cubicBezTo>
                      <a:pt x="3449320" y="0"/>
                      <a:pt x="4445000" y="995680"/>
                      <a:pt x="4445000" y="2222500"/>
                    </a:cubicBezTo>
                    <a:lnTo>
                      <a:pt x="4445000" y="4127500"/>
                    </a:lnTo>
                    <a:cubicBezTo>
                      <a:pt x="4445000" y="5354320"/>
                      <a:pt x="3449320" y="6350000"/>
                      <a:pt x="2222500" y="6350000"/>
                    </a:cubicBezTo>
                    <a:close/>
                  </a:path>
                </a:pathLst>
              </a:custGeom>
              <a:blipFill>
                <a:blip r:embed="rId4"/>
                <a:stretch>
                  <a:fillRect l="-56809" r="-56809"/>
                </a:stretch>
              </a:blipFill>
              <a:ln>
                <a:noFill/>
              </a:ln>
            </p:spPr>
            <p:txBody>
              <a:bodyPr/>
              <a:lstStyle/>
              <a:p>
                <a:endParaRPr lang="it-IT"/>
              </a:p>
            </p:txBody>
          </p:sp>
        </p:grpSp>
        <p:grpSp>
          <p:nvGrpSpPr>
            <p:cNvPr id="12" name="Group 12"/>
            <p:cNvGrpSpPr/>
            <p:nvPr/>
          </p:nvGrpSpPr>
          <p:grpSpPr>
            <a:xfrm>
              <a:off x="136814" y="0"/>
              <a:ext cx="5727798" cy="1659442"/>
              <a:chOff x="0" y="0"/>
              <a:chExt cx="1402747" cy="406400"/>
            </a:xfrm>
          </p:grpSpPr>
          <p:sp>
            <p:nvSpPr>
              <p:cNvPr id="13" name="Freeform 13"/>
              <p:cNvSpPr/>
              <p:nvPr/>
            </p:nvSpPr>
            <p:spPr>
              <a:xfrm>
                <a:off x="0" y="0"/>
                <a:ext cx="1402747" cy="406400"/>
              </a:xfrm>
              <a:custGeom>
                <a:avLst/>
                <a:gdLst/>
                <a:ahLst/>
                <a:cxnLst/>
                <a:rect l="l" t="t" r="r" b="b"/>
                <a:pathLst>
                  <a:path w="1402747" h="406400">
                    <a:moveTo>
                      <a:pt x="1199547" y="0"/>
                    </a:moveTo>
                    <a:cubicBezTo>
                      <a:pt x="1311771" y="0"/>
                      <a:pt x="1402747" y="90976"/>
                      <a:pt x="1402747" y="203200"/>
                    </a:cubicBezTo>
                    <a:cubicBezTo>
                      <a:pt x="1402747" y="315424"/>
                      <a:pt x="1311771" y="406400"/>
                      <a:pt x="1199547" y="406400"/>
                    </a:cubicBezTo>
                    <a:lnTo>
                      <a:pt x="203200" y="406400"/>
                    </a:lnTo>
                    <a:cubicBezTo>
                      <a:pt x="90976" y="406400"/>
                      <a:pt x="0" y="315424"/>
                      <a:pt x="0" y="203200"/>
                    </a:cubicBezTo>
                    <a:cubicBezTo>
                      <a:pt x="0" y="90976"/>
                      <a:pt x="90976" y="0"/>
                      <a:pt x="203200" y="0"/>
                    </a:cubicBezTo>
                    <a:close/>
                  </a:path>
                </a:pathLst>
              </a:custGeom>
              <a:solidFill>
                <a:srgbClr val="7E48BD"/>
              </a:solidFill>
              <a:ln>
                <a:noFill/>
              </a:ln>
            </p:spPr>
            <p:txBody>
              <a:bodyPr/>
              <a:lstStyle/>
              <a:p>
                <a:endParaRPr lang="it-IT"/>
              </a:p>
            </p:txBody>
          </p:sp>
          <p:sp>
            <p:nvSpPr>
              <p:cNvPr id="14" name="TextBox 14"/>
              <p:cNvSpPr txBox="1"/>
              <p:nvPr/>
            </p:nvSpPr>
            <p:spPr>
              <a:xfrm>
                <a:off x="0" y="-38100"/>
                <a:ext cx="1402747" cy="444500"/>
              </a:xfrm>
              <a:prstGeom prst="rect">
                <a:avLst/>
              </a:prstGeom>
              <a:ln>
                <a:noFill/>
              </a:ln>
            </p:spPr>
            <p:txBody>
              <a:bodyPr lIns="50800" tIns="50800" rIns="50800" bIns="50800" rtlCol="0" anchor="ctr"/>
              <a:lstStyle/>
              <a:p>
                <a:pPr algn="ctr">
                  <a:lnSpc>
                    <a:spcPts val="2659"/>
                  </a:lnSpc>
                </a:pPr>
                <a:endParaRPr/>
              </a:p>
            </p:txBody>
          </p:sp>
        </p:grpSp>
        <p:grpSp>
          <p:nvGrpSpPr>
            <p:cNvPr id="15" name="Group 15"/>
            <p:cNvGrpSpPr/>
            <p:nvPr/>
          </p:nvGrpSpPr>
          <p:grpSpPr>
            <a:xfrm>
              <a:off x="0" y="256133"/>
              <a:ext cx="1175254" cy="1175254"/>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8267E"/>
              </a:solidFill>
              <a:ln w="38100" cap="sq">
                <a:noFill/>
                <a:prstDash val="solid"/>
                <a:miter/>
              </a:ln>
            </p:spPr>
            <p:txBody>
              <a:bodyPr/>
              <a:lstStyle/>
              <a:p>
                <a:endParaRPr lang="it-IT"/>
              </a:p>
            </p:txBody>
          </p:sp>
          <p:sp>
            <p:nvSpPr>
              <p:cNvPr id="17" name="TextBox 17"/>
              <p:cNvSpPr txBox="1"/>
              <p:nvPr/>
            </p:nvSpPr>
            <p:spPr>
              <a:xfrm>
                <a:off x="76200" y="38100"/>
                <a:ext cx="660400" cy="698500"/>
              </a:xfrm>
              <a:prstGeom prst="rect">
                <a:avLst/>
              </a:prstGeom>
              <a:ln>
                <a:noFill/>
              </a:ln>
            </p:spPr>
            <p:txBody>
              <a:bodyPr lIns="50800" tIns="50800" rIns="50800" bIns="50800" rtlCol="0" anchor="ctr"/>
              <a:lstStyle/>
              <a:p>
                <a:pPr algn="ctr">
                  <a:lnSpc>
                    <a:spcPts val="2659"/>
                  </a:lnSpc>
                </a:pPr>
                <a:endParaRPr/>
              </a:p>
            </p:txBody>
          </p:sp>
        </p:grpSp>
        <p:sp>
          <p:nvSpPr>
            <p:cNvPr id="18" name="TextBox 18"/>
            <p:cNvSpPr txBox="1"/>
            <p:nvPr/>
          </p:nvSpPr>
          <p:spPr>
            <a:xfrm>
              <a:off x="1350772" y="147472"/>
              <a:ext cx="3661839" cy="1244754"/>
            </a:xfrm>
            <a:prstGeom prst="rect">
              <a:avLst/>
            </a:prstGeom>
            <a:ln>
              <a:noFill/>
            </a:ln>
          </p:spPr>
          <p:txBody>
            <a:bodyPr lIns="0" tIns="0" rIns="0" bIns="0" rtlCol="0" anchor="t">
              <a:spAutoFit/>
            </a:bodyPr>
            <a:lstStyle/>
            <a:p>
              <a:pPr algn="just">
                <a:lnSpc>
                  <a:spcPts val="3110"/>
                </a:lnSpc>
              </a:pPr>
              <a:r>
                <a:rPr lang="en-US" sz="2222">
                  <a:solidFill>
                    <a:srgbClr val="FFFFFF"/>
                  </a:solidFill>
                  <a:latin typeface="Poppins"/>
                  <a:ea typeface="Poppins"/>
                  <a:cs typeface="Poppins"/>
                  <a:sym typeface="Poppins"/>
                </a:rPr>
                <a:t>Food authenticity:</a:t>
              </a:r>
            </a:p>
            <a:p>
              <a:pPr algn="just">
                <a:lnSpc>
                  <a:spcPts val="2150"/>
                </a:lnSpc>
                <a:spcBef>
                  <a:spcPct val="0"/>
                </a:spcBef>
              </a:pPr>
              <a:r>
                <a:rPr lang="en-US" sz="1535">
                  <a:solidFill>
                    <a:srgbClr val="FFFFFF"/>
                  </a:solidFill>
                  <a:latin typeface="Poppins"/>
                  <a:ea typeface="Poppins"/>
                  <a:cs typeface="Poppins"/>
                  <a:sym typeface="Poppins"/>
                </a:rPr>
                <a:t> detection of adulterated </a:t>
              </a:r>
              <a:r>
                <a:rPr lang="en-US" sz="1535" b="1">
                  <a:solidFill>
                    <a:srgbClr val="FFFFFF"/>
                  </a:solidFill>
                  <a:latin typeface="Poppins Bold"/>
                  <a:ea typeface="Poppins Bold"/>
                  <a:cs typeface="Poppins Bold"/>
                  <a:sym typeface="Poppins Bold"/>
                </a:rPr>
                <a:t>saffron</a:t>
              </a:r>
              <a:r>
                <a:rPr lang="en-US" sz="1535">
                  <a:solidFill>
                    <a:srgbClr val="FFFFFF"/>
                  </a:solidFill>
                  <a:latin typeface="Poppins"/>
                  <a:ea typeface="Poppins"/>
                  <a:cs typeface="Poppins"/>
                  <a:sym typeface="Poppins"/>
                </a:rPr>
                <a:t> by</a:t>
              </a:r>
              <a:r>
                <a:rPr lang="en-US" sz="1535" b="1">
                  <a:solidFill>
                    <a:srgbClr val="FFFFFF"/>
                  </a:solidFill>
                  <a:latin typeface="Poppins Bold"/>
                  <a:ea typeface="Poppins Bold"/>
                  <a:cs typeface="Poppins Bold"/>
                  <a:sym typeface="Poppins Bold"/>
                </a:rPr>
                <a:t> low-cost spices</a:t>
              </a:r>
              <a:r>
                <a:rPr lang="en-US" sz="1535">
                  <a:solidFill>
                    <a:srgbClr val="FFFFFF"/>
                  </a:solidFill>
                  <a:latin typeface="Poppins"/>
                  <a:ea typeface="Poppins"/>
                  <a:cs typeface="Poppins"/>
                  <a:sym typeface="Poppins"/>
                </a:rPr>
                <a:t>  </a:t>
              </a:r>
            </a:p>
          </p:txBody>
        </p:sp>
        <p:sp>
          <p:nvSpPr>
            <p:cNvPr id="19" name="TextBox 19"/>
            <p:cNvSpPr txBox="1"/>
            <p:nvPr/>
          </p:nvSpPr>
          <p:spPr>
            <a:xfrm>
              <a:off x="428936" y="512463"/>
              <a:ext cx="288081" cy="539266"/>
            </a:xfrm>
            <a:prstGeom prst="rect">
              <a:avLst/>
            </a:prstGeom>
            <a:ln>
              <a:noFill/>
            </a:ln>
          </p:spPr>
          <p:txBody>
            <a:bodyPr lIns="0" tIns="0" rIns="0" bIns="0" rtlCol="0" anchor="t">
              <a:spAutoFit/>
            </a:bodyPr>
            <a:lstStyle/>
            <a:p>
              <a:pPr algn="ctr">
                <a:lnSpc>
                  <a:spcPts val="3514"/>
                </a:lnSpc>
                <a:spcBef>
                  <a:spcPct val="0"/>
                </a:spcBef>
              </a:pPr>
              <a:r>
                <a:rPr lang="en-US" sz="2196" b="1">
                  <a:solidFill>
                    <a:srgbClr val="F5F7FA"/>
                  </a:solidFill>
                  <a:latin typeface="Raleway 1 Bold"/>
                  <a:ea typeface="Raleway 1 Bold"/>
                  <a:cs typeface="Raleway 1 Bold"/>
                  <a:sym typeface="Raleway 1 Bold"/>
                </a:rPr>
                <a:t>1</a:t>
              </a:r>
            </a:p>
          </p:txBody>
        </p:sp>
      </p:grpSp>
      <p:sp>
        <p:nvSpPr>
          <p:cNvPr id="20" name="Freeform 20"/>
          <p:cNvSpPr/>
          <p:nvPr/>
        </p:nvSpPr>
        <p:spPr>
          <a:xfrm>
            <a:off x="7045395" y="0"/>
            <a:ext cx="2098605" cy="907102"/>
          </a:xfrm>
          <a:custGeom>
            <a:avLst/>
            <a:gdLst/>
            <a:ahLst/>
            <a:cxnLst/>
            <a:rect l="l" t="t" r="r" b="b"/>
            <a:pathLst>
              <a:path w="2098605" h="907102">
                <a:moveTo>
                  <a:pt x="0" y="0"/>
                </a:moveTo>
                <a:lnTo>
                  <a:pt x="2098605" y="0"/>
                </a:lnTo>
                <a:lnTo>
                  <a:pt x="2098605" y="907102"/>
                </a:lnTo>
                <a:lnTo>
                  <a:pt x="0" y="907102"/>
                </a:lnTo>
                <a:lnTo>
                  <a:pt x="0" y="0"/>
                </a:lnTo>
                <a:close/>
              </a:path>
            </a:pathLst>
          </a:custGeom>
          <a:blipFill>
            <a:blip r:embed="rId5"/>
            <a:stretch>
              <a:fillRect l="-5653" t="-6194" r="-5573" b="-10623"/>
            </a:stretch>
          </a:blipFill>
        </p:spPr>
        <p:txBody>
          <a:bodyPr/>
          <a:lstStyle/>
          <a:p>
            <a:endParaRPr lang="it-IT"/>
          </a:p>
        </p:txBody>
      </p:sp>
      <p:sp>
        <p:nvSpPr>
          <p:cNvPr id="21" name="Freeform 21"/>
          <p:cNvSpPr/>
          <p:nvPr/>
        </p:nvSpPr>
        <p:spPr>
          <a:xfrm>
            <a:off x="404138" y="3552232"/>
            <a:ext cx="6341471" cy="3487809"/>
          </a:xfrm>
          <a:custGeom>
            <a:avLst/>
            <a:gdLst/>
            <a:ahLst/>
            <a:cxnLst/>
            <a:rect l="l" t="t" r="r" b="b"/>
            <a:pathLst>
              <a:path w="6341471" h="3487809">
                <a:moveTo>
                  <a:pt x="0" y="0"/>
                </a:moveTo>
                <a:lnTo>
                  <a:pt x="6341471" y="0"/>
                </a:lnTo>
                <a:lnTo>
                  <a:pt x="6341471" y="3487809"/>
                </a:lnTo>
                <a:lnTo>
                  <a:pt x="0" y="3487809"/>
                </a:lnTo>
                <a:lnTo>
                  <a:pt x="0" y="0"/>
                </a:lnTo>
                <a:close/>
              </a:path>
            </a:pathLst>
          </a:custGeom>
          <a:blipFill>
            <a:blip r:embed="rId6"/>
            <a:stretch>
              <a:fillRect/>
            </a:stretch>
          </a:blipFill>
        </p:spPr>
        <p:txBody>
          <a:bodyPr/>
          <a:lstStyle/>
          <a:p>
            <a:endParaRPr lang="it-IT"/>
          </a:p>
        </p:txBody>
      </p:sp>
      <p:sp>
        <p:nvSpPr>
          <p:cNvPr id="22" name="Freeform 22"/>
          <p:cNvSpPr/>
          <p:nvPr/>
        </p:nvSpPr>
        <p:spPr>
          <a:xfrm>
            <a:off x="6922924" y="3552232"/>
            <a:ext cx="6186801" cy="3487809"/>
          </a:xfrm>
          <a:custGeom>
            <a:avLst/>
            <a:gdLst/>
            <a:ahLst/>
            <a:cxnLst/>
            <a:rect l="l" t="t" r="r" b="b"/>
            <a:pathLst>
              <a:path w="6186801" h="3487809">
                <a:moveTo>
                  <a:pt x="0" y="0"/>
                </a:moveTo>
                <a:lnTo>
                  <a:pt x="6186801" y="0"/>
                </a:lnTo>
                <a:lnTo>
                  <a:pt x="6186801" y="3487809"/>
                </a:lnTo>
                <a:lnTo>
                  <a:pt x="0" y="3487809"/>
                </a:lnTo>
                <a:lnTo>
                  <a:pt x="0" y="0"/>
                </a:lnTo>
                <a:close/>
              </a:path>
            </a:pathLst>
          </a:custGeom>
          <a:blipFill>
            <a:blip r:embed="rId7"/>
            <a:stretch>
              <a:fillRect/>
            </a:stretch>
          </a:blipFill>
        </p:spPr>
        <p:txBody>
          <a:bodyPr/>
          <a:lstStyle/>
          <a:p>
            <a:endParaRPr lang="it-IT"/>
          </a:p>
        </p:txBody>
      </p:sp>
      <p:grpSp>
        <p:nvGrpSpPr>
          <p:cNvPr id="23" name="Group 23"/>
          <p:cNvGrpSpPr/>
          <p:nvPr/>
        </p:nvGrpSpPr>
        <p:grpSpPr>
          <a:xfrm>
            <a:off x="3378093" y="7262819"/>
            <a:ext cx="13663070" cy="2878234"/>
            <a:chOff x="0" y="0"/>
            <a:chExt cx="18217426" cy="3837645"/>
          </a:xfrm>
        </p:grpSpPr>
        <p:sp>
          <p:nvSpPr>
            <p:cNvPr id="24" name="TextBox 24"/>
            <p:cNvSpPr txBox="1"/>
            <p:nvPr/>
          </p:nvSpPr>
          <p:spPr>
            <a:xfrm>
              <a:off x="0" y="2561294"/>
              <a:ext cx="4371724" cy="1276351"/>
            </a:xfrm>
            <a:prstGeom prst="rect">
              <a:avLst/>
            </a:prstGeom>
          </p:spPr>
          <p:txBody>
            <a:bodyPr lIns="0" tIns="0" rIns="0" bIns="0" rtlCol="0" anchor="t">
              <a:spAutoFit/>
            </a:bodyPr>
            <a:lstStyle/>
            <a:p>
              <a:pPr algn="ctr">
                <a:lnSpc>
                  <a:spcPts val="2520"/>
                </a:lnSpc>
                <a:spcBef>
                  <a:spcPct val="0"/>
                </a:spcBef>
              </a:pPr>
              <a:r>
                <a:rPr lang="en-US" sz="2100" b="1" i="1" dirty="0">
                  <a:solidFill>
                    <a:srgbClr val="000000"/>
                  </a:solidFill>
                  <a:latin typeface="Poppins Bold Italics"/>
                  <a:ea typeface="Poppins Bold Italics"/>
                  <a:cs typeface="Poppins Bold Italics"/>
                  <a:sym typeface="Poppins Bold Italics"/>
                </a:rPr>
                <a:t> 50% and 20% </a:t>
              </a:r>
            </a:p>
            <a:p>
              <a:pPr algn="ctr">
                <a:lnSpc>
                  <a:spcPts val="2520"/>
                </a:lnSpc>
                <a:spcBef>
                  <a:spcPct val="0"/>
                </a:spcBef>
              </a:pPr>
              <a:r>
                <a:rPr lang="en-US" sz="2100" b="1" i="1" dirty="0">
                  <a:solidFill>
                    <a:srgbClr val="000000"/>
                  </a:solidFill>
                  <a:latin typeface="Poppins Bold Italics"/>
                  <a:ea typeface="Poppins Bold Italics"/>
                  <a:cs typeface="Poppins Bold Italics"/>
                  <a:sym typeface="Poppins Bold Italics"/>
                </a:rPr>
                <a:t>safflower fortification, 10 replicates of analysis</a:t>
              </a:r>
            </a:p>
          </p:txBody>
        </p:sp>
        <p:sp>
          <p:nvSpPr>
            <p:cNvPr id="25" name="TextBox 25"/>
            <p:cNvSpPr txBox="1"/>
            <p:nvPr/>
          </p:nvSpPr>
          <p:spPr>
            <a:xfrm>
              <a:off x="2222345" y="726092"/>
              <a:ext cx="7445929" cy="427468"/>
            </a:xfrm>
            <a:prstGeom prst="rect">
              <a:avLst/>
            </a:prstGeom>
          </p:spPr>
          <p:txBody>
            <a:bodyPr lIns="0" tIns="0" rIns="0" bIns="0" rtlCol="0" anchor="t">
              <a:spAutoFit/>
            </a:bodyPr>
            <a:lstStyle/>
            <a:p>
              <a:pPr algn="ctr">
                <a:lnSpc>
                  <a:spcPts val="2520"/>
                </a:lnSpc>
                <a:spcBef>
                  <a:spcPct val="0"/>
                </a:spcBef>
              </a:pPr>
              <a:r>
                <a:rPr lang="en-US" sz="2100" b="1" i="1" dirty="0">
                  <a:solidFill>
                    <a:srgbClr val="000000"/>
                  </a:solidFill>
                  <a:latin typeface="Poppins Bold Italics"/>
                  <a:ea typeface="Poppins Bold Italics"/>
                  <a:cs typeface="Poppins Bold Italics"/>
                  <a:sym typeface="Poppins Bold Italics"/>
                </a:rPr>
                <a:t>CV% intraday </a:t>
              </a:r>
            </a:p>
          </p:txBody>
        </p:sp>
        <p:grpSp>
          <p:nvGrpSpPr>
            <p:cNvPr id="27" name="Group 27"/>
            <p:cNvGrpSpPr/>
            <p:nvPr/>
          </p:nvGrpSpPr>
          <p:grpSpPr>
            <a:xfrm>
              <a:off x="1582818" y="0"/>
              <a:ext cx="2107718" cy="2999444"/>
              <a:chOff x="0" y="0"/>
              <a:chExt cx="1718553" cy="2445633"/>
            </a:xfrm>
          </p:grpSpPr>
          <p:sp>
            <p:nvSpPr>
              <p:cNvPr id="28" name="Freeform 28"/>
              <p:cNvSpPr/>
              <p:nvPr/>
            </p:nvSpPr>
            <p:spPr>
              <a:xfrm>
                <a:off x="0" y="0"/>
                <a:ext cx="1718564" cy="244563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8"/>
                <a:stretch>
                  <a:fillRect/>
                </a:stretch>
              </a:blipFill>
            </p:spPr>
            <p:txBody>
              <a:bodyPr/>
              <a:lstStyle/>
              <a:p>
                <a:endParaRPr lang="it-IT"/>
              </a:p>
            </p:txBody>
          </p:sp>
        </p:grpSp>
        <p:grpSp>
          <p:nvGrpSpPr>
            <p:cNvPr id="29" name="Group 29"/>
            <p:cNvGrpSpPr/>
            <p:nvPr/>
          </p:nvGrpSpPr>
          <p:grpSpPr>
            <a:xfrm>
              <a:off x="925696" y="0"/>
              <a:ext cx="2107718" cy="2999444"/>
              <a:chOff x="0" y="0"/>
              <a:chExt cx="1718553" cy="2445633"/>
            </a:xfrm>
          </p:grpSpPr>
          <p:sp>
            <p:nvSpPr>
              <p:cNvPr id="30" name="Freeform 30"/>
              <p:cNvSpPr/>
              <p:nvPr/>
            </p:nvSpPr>
            <p:spPr>
              <a:xfrm>
                <a:off x="0" y="0"/>
                <a:ext cx="1718564" cy="244563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8"/>
                <a:stretch>
                  <a:fillRect/>
                </a:stretch>
              </a:blipFill>
            </p:spPr>
            <p:txBody>
              <a:bodyPr/>
              <a:lstStyle/>
              <a:p>
                <a:endParaRPr lang="it-IT" dirty="0"/>
              </a:p>
            </p:txBody>
          </p:sp>
        </p:grpSp>
        <p:sp>
          <p:nvSpPr>
            <p:cNvPr id="32" name="TextBox 32"/>
            <p:cNvSpPr txBox="1"/>
            <p:nvPr/>
          </p:nvSpPr>
          <p:spPr>
            <a:xfrm>
              <a:off x="12519060" y="767560"/>
              <a:ext cx="5698366" cy="854935"/>
            </a:xfrm>
            <a:prstGeom prst="rect">
              <a:avLst/>
            </a:prstGeom>
          </p:spPr>
          <p:txBody>
            <a:bodyPr lIns="0" tIns="0" rIns="0" bIns="0" rtlCol="0" anchor="t">
              <a:spAutoFit/>
            </a:bodyPr>
            <a:lstStyle/>
            <a:p>
              <a:pPr marL="0" lvl="0" indent="0" algn="ctr">
                <a:lnSpc>
                  <a:spcPts val="2520"/>
                </a:lnSpc>
                <a:spcBef>
                  <a:spcPct val="0"/>
                </a:spcBef>
              </a:pPr>
              <a:r>
                <a:rPr lang="en-US" sz="2100" b="1" i="1" u="none" strike="noStrike" dirty="0">
                  <a:solidFill>
                    <a:srgbClr val="000000"/>
                  </a:solidFill>
                  <a:latin typeface="Poppins Bold Italics"/>
                  <a:ea typeface="Poppins Bold Italics"/>
                  <a:cs typeface="Poppins Bold Italics"/>
                  <a:sym typeface="Poppins Bold Italics"/>
                </a:rPr>
                <a:t>CV% </a:t>
              </a:r>
              <a:r>
                <a:rPr lang="en-US" sz="2100" b="1" i="1" u="none" strike="noStrike" dirty="0" err="1">
                  <a:solidFill>
                    <a:srgbClr val="000000"/>
                  </a:solidFill>
                  <a:latin typeface="Poppins Bold Italics"/>
                  <a:ea typeface="Poppins Bold Italics"/>
                  <a:cs typeface="Poppins Bold Italics"/>
                  <a:sym typeface="Poppins Bold Italics"/>
                </a:rPr>
                <a:t>interday</a:t>
              </a:r>
              <a:r>
                <a:rPr lang="en-US" sz="2100" b="1" i="1" u="none" strike="noStrike" dirty="0">
                  <a:solidFill>
                    <a:srgbClr val="000000"/>
                  </a:solidFill>
                  <a:latin typeface="Poppins Bold Italics"/>
                  <a:ea typeface="Poppins Bold Italics"/>
                  <a:cs typeface="Poppins Bold Italics"/>
                  <a:sym typeface="Poppins Bold Italics"/>
                </a:rPr>
                <a:t>= 15% with IS correction.</a:t>
              </a:r>
            </a:p>
          </p:txBody>
        </p:sp>
      </p:grpSp>
      <p:sp>
        <p:nvSpPr>
          <p:cNvPr id="33" name="Freeform 33"/>
          <p:cNvSpPr/>
          <p:nvPr/>
        </p:nvSpPr>
        <p:spPr>
          <a:xfrm>
            <a:off x="3483353" y="7078920"/>
            <a:ext cx="12375288" cy="123753"/>
          </a:xfrm>
          <a:custGeom>
            <a:avLst/>
            <a:gdLst/>
            <a:ahLst/>
            <a:cxnLst/>
            <a:rect l="l" t="t" r="r" b="b"/>
            <a:pathLst>
              <a:path w="12375288" h="123753">
                <a:moveTo>
                  <a:pt x="0" y="0"/>
                </a:moveTo>
                <a:lnTo>
                  <a:pt x="12375288" y="0"/>
                </a:lnTo>
                <a:lnTo>
                  <a:pt x="12375288" y="123753"/>
                </a:lnTo>
                <a:lnTo>
                  <a:pt x="0" y="123753"/>
                </a:lnTo>
                <a:lnTo>
                  <a:pt x="0" y="0"/>
                </a:lnTo>
                <a:close/>
              </a:path>
            </a:pathLst>
          </a:custGeom>
          <a:blipFill>
            <a:blip r:embed="rId9">
              <a:extLst>
                <a:ext uri="{96DAC541-7B7A-43D3-8B79-37D633B846F1}">
                  <asvg:svgBlip xmlns:asvg="http://schemas.microsoft.com/office/drawing/2016/SVG/main" r:embed="rId10"/>
                </a:ext>
              </a:extLst>
            </a:blip>
            <a:stretch>
              <a:fillRect l="-8856" b="-8856"/>
            </a:stretch>
          </a:blipFill>
        </p:spPr>
        <p:txBody>
          <a:bodyPr/>
          <a:lstStyle/>
          <a:p>
            <a:endParaRPr lang="it-IT"/>
          </a:p>
        </p:txBody>
      </p:sp>
      <p:sp>
        <p:nvSpPr>
          <p:cNvPr id="35" name="TextBox 35"/>
          <p:cNvSpPr txBox="1"/>
          <p:nvPr/>
        </p:nvSpPr>
        <p:spPr>
          <a:xfrm>
            <a:off x="471819" y="871819"/>
            <a:ext cx="13108530" cy="962025"/>
          </a:xfrm>
          <a:prstGeom prst="rect">
            <a:avLst/>
          </a:prstGeom>
        </p:spPr>
        <p:txBody>
          <a:bodyPr lIns="0" tIns="0" rIns="0" bIns="0" rtlCol="0" anchor="t">
            <a:spAutoFit/>
          </a:bodyPr>
          <a:lstStyle/>
          <a:p>
            <a:pPr marL="0" lvl="0" indent="0" algn="l">
              <a:lnSpc>
                <a:spcPts val="7679"/>
              </a:lnSpc>
              <a:spcBef>
                <a:spcPct val="0"/>
              </a:spcBef>
            </a:pPr>
            <a:r>
              <a:rPr lang="en-US" sz="6399" b="1" spc="198">
                <a:solidFill>
                  <a:srgbClr val="003F91"/>
                </a:solidFill>
                <a:latin typeface="Playfair Display Heavy"/>
                <a:ea typeface="Playfair Display Heavy"/>
                <a:cs typeface="Playfair Display Heavy"/>
                <a:sym typeface="Playfair Display Heavy"/>
              </a:rPr>
              <a:t>Results </a:t>
            </a:r>
          </a:p>
        </p:txBody>
      </p:sp>
      <p:sp>
        <p:nvSpPr>
          <p:cNvPr id="36" name="TextBox 36"/>
          <p:cNvSpPr txBox="1"/>
          <p:nvPr/>
        </p:nvSpPr>
        <p:spPr>
          <a:xfrm>
            <a:off x="952491" y="2004876"/>
            <a:ext cx="12185809" cy="590550"/>
          </a:xfrm>
          <a:prstGeom prst="rect">
            <a:avLst/>
          </a:prstGeom>
        </p:spPr>
        <p:txBody>
          <a:bodyPr lIns="0" tIns="0" rIns="0" bIns="0" rtlCol="0" anchor="t">
            <a:spAutoFit/>
          </a:bodyPr>
          <a:lstStyle/>
          <a:p>
            <a:pPr marL="0" lvl="0" indent="0" algn="l">
              <a:lnSpc>
                <a:spcPts val="4799"/>
              </a:lnSpc>
              <a:spcBef>
                <a:spcPct val="0"/>
              </a:spcBef>
            </a:pPr>
            <a:r>
              <a:rPr lang="en-US" sz="3999" b="1" u="none" strike="noStrike" spc="123">
                <a:solidFill>
                  <a:srgbClr val="58267E"/>
                </a:solidFill>
                <a:latin typeface="Playfair Display Heavy"/>
                <a:ea typeface="Playfair Display Heavy"/>
                <a:cs typeface="Playfair Display Heavy"/>
                <a:sym typeface="Playfair Display Heavy"/>
              </a:rPr>
              <a:t>Fortified saffron extracts and calibration curves</a:t>
            </a:r>
          </a:p>
        </p:txBody>
      </p:sp>
      <p:sp>
        <p:nvSpPr>
          <p:cNvPr id="37" name="TextBox 37"/>
          <p:cNvSpPr txBox="1"/>
          <p:nvPr/>
        </p:nvSpPr>
        <p:spPr>
          <a:xfrm>
            <a:off x="6145236" y="2699745"/>
            <a:ext cx="1200745" cy="333375"/>
          </a:xfrm>
          <a:prstGeom prst="rect">
            <a:avLst/>
          </a:prstGeom>
        </p:spPr>
        <p:txBody>
          <a:bodyPr lIns="0" tIns="0" rIns="0" bIns="0" rtlCol="0" anchor="t">
            <a:spAutoFit/>
          </a:bodyPr>
          <a:lstStyle/>
          <a:p>
            <a:pPr marL="0" lvl="0" indent="0" algn="ctr">
              <a:lnSpc>
                <a:spcPts val="2520"/>
              </a:lnSpc>
              <a:spcBef>
                <a:spcPct val="0"/>
              </a:spcBef>
            </a:pPr>
            <a:r>
              <a:rPr lang="en-US" sz="2100" b="1" i="1" dirty="0">
                <a:solidFill>
                  <a:srgbClr val="F5F7FA"/>
                </a:solidFill>
                <a:latin typeface="Poppins Bold Italics"/>
                <a:ea typeface="Poppins Bold Italics"/>
                <a:cs typeface="Poppins Bold Italics"/>
                <a:sym typeface="Poppins Bold Italics"/>
              </a:rPr>
              <a:t>Linearity</a:t>
            </a:r>
          </a:p>
        </p:txBody>
      </p:sp>
      <p:sp>
        <p:nvSpPr>
          <p:cNvPr id="38" name="TextBox 38"/>
          <p:cNvSpPr txBox="1"/>
          <p:nvPr/>
        </p:nvSpPr>
        <p:spPr>
          <a:xfrm>
            <a:off x="3722649" y="3123333"/>
            <a:ext cx="7027290" cy="320601"/>
          </a:xfrm>
          <a:prstGeom prst="rect">
            <a:avLst/>
          </a:prstGeom>
        </p:spPr>
        <p:txBody>
          <a:bodyPr wrap="square" lIns="0" tIns="0" rIns="0" bIns="0" rtlCol="0" anchor="t">
            <a:spAutoFit/>
          </a:bodyPr>
          <a:lstStyle/>
          <a:p>
            <a:pPr algn="ctr">
              <a:lnSpc>
                <a:spcPts val="2520"/>
              </a:lnSpc>
              <a:spcBef>
                <a:spcPct val="0"/>
              </a:spcBef>
            </a:pPr>
            <a:r>
              <a:rPr lang="en-US" sz="2100" i="1" dirty="0">
                <a:solidFill>
                  <a:srgbClr val="000000"/>
                </a:solidFill>
                <a:latin typeface="Poppins Italics"/>
                <a:ea typeface="Poppins Italics"/>
                <a:cs typeface="Poppins Italics"/>
                <a:sym typeface="Poppins Italics"/>
              </a:rPr>
              <a:t>Quantifier ion transition (safflower): 116.2/70.1 (m/z)</a:t>
            </a:r>
          </a:p>
        </p:txBody>
      </p:sp>
      <p:sp>
        <p:nvSpPr>
          <p:cNvPr id="40" name="Freeform 30">
            <a:extLst>
              <a:ext uri="{FF2B5EF4-FFF2-40B4-BE49-F238E27FC236}">
                <a16:creationId xmlns:a16="http://schemas.microsoft.com/office/drawing/2014/main" id="{EA50498A-8F78-16D7-4D98-EE9FA587D836}"/>
              </a:ext>
            </a:extLst>
          </p:cNvPr>
          <p:cNvSpPr/>
          <p:nvPr/>
        </p:nvSpPr>
        <p:spPr>
          <a:xfrm>
            <a:off x="11064806" y="7235897"/>
            <a:ext cx="1580799" cy="2249589"/>
          </a:xfrm>
          <a:custGeom>
            <a:avLst/>
            <a:gdLst/>
            <a:ahLst/>
            <a:cxnLst/>
            <a:rect l="l" t="t" r="r" b="b"/>
            <a:pathLst>
              <a:path w="1718564" h="2445639">
                <a:moveTo>
                  <a:pt x="0" y="0"/>
                </a:moveTo>
                <a:lnTo>
                  <a:pt x="1718564" y="0"/>
                </a:lnTo>
                <a:lnTo>
                  <a:pt x="1718564" y="2445639"/>
                </a:lnTo>
                <a:lnTo>
                  <a:pt x="0" y="2445639"/>
                </a:lnTo>
                <a:lnTo>
                  <a:pt x="0" y="0"/>
                </a:lnTo>
                <a:close/>
              </a:path>
            </a:pathLst>
          </a:custGeom>
          <a:blipFill>
            <a:blip r:embed="rId8"/>
            <a:stretch>
              <a:fillRect/>
            </a:stretch>
          </a:blipFill>
        </p:spPr>
        <p:txBody>
          <a:bodyPr/>
          <a:lstStyle/>
          <a:p>
            <a:endParaRPr lang="it-IT" dirty="0"/>
          </a:p>
        </p:txBody>
      </p:sp>
      <p:sp>
        <p:nvSpPr>
          <p:cNvPr id="41" name="TextBox 24">
            <a:extLst>
              <a:ext uri="{FF2B5EF4-FFF2-40B4-BE49-F238E27FC236}">
                <a16:creationId xmlns:a16="http://schemas.microsoft.com/office/drawing/2014/main" id="{4D343038-C35B-BC4B-BAA5-69824CAC1472}"/>
              </a:ext>
            </a:extLst>
          </p:cNvPr>
          <p:cNvSpPr txBox="1"/>
          <p:nvPr/>
        </p:nvSpPr>
        <p:spPr>
          <a:xfrm>
            <a:off x="10262020" y="9214638"/>
            <a:ext cx="4156424" cy="961802"/>
          </a:xfrm>
          <a:prstGeom prst="rect">
            <a:avLst/>
          </a:prstGeom>
        </p:spPr>
        <p:txBody>
          <a:bodyPr wrap="square" lIns="0" tIns="0" rIns="0" bIns="0" rtlCol="0" anchor="t">
            <a:spAutoFit/>
          </a:bodyPr>
          <a:lstStyle/>
          <a:p>
            <a:pPr algn="ctr">
              <a:lnSpc>
                <a:spcPts val="2520"/>
              </a:lnSpc>
              <a:spcBef>
                <a:spcPct val="0"/>
              </a:spcBef>
            </a:pPr>
            <a:r>
              <a:rPr lang="en-US" sz="2100" b="1" i="1" dirty="0">
                <a:solidFill>
                  <a:srgbClr val="000000"/>
                </a:solidFill>
                <a:latin typeface="Poppins Bold Italics"/>
                <a:ea typeface="Poppins Bold Italics"/>
                <a:cs typeface="Poppins Bold Italics"/>
                <a:sym typeface="Poppins Bold Italics"/>
              </a:rPr>
              <a:t>50% safflower fortification, </a:t>
            </a:r>
          </a:p>
          <a:p>
            <a:pPr algn="ctr">
              <a:lnSpc>
                <a:spcPts val="2520"/>
              </a:lnSpc>
              <a:spcBef>
                <a:spcPct val="0"/>
              </a:spcBef>
            </a:pPr>
            <a:r>
              <a:rPr lang="en-US" sz="2100" b="1" i="1" dirty="0">
                <a:solidFill>
                  <a:srgbClr val="000000"/>
                </a:solidFill>
                <a:latin typeface="Poppins Bold Italics"/>
                <a:ea typeface="Poppins Bold Italics"/>
                <a:cs typeface="Poppins Bold Italics"/>
                <a:sym typeface="Poppins Bold Italics"/>
              </a:rPr>
              <a:t>5 replicates of analysis in 3 consecutive days</a:t>
            </a:r>
          </a:p>
        </p:txBody>
      </p:sp>
      <p:sp>
        <p:nvSpPr>
          <p:cNvPr id="42" name="Rettangolo con angoli arrotondati 41">
            <a:extLst>
              <a:ext uri="{FF2B5EF4-FFF2-40B4-BE49-F238E27FC236}">
                <a16:creationId xmlns:a16="http://schemas.microsoft.com/office/drawing/2014/main" id="{48175586-6B1B-B758-A96B-5D288F82A1C9}"/>
              </a:ext>
            </a:extLst>
          </p:cNvPr>
          <p:cNvSpPr/>
          <p:nvPr/>
        </p:nvSpPr>
        <p:spPr>
          <a:xfrm>
            <a:off x="9029953" y="7284427"/>
            <a:ext cx="1440000" cy="435600"/>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lnSpc>
                <a:spcPts val="2520"/>
              </a:lnSpc>
              <a:spcBef>
                <a:spcPct val="0"/>
              </a:spcBef>
            </a:pPr>
            <a:r>
              <a:rPr lang="en-US" b="1" i="1" dirty="0">
                <a:solidFill>
                  <a:srgbClr val="F5F7FA"/>
                </a:solidFill>
                <a:latin typeface="Poppins Bold Italics"/>
                <a:ea typeface="Poppins Bold Italics"/>
                <a:cs typeface="Poppins Bold Italics"/>
                <a:sym typeface="Poppins Bold Italics"/>
              </a:rPr>
              <a:t>Precision</a:t>
            </a:r>
          </a:p>
        </p:txBody>
      </p:sp>
      <p:graphicFrame>
        <p:nvGraphicFramePr>
          <p:cNvPr id="46" name="Tabella 45">
            <a:extLst>
              <a:ext uri="{FF2B5EF4-FFF2-40B4-BE49-F238E27FC236}">
                <a16:creationId xmlns:a16="http://schemas.microsoft.com/office/drawing/2014/main" id="{11DD264B-B5F0-4F6E-EE40-6968000C465C}"/>
              </a:ext>
            </a:extLst>
          </p:cNvPr>
          <p:cNvGraphicFramePr>
            <a:graphicFrameLocks noGrp="1"/>
          </p:cNvGraphicFramePr>
          <p:nvPr>
            <p:extLst>
              <p:ext uri="{D42A27DB-BD31-4B8C-83A1-F6EECF244321}">
                <p14:modId xmlns:p14="http://schemas.microsoft.com/office/powerpoint/2010/main" val="45052034"/>
              </p:ext>
            </p:extLst>
          </p:nvPr>
        </p:nvGraphicFramePr>
        <p:xfrm>
          <a:off x="6829143" y="8172985"/>
          <a:ext cx="3320076" cy="1112520"/>
        </p:xfrm>
        <a:graphic>
          <a:graphicData uri="http://schemas.openxmlformats.org/drawingml/2006/table">
            <a:tbl>
              <a:tblPr firstRow="1" bandRow="1">
                <a:tableStyleId>{D27102A9-8310-4765-A935-A1911B00CA55}</a:tableStyleId>
              </a:tblPr>
              <a:tblGrid>
                <a:gridCol w="1106692">
                  <a:extLst>
                    <a:ext uri="{9D8B030D-6E8A-4147-A177-3AD203B41FA5}">
                      <a16:colId xmlns:a16="http://schemas.microsoft.com/office/drawing/2014/main" val="3431902727"/>
                    </a:ext>
                  </a:extLst>
                </a:gridCol>
                <a:gridCol w="1106692">
                  <a:extLst>
                    <a:ext uri="{9D8B030D-6E8A-4147-A177-3AD203B41FA5}">
                      <a16:colId xmlns:a16="http://schemas.microsoft.com/office/drawing/2014/main" val="2587682294"/>
                    </a:ext>
                  </a:extLst>
                </a:gridCol>
                <a:gridCol w="1106692">
                  <a:extLst>
                    <a:ext uri="{9D8B030D-6E8A-4147-A177-3AD203B41FA5}">
                      <a16:colId xmlns:a16="http://schemas.microsoft.com/office/drawing/2014/main" val="2462118380"/>
                    </a:ext>
                  </a:extLst>
                </a:gridCol>
              </a:tblGrid>
              <a:tr h="370840">
                <a:tc>
                  <a:txBody>
                    <a:bodyPr/>
                    <a:lstStyle/>
                    <a:p>
                      <a:endParaRPr lang="it-IT" dirty="0"/>
                    </a:p>
                  </a:txBody>
                  <a:tcPr/>
                </a:tc>
                <a:tc>
                  <a:txBody>
                    <a:bodyPr/>
                    <a:lstStyle/>
                    <a:p>
                      <a:r>
                        <a:rPr lang="it-IT" dirty="0"/>
                        <a:t>NO IS</a:t>
                      </a:r>
                    </a:p>
                  </a:txBody>
                  <a:tcPr/>
                </a:tc>
                <a:tc>
                  <a:txBody>
                    <a:bodyPr/>
                    <a:lstStyle/>
                    <a:p>
                      <a:r>
                        <a:rPr lang="it-IT" dirty="0"/>
                        <a:t>IS</a:t>
                      </a:r>
                    </a:p>
                  </a:txBody>
                  <a:tcPr/>
                </a:tc>
                <a:extLst>
                  <a:ext uri="{0D108BD9-81ED-4DB2-BD59-A6C34878D82A}">
                    <a16:rowId xmlns:a16="http://schemas.microsoft.com/office/drawing/2014/main" val="3467120581"/>
                  </a:ext>
                </a:extLst>
              </a:tr>
              <a:tr h="370840">
                <a:tc>
                  <a:txBody>
                    <a:bodyPr/>
                    <a:lstStyle/>
                    <a:p>
                      <a:r>
                        <a:rPr lang="it-IT" dirty="0"/>
                        <a:t>50%</a:t>
                      </a:r>
                    </a:p>
                  </a:txBody>
                  <a:tcPr/>
                </a:tc>
                <a:tc>
                  <a:txBody>
                    <a:bodyPr/>
                    <a:lstStyle/>
                    <a:p>
                      <a:r>
                        <a:rPr lang="it-IT" dirty="0"/>
                        <a:t>17%</a:t>
                      </a:r>
                    </a:p>
                  </a:txBody>
                  <a:tcPr/>
                </a:tc>
                <a:tc>
                  <a:txBody>
                    <a:bodyPr/>
                    <a:lstStyle/>
                    <a:p>
                      <a:r>
                        <a:rPr lang="it-IT" dirty="0"/>
                        <a:t>11%</a:t>
                      </a:r>
                    </a:p>
                  </a:txBody>
                  <a:tcPr/>
                </a:tc>
                <a:extLst>
                  <a:ext uri="{0D108BD9-81ED-4DB2-BD59-A6C34878D82A}">
                    <a16:rowId xmlns:a16="http://schemas.microsoft.com/office/drawing/2014/main" val="4243405311"/>
                  </a:ext>
                </a:extLst>
              </a:tr>
              <a:tr h="370840">
                <a:tc>
                  <a:txBody>
                    <a:bodyPr/>
                    <a:lstStyle/>
                    <a:p>
                      <a:r>
                        <a:rPr lang="it-IT" dirty="0"/>
                        <a:t>20%</a:t>
                      </a:r>
                    </a:p>
                  </a:txBody>
                  <a:tcPr/>
                </a:tc>
                <a:tc>
                  <a:txBody>
                    <a:bodyPr/>
                    <a:lstStyle/>
                    <a:p>
                      <a:r>
                        <a:rPr lang="it-IT" dirty="0"/>
                        <a:t>6%</a:t>
                      </a:r>
                    </a:p>
                  </a:txBody>
                  <a:tcPr/>
                </a:tc>
                <a:tc>
                  <a:txBody>
                    <a:bodyPr/>
                    <a:lstStyle/>
                    <a:p>
                      <a:r>
                        <a:rPr lang="it-IT" dirty="0"/>
                        <a:t>8%</a:t>
                      </a:r>
                    </a:p>
                  </a:txBody>
                  <a:tcPr/>
                </a:tc>
                <a:extLst>
                  <a:ext uri="{0D108BD9-81ED-4DB2-BD59-A6C34878D82A}">
                    <a16:rowId xmlns:a16="http://schemas.microsoft.com/office/drawing/2014/main" val="803793054"/>
                  </a:ext>
                </a:extLst>
              </a:tr>
            </a:tbl>
          </a:graphicData>
        </a:graphic>
      </p:graphicFrame>
      <p:sp>
        <p:nvSpPr>
          <p:cNvPr id="47" name="CasellaDiTesto 46">
            <a:extLst>
              <a:ext uri="{FF2B5EF4-FFF2-40B4-BE49-F238E27FC236}">
                <a16:creationId xmlns:a16="http://schemas.microsoft.com/office/drawing/2014/main" id="{4CEFBB9B-48F7-C5A4-BC8B-982CE8B6F7DF}"/>
              </a:ext>
            </a:extLst>
          </p:cNvPr>
          <p:cNvSpPr txBox="1"/>
          <p:nvPr/>
        </p:nvSpPr>
        <p:spPr>
          <a:xfrm>
            <a:off x="13524202" y="5522747"/>
            <a:ext cx="2794600" cy="1200329"/>
          </a:xfrm>
          <a:prstGeom prst="rect">
            <a:avLst/>
          </a:prstGeom>
          <a:noFill/>
        </p:spPr>
        <p:txBody>
          <a:bodyPr wrap="square" rtlCol="0">
            <a:spAutoFit/>
          </a:bodyPr>
          <a:lstStyle/>
          <a:p>
            <a:r>
              <a:rPr lang="it-IT" sz="2400" dirty="0">
                <a:latin typeface="Poppins" panose="00000500000000000000" pitchFamily="2" charset="0"/>
                <a:cs typeface="Poppins" panose="00000500000000000000" pitchFamily="2" charset="0"/>
              </a:rPr>
              <a:t>Caffeine </a:t>
            </a:r>
            <a:r>
              <a:rPr lang="it-IT" sz="2400" dirty="0" err="1">
                <a:latin typeface="Poppins" panose="00000500000000000000" pitchFamily="2" charset="0"/>
                <a:cs typeface="Poppins" panose="00000500000000000000" pitchFamily="2" charset="0"/>
              </a:rPr>
              <a:t>ion</a:t>
            </a:r>
            <a:r>
              <a:rPr lang="it-IT" sz="2400" dirty="0">
                <a:latin typeface="Poppins" panose="00000500000000000000" pitchFamily="2" charset="0"/>
                <a:cs typeface="Poppins" panose="00000500000000000000" pitchFamily="2" charset="0"/>
              </a:rPr>
              <a:t> </a:t>
            </a:r>
            <a:r>
              <a:rPr lang="it-IT" sz="2400" dirty="0" err="1">
                <a:latin typeface="Poppins" panose="00000500000000000000" pitchFamily="2" charset="0"/>
                <a:cs typeface="Poppins" panose="00000500000000000000" pitchFamily="2" charset="0"/>
              </a:rPr>
              <a:t>transition</a:t>
            </a:r>
            <a:r>
              <a:rPr lang="it-IT" sz="2400" dirty="0">
                <a:latin typeface="Poppins" panose="00000500000000000000" pitchFamily="2" charset="0"/>
                <a:cs typeface="Poppins" panose="00000500000000000000" pitchFamily="2" charset="0"/>
              </a:rPr>
              <a:t>: 195/138 (m/z)</a:t>
            </a:r>
          </a:p>
        </p:txBody>
      </p:sp>
      <p:pic>
        <p:nvPicPr>
          <p:cNvPr id="7170" name="Picture 2" descr="formula di struttura">
            <a:extLst>
              <a:ext uri="{FF2B5EF4-FFF2-40B4-BE49-F238E27FC236}">
                <a16:creationId xmlns:a16="http://schemas.microsoft.com/office/drawing/2014/main" id="{E949825B-DF53-8E47-E6FC-EF8B91061A3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955940" y="5383506"/>
            <a:ext cx="1575359" cy="15320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1747</Words>
  <Application>Microsoft Office PowerPoint</Application>
  <PresentationFormat>Personalizzato</PresentationFormat>
  <Paragraphs>271</Paragraphs>
  <Slides>20</Slides>
  <Notes>0</Notes>
  <HiddenSlides>0</HiddenSlides>
  <MMClips>0</MMClips>
  <ScaleCrop>false</ScaleCrop>
  <HeadingPairs>
    <vt:vector size="6" baseType="variant">
      <vt:variant>
        <vt:lpstr>Caratteri utilizzati</vt:lpstr>
      </vt:variant>
      <vt:variant>
        <vt:i4>15</vt:i4>
      </vt:variant>
      <vt:variant>
        <vt:lpstr>Tema</vt:lpstr>
      </vt:variant>
      <vt:variant>
        <vt:i4>1</vt:i4>
      </vt:variant>
      <vt:variant>
        <vt:lpstr>Titoli diapositive</vt:lpstr>
      </vt:variant>
      <vt:variant>
        <vt:i4>20</vt:i4>
      </vt:variant>
    </vt:vector>
  </HeadingPairs>
  <TitlesOfParts>
    <vt:vector size="36" baseType="lpstr">
      <vt:lpstr>Poppins Bold Italics</vt:lpstr>
      <vt:lpstr>Playfair Display Heavy</vt:lpstr>
      <vt:lpstr>Raleway 1</vt:lpstr>
      <vt:lpstr>Calibri (MS) Bold</vt:lpstr>
      <vt:lpstr>Roboto Bold</vt:lpstr>
      <vt:lpstr>Inter</vt:lpstr>
      <vt:lpstr>Open Sans 1</vt:lpstr>
      <vt:lpstr>Poppins</vt:lpstr>
      <vt:lpstr>Arial</vt:lpstr>
      <vt:lpstr>Raleway 1 Bold</vt:lpstr>
      <vt:lpstr>Poppins Bold</vt:lpstr>
      <vt:lpstr>Poppins Italics</vt:lpstr>
      <vt:lpstr>Canva Sans Bold</vt:lpstr>
      <vt:lpstr>Raleway 2 Bold</vt:lpstr>
      <vt:lpstr>Calibri</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12.06_OR_06_Luparelli_Anna_18.05</dc:title>
  <cp:lastModifiedBy>Anna Luparelli</cp:lastModifiedBy>
  <cp:revision>7</cp:revision>
  <dcterms:created xsi:type="dcterms:W3CDTF">2006-08-16T00:00:00Z</dcterms:created>
  <dcterms:modified xsi:type="dcterms:W3CDTF">2025-06-14T16:58:15Z</dcterms:modified>
  <dc:identifier>DAGqCe0BAOg</dc:identifier>
</cp:coreProperties>
</file>