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43463" cy="42773600"/>
  <p:notesSz cx="7099300" cy="10234613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.Fuoco" initials="AF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016" autoAdjust="0"/>
    <p:restoredTop sz="94660"/>
  </p:normalViewPr>
  <p:slideViewPr>
    <p:cSldViewPr snapToGrid="0">
      <p:cViewPr>
        <p:scale>
          <a:sx n="33" d="100"/>
          <a:sy n="33" d="100"/>
        </p:scale>
        <p:origin x="-1224" y="-120"/>
      </p:cViewPr>
      <p:guideLst>
        <p:guide orient="horz" pos="13472"/>
        <p:guide pos="95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 txBox="1">
            <a:spLocks noGrp="1"/>
          </p:cNvSpPr>
          <p:nvPr>
            <p:ph type="hdr" sz="quarter"/>
          </p:nvPr>
        </p:nvSpPr>
        <p:spPr bwMode="auto">
          <a:xfrm>
            <a:off x="0" y="0"/>
            <a:ext cx="307657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35" tIns="47722" rIns="95435" bIns="47722" numCol="1" anchor="t" anchorCtr="0" compatLnSpc="1">
            <a:prstTxWarp prst="textNoShape">
              <a:avLst/>
            </a:prstTxWarp>
          </a:bodyPr>
          <a:lstStyle>
            <a:lvl1pPr defTabSz="952500" eaLnBrk="1">
              <a:defRPr smtClean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5" name="Rectangle 1027"/>
          <p:cNvSpPr txBox="1">
            <a:spLocks noGrp="1"/>
          </p:cNvSpPr>
          <p:nvPr>
            <p:ph type="dt" sz="quarter" idx="1"/>
          </p:nvPr>
        </p:nvSpPr>
        <p:spPr bwMode="auto">
          <a:xfrm>
            <a:off x="4025900" y="0"/>
            <a:ext cx="307657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35" tIns="47722" rIns="95435" bIns="47722" numCol="1" anchor="t" anchorCtr="0" compatLnSpc="1">
            <a:prstTxWarp prst="textNoShape">
              <a:avLst/>
            </a:prstTxWarp>
          </a:bodyPr>
          <a:lstStyle>
            <a:lvl1pPr algn="r" defTabSz="952500" eaLnBrk="1">
              <a:defRPr smtClean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6" name="Rectangle 1028"/>
          <p:cNvSpPr txBox="1">
            <a:spLocks noGrp="1"/>
          </p:cNvSpPr>
          <p:nvPr>
            <p:ph type="ftr" sz="quarter" idx="2"/>
          </p:nvPr>
        </p:nvSpPr>
        <p:spPr bwMode="auto">
          <a:xfrm>
            <a:off x="0" y="9758363"/>
            <a:ext cx="3076575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35" tIns="47722" rIns="95435" bIns="47722" numCol="1" anchor="b" anchorCtr="0" compatLnSpc="1">
            <a:prstTxWarp prst="textNoShape">
              <a:avLst/>
            </a:prstTxWarp>
          </a:bodyPr>
          <a:lstStyle>
            <a:lvl1pPr defTabSz="952500" eaLnBrk="1">
              <a:defRPr smtClean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1029"/>
          <p:cNvSpPr txBox="1">
            <a:spLocks noGrp="1"/>
          </p:cNvSpPr>
          <p:nvPr>
            <p:ph type="sldNum" sz="quarter" idx="3"/>
          </p:nvPr>
        </p:nvSpPr>
        <p:spPr>
          <a:xfrm>
            <a:off x="4025900" y="9758363"/>
            <a:ext cx="3076575" cy="481012"/>
          </a:xfrm>
          <a:prstGeom prst="rect">
            <a:avLst/>
          </a:prstGeom>
          <a:noFill/>
          <a:ln>
            <a:noFill/>
          </a:ln>
        </p:spPr>
        <p:txBody>
          <a:bodyPr vert="horz" wrap="square" lIns="95435" tIns="47722" rIns="95435" bIns="47722" numCol="1" anchor="b" anchorCtr="0" compatLnSpc="1">
            <a:prstTxWarp prst="textNoShape">
              <a:avLst/>
            </a:prstTxWarp>
            <a:noAutofit/>
          </a:bodyPr>
          <a:lstStyle>
            <a:lvl1pPr algn="r" defTabSz="952500" eaLnBrk="1">
              <a:defRPr sz="1300" smtClean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C440BCDC-223B-4511-804D-9592E134E5B1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eaLnBrk="1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Segnaposto data 2"/>
          <p:cNvSpPr txBox="1"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eaLnBrk="1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</a:defRPr>
            </a:lvl1pPr>
          </a:lstStyle>
          <a:p>
            <a:pPr>
              <a:defRPr/>
            </a:pPr>
            <a:fld id="{8F404F73-50CE-4C16-80F1-8DFB47F836CD}" type="datetime1">
              <a:rPr/>
              <a:pPr>
                <a:defRPr/>
              </a:pPr>
              <a:t>20/06/2016</a:t>
            </a:fld>
            <a:endParaRPr/>
          </a:p>
        </p:txBody>
      </p:sp>
      <p:sp>
        <p:nvSpPr>
          <p:cNvPr id="3076" name="Segnaposto immagine diapositiva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2193925" y="768350"/>
            <a:ext cx="2711450" cy="3836988"/>
          </a:xfrm>
          <a:prstGeom prst="rect">
            <a:avLst/>
          </a:prstGeom>
          <a:noFill/>
          <a:ln w="12701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" name="Segnaposto note 4"/>
          <p:cNvSpPr txBox="1"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 txBox="1"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eaLnBrk="1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egnaposto numero diapositiva 6"/>
          <p:cNvSpPr txBox="1"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algn="r" eaLnBrk="1">
              <a:defRPr sz="1200" smtClean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96788808-DED4-4907-BC8E-E5F4D3C0C985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ts val="400"/>
      </a:spcBef>
      <a:spcAft>
        <a:spcPct val="0"/>
      </a:spcAft>
      <a:defRPr lang="it-IT" sz="1200" kern="1200">
        <a:solidFill>
          <a:srgbClr val="000000"/>
        </a:solidFill>
        <a:latin typeface="Calibri"/>
      </a:defRPr>
    </a:lvl1pPr>
    <a:lvl2pPr marL="457200" lvl="1" algn="l" rtl="0" eaLnBrk="0" fontAlgn="base" hangingPunct="0">
      <a:spcBef>
        <a:spcPts val="400"/>
      </a:spcBef>
      <a:spcAft>
        <a:spcPct val="0"/>
      </a:spcAft>
      <a:defRPr lang="it-IT" sz="1200" kern="1200">
        <a:solidFill>
          <a:srgbClr val="000000"/>
        </a:solidFill>
        <a:latin typeface="Calibri"/>
      </a:defRPr>
    </a:lvl2pPr>
    <a:lvl3pPr marL="914400" lvl="2" algn="l" rtl="0" eaLnBrk="0" fontAlgn="base" hangingPunct="0">
      <a:spcBef>
        <a:spcPts val="400"/>
      </a:spcBef>
      <a:spcAft>
        <a:spcPct val="0"/>
      </a:spcAft>
      <a:defRPr lang="it-IT" sz="1200" kern="1200">
        <a:solidFill>
          <a:srgbClr val="000000"/>
        </a:solidFill>
        <a:latin typeface="Calibri"/>
      </a:defRPr>
    </a:lvl3pPr>
    <a:lvl4pPr marL="1371600" lvl="3" algn="l" rtl="0" eaLnBrk="0" fontAlgn="base" hangingPunct="0">
      <a:spcBef>
        <a:spcPts val="400"/>
      </a:spcBef>
      <a:spcAft>
        <a:spcPct val="0"/>
      </a:spcAft>
      <a:defRPr lang="it-IT" sz="1200" kern="1200">
        <a:solidFill>
          <a:srgbClr val="000000"/>
        </a:solidFill>
        <a:latin typeface="Calibri"/>
      </a:defRPr>
    </a:lvl4pPr>
    <a:lvl5pPr marL="1828800" lvl="4" algn="l" rtl="0" eaLnBrk="0" fontAlgn="base" hangingPunct="0">
      <a:spcBef>
        <a:spcPts val="400"/>
      </a:spcBef>
      <a:spcAft>
        <a:spcPct val="0"/>
      </a:spcAft>
      <a:defRPr lang="it-IT" sz="1200" kern="1200">
        <a:solidFill>
          <a:srgbClr val="000000"/>
        </a:solidFill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Segnaposto note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altLang="it-IT" dirty="0" smtClean="0">
              <a:latin typeface="Calibri" pitchFamily="34" charset="0"/>
            </a:endParaRPr>
          </a:p>
        </p:txBody>
      </p:sp>
      <p:sp>
        <p:nvSpPr>
          <p:cNvPr id="4100" name="Segnaposto numero diapositiva 3"/>
          <p:cNvSpPr txBox="1">
            <a:spLocks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/>
            <a:fld id="{67A34980-96C6-43D0-8D6E-92CF0B2B71D7}" type="slidenum">
              <a:rPr lang="it-IT" altLang="it-IT" sz="1200">
                <a:solidFill>
                  <a:srgbClr val="000000"/>
                </a:solidFill>
                <a:latin typeface="Times New Roman" pitchFamily="18" charset="0"/>
              </a:rPr>
              <a:pPr algn="r" eaLnBrk="1"/>
              <a:t>1</a:t>
            </a:fld>
            <a:endParaRPr lang="it-IT" altLang="it-IT" sz="12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ctrTitle"/>
          </p:nvPr>
        </p:nvSpPr>
        <p:spPr>
          <a:xfrm>
            <a:off x="2268534" y="13287374"/>
            <a:ext cx="25706390" cy="916940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 txBox="1">
            <a:spLocks noGrp="1"/>
          </p:cNvSpPr>
          <p:nvPr>
            <p:ph type="subTitle" idx="1"/>
          </p:nvPr>
        </p:nvSpPr>
        <p:spPr>
          <a:xfrm>
            <a:off x="4537079" y="24237945"/>
            <a:ext cx="21169310" cy="10931523"/>
          </a:xfrm>
        </p:spPr>
        <p:txBody>
          <a:bodyPr anchorCtr="1"/>
          <a:lstStyle>
            <a:lvl1pPr marL="0" indent="0" algn="ctr">
              <a:buNone/>
              <a:defRPr/>
            </a:lvl1pPr>
          </a:lstStyle>
          <a:p>
            <a:pPr lvl="0"/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5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0762F-8F76-4395-92DA-7C1B4799DAC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5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8A628-186E-4A1C-B47F-FFAC7958E9E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 txBox="1">
            <a:spLocks noGrp="1"/>
          </p:cNvSpPr>
          <p:nvPr>
            <p:ph type="title" orient="vert"/>
          </p:nvPr>
        </p:nvSpPr>
        <p:spPr>
          <a:xfrm>
            <a:off x="21548722" y="3802066"/>
            <a:ext cx="6426202" cy="34218557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 txBox="1">
            <a:spLocks noGrp="1"/>
          </p:cNvSpPr>
          <p:nvPr>
            <p:ph type="body" orient="vert" idx="1"/>
          </p:nvPr>
        </p:nvSpPr>
        <p:spPr>
          <a:xfrm>
            <a:off x="2268534" y="3802066"/>
            <a:ext cx="19127784" cy="34218557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5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90E17-2244-4B07-BB37-9BA9CC12186A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5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75B7B-0A34-4F35-9A2A-9F92BC060358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>
          <a:xfrm>
            <a:off x="2389190" y="27485977"/>
            <a:ext cx="25706390" cy="8494711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 txBox="1">
            <a:spLocks noGrp="1"/>
          </p:cNvSpPr>
          <p:nvPr>
            <p:ph type="body" idx="1"/>
          </p:nvPr>
        </p:nvSpPr>
        <p:spPr>
          <a:xfrm>
            <a:off x="2389190" y="18129251"/>
            <a:ext cx="25706390" cy="9356726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/>
            </a:lvl1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5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EFC2F-08FF-45BE-8495-4C405EE99D5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 txBox="1">
            <a:spLocks noGrp="1"/>
          </p:cNvSpPr>
          <p:nvPr>
            <p:ph idx="1"/>
          </p:nvPr>
        </p:nvSpPr>
        <p:spPr>
          <a:xfrm>
            <a:off x="2268534" y="12357101"/>
            <a:ext cx="12776197" cy="2566352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 txBox="1">
            <a:spLocks noGrp="1"/>
          </p:cNvSpPr>
          <p:nvPr>
            <p:ph idx="2"/>
          </p:nvPr>
        </p:nvSpPr>
        <p:spPr>
          <a:xfrm>
            <a:off x="15197135" y="12357101"/>
            <a:ext cx="12777789" cy="2566352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5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89D11-27B7-4504-972E-7ED6C49F82E1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 spd="slow"/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>
          <a:xfrm>
            <a:off x="1512883" y="1712908"/>
            <a:ext cx="27217682" cy="7129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 txBox="1">
            <a:spLocks noGrp="1"/>
          </p:cNvSpPr>
          <p:nvPr>
            <p:ph type="body" idx="1"/>
          </p:nvPr>
        </p:nvSpPr>
        <p:spPr>
          <a:xfrm>
            <a:off x="1512883" y="9574216"/>
            <a:ext cx="13361990" cy="3990971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 txBox="1">
            <a:spLocks noGrp="1"/>
          </p:cNvSpPr>
          <p:nvPr>
            <p:ph idx="2"/>
          </p:nvPr>
        </p:nvSpPr>
        <p:spPr>
          <a:xfrm>
            <a:off x="1512883" y="13565188"/>
            <a:ext cx="13361990" cy="24644351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 txBox="1">
            <a:spLocks noGrp="1"/>
          </p:cNvSpPr>
          <p:nvPr>
            <p:ph type="body" idx="3"/>
          </p:nvPr>
        </p:nvSpPr>
        <p:spPr>
          <a:xfrm>
            <a:off x="15363821" y="9574216"/>
            <a:ext cx="13366754" cy="3990971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 txBox="1">
            <a:spLocks noGrp="1"/>
          </p:cNvSpPr>
          <p:nvPr>
            <p:ph idx="4"/>
          </p:nvPr>
        </p:nvSpPr>
        <p:spPr>
          <a:xfrm>
            <a:off x="15363821" y="13565188"/>
            <a:ext cx="13366754" cy="24644351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Rectangle 5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5A21C-EA0E-4795-9ACB-A12D8F46EF0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5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6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E4A31-842C-4934-9749-2E23FFB2CDE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Rectangle 5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6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4CB88-35CF-4B17-BC03-5207ADFD2F9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>
          <a:xfrm>
            <a:off x="1512883" y="1703390"/>
            <a:ext cx="9948864" cy="7246940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 txBox="1">
            <a:spLocks noGrp="1"/>
          </p:cNvSpPr>
          <p:nvPr>
            <p:ph idx="1"/>
          </p:nvPr>
        </p:nvSpPr>
        <p:spPr>
          <a:xfrm>
            <a:off x="11823704" y="1703390"/>
            <a:ext cx="16906871" cy="36506148"/>
          </a:xfrm>
        </p:spPr>
        <p:txBody>
          <a:bodyPr/>
          <a:lstStyle>
            <a:lvl1pPr>
              <a:spcBef>
                <a:spcPts val="800"/>
              </a:spcBef>
              <a:defRPr sz="3200"/>
            </a:lvl1pPr>
            <a:lvl2pPr>
              <a:spcBef>
                <a:spcPts val="700"/>
              </a:spcBef>
              <a:defRPr sz="2800"/>
            </a:lvl2pPr>
            <a:lvl3pPr>
              <a:spcBef>
                <a:spcPts val="600"/>
              </a:spcBef>
              <a:defRPr sz="2400"/>
            </a:lvl3pPr>
            <a:lvl4pPr>
              <a:spcBef>
                <a:spcPts val="500"/>
              </a:spcBef>
              <a:defRPr sz="2000"/>
            </a:lvl4pPr>
            <a:lvl5pPr>
              <a:spcBef>
                <a:spcPts val="500"/>
              </a:spcBef>
              <a:defRPr sz="2000"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 txBox="1">
            <a:spLocks noGrp="1"/>
          </p:cNvSpPr>
          <p:nvPr>
            <p:ph type="body" idx="2"/>
          </p:nvPr>
        </p:nvSpPr>
        <p:spPr>
          <a:xfrm>
            <a:off x="1512883" y="8950320"/>
            <a:ext cx="9948864" cy="29259208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5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C6F86-4779-4EB4-ADD7-57E32DD834CA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>
          <a:xfrm>
            <a:off x="5927726" y="29941835"/>
            <a:ext cx="18146716" cy="3533771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 txBox="1">
            <a:spLocks noGrp="1"/>
          </p:cNvSpPr>
          <p:nvPr>
            <p:ph type="pic" idx="1"/>
          </p:nvPr>
        </p:nvSpPr>
        <p:spPr>
          <a:xfrm>
            <a:off x="5927726" y="3821113"/>
            <a:ext cx="18146716" cy="25665114"/>
          </a:xfrm>
        </p:spPr>
        <p:txBody>
          <a:bodyPr>
            <a:noAutofit/>
          </a:bodyPr>
          <a:lstStyle>
            <a:lvl1pPr marL="0" indent="0">
              <a:spcBef>
                <a:spcPts val="800"/>
              </a:spcBef>
              <a:buNone/>
              <a:defRPr sz="3200"/>
            </a:lvl1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 txBox="1">
            <a:spLocks noGrp="1"/>
          </p:cNvSpPr>
          <p:nvPr>
            <p:ph type="body" idx="2"/>
          </p:nvPr>
        </p:nvSpPr>
        <p:spPr>
          <a:xfrm>
            <a:off x="5927726" y="33475617"/>
            <a:ext cx="18146716" cy="5021263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5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AB86E-5BC1-49F8-837F-23C6FE29ADC3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 txBox="1">
            <a:spLocks noGrp="1"/>
          </p:cNvSpPr>
          <p:nvPr>
            <p:ph type="title"/>
          </p:nvPr>
        </p:nvSpPr>
        <p:spPr bwMode="auto">
          <a:xfrm>
            <a:off x="2268538" y="3802063"/>
            <a:ext cx="25706387" cy="712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07767" tIns="203883" rIns="407767" bIns="203883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Click to edit Master title style</a:t>
            </a:r>
          </a:p>
        </p:txBody>
      </p:sp>
      <p:sp>
        <p:nvSpPr>
          <p:cNvPr id="1027" name="Rectangle 3"/>
          <p:cNvSpPr txBox="1">
            <a:spLocks noGrp="1"/>
          </p:cNvSpPr>
          <p:nvPr>
            <p:ph type="body" idx="1"/>
          </p:nvPr>
        </p:nvSpPr>
        <p:spPr bwMode="auto">
          <a:xfrm>
            <a:off x="2268538" y="12357100"/>
            <a:ext cx="25706387" cy="256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07767" tIns="203883" rIns="407767" bIns="2038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Click to edit Master text styles</a:t>
            </a:r>
          </a:p>
          <a:p>
            <a:pPr lvl="1"/>
            <a:r>
              <a:rPr lang="it-IT" altLang="it-IT" smtClean="0"/>
              <a:t>Second level</a:t>
            </a:r>
          </a:p>
          <a:p>
            <a:pPr lvl="2"/>
            <a:r>
              <a:rPr lang="it-IT" altLang="it-IT" smtClean="0"/>
              <a:t>Third level</a:t>
            </a:r>
          </a:p>
          <a:p>
            <a:pPr lvl="3"/>
            <a:r>
              <a:rPr lang="it-IT" altLang="it-IT" smtClean="0"/>
              <a:t>Fourth level</a:t>
            </a:r>
          </a:p>
          <a:p>
            <a:pPr lvl="4"/>
            <a:r>
              <a:rPr lang="it-IT" altLang="it-IT" smtClean="0"/>
              <a:t>Fifth level</a:t>
            </a:r>
          </a:p>
        </p:txBody>
      </p:sp>
      <p:sp>
        <p:nvSpPr>
          <p:cNvPr id="4" name="Rectangle 4"/>
          <p:cNvSpPr txBox="1">
            <a:spLocks noGrp="1"/>
          </p:cNvSpPr>
          <p:nvPr>
            <p:ph type="dt" sz="half" idx="2"/>
          </p:nvPr>
        </p:nvSpPr>
        <p:spPr>
          <a:xfrm>
            <a:off x="2268538" y="38971538"/>
            <a:ext cx="6300787" cy="2851150"/>
          </a:xfrm>
          <a:prstGeom prst="rect">
            <a:avLst/>
          </a:prstGeom>
          <a:noFill/>
          <a:ln>
            <a:noFill/>
          </a:ln>
        </p:spPr>
        <p:txBody>
          <a:bodyPr vert="horz" wrap="square" lIns="407767" tIns="203883" rIns="407767" bIns="203883" anchor="t" anchorCtr="0" compatLnSpc="1">
            <a:noAutofit/>
          </a:bodyPr>
          <a:lstStyle>
            <a:lvl1pPr marL="0" marR="0" lvl="0" indent="0" algn="l" defTabSz="914400" rtl="0" eaLnBrk="1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6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5"/>
          <p:cNvSpPr txBox="1">
            <a:spLocks noGrp="1"/>
          </p:cNvSpPr>
          <p:nvPr>
            <p:ph type="ftr" sz="quarter" idx="3"/>
          </p:nvPr>
        </p:nvSpPr>
        <p:spPr>
          <a:xfrm>
            <a:off x="10333038" y="38971538"/>
            <a:ext cx="9577387" cy="2851150"/>
          </a:xfrm>
          <a:prstGeom prst="rect">
            <a:avLst/>
          </a:prstGeom>
          <a:noFill/>
          <a:ln>
            <a:noFill/>
          </a:ln>
        </p:spPr>
        <p:txBody>
          <a:bodyPr vert="horz" wrap="square" lIns="407767" tIns="203883" rIns="407767" bIns="203883" anchor="t" anchorCtr="1" compatLnSpc="1">
            <a:noAutofit/>
          </a:bodyPr>
          <a:lstStyle>
            <a:lvl1pPr marL="0" marR="0" lvl="0" indent="0" algn="ctr" defTabSz="914400" rtl="0" eaLnBrk="1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6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 txBox="1">
            <a:spLocks noGrp="1"/>
          </p:cNvSpPr>
          <p:nvPr>
            <p:ph type="sldNum" sz="quarter" idx="4"/>
          </p:nvPr>
        </p:nvSpPr>
        <p:spPr>
          <a:xfrm>
            <a:off x="21674138" y="38971538"/>
            <a:ext cx="6300787" cy="2851150"/>
          </a:xfrm>
          <a:prstGeom prst="rect">
            <a:avLst/>
          </a:prstGeom>
          <a:noFill/>
          <a:ln>
            <a:noFill/>
          </a:ln>
        </p:spPr>
        <p:txBody>
          <a:bodyPr vert="horz" wrap="square" lIns="407767" tIns="203883" rIns="407767" bIns="203883" numCol="1" anchor="t" anchorCtr="0" compatLnSpc="1">
            <a:prstTxWarp prst="textNoShape">
              <a:avLst/>
            </a:prstTxWarp>
            <a:noAutofit/>
          </a:bodyPr>
          <a:lstStyle>
            <a:lvl1pPr algn="r" eaLnBrk="1">
              <a:defRPr sz="6400" smtClean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CBE6E78A-E024-4BC4-BE1D-011C725ED1F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4078288" rtl="0" eaLnBrk="0" fontAlgn="base" hangingPunct="0">
        <a:spcBef>
          <a:spcPct val="0"/>
        </a:spcBef>
        <a:spcAft>
          <a:spcPct val="0"/>
        </a:spcAft>
        <a:defRPr lang="it-IT" sz="19600">
          <a:solidFill>
            <a:srgbClr val="000000"/>
          </a:solidFill>
          <a:latin typeface="Times New Roman"/>
        </a:defRPr>
      </a:lvl1pPr>
      <a:lvl2pPr algn="ctr" defTabSz="4078288" rtl="0" eaLnBrk="0" fontAlgn="base" hangingPunct="0">
        <a:spcBef>
          <a:spcPct val="0"/>
        </a:spcBef>
        <a:spcAft>
          <a:spcPct val="0"/>
        </a:spcAft>
        <a:defRPr sz="19600">
          <a:solidFill>
            <a:srgbClr val="000000"/>
          </a:solidFill>
          <a:latin typeface="Times New Roman" pitchFamily="18" charset="0"/>
        </a:defRPr>
      </a:lvl2pPr>
      <a:lvl3pPr algn="ctr" defTabSz="4078288" rtl="0" eaLnBrk="0" fontAlgn="base" hangingPunct="0">
        <a:spcBef>
          <a:spcPct val="0"/>
        </a:spcBef>
        <a:spcAft>
          <a:spcPct val="0"/>
        </a:spcAft>
        <a:defRPr sz="19600">
          <a:solidFill>
            <a:srgbClr val="000000"/>
          </a:solidFill>
          <a:latin typeface="Times New Roman" pitchFamily="18" charset="0"/>
        </a:defRPr>
      </a:lvl3pPr>
      <a:lvl4pPr algn="ctr" defTabSz="4078288" rtl="0" eaLnBrk="0" fontAlgn="base" hangingPunct="0">
        <a:spcBef>
          <a:spcPct val="0"/>
        </a:spcBef>
        <a:spcAft>
          <a:spcPct val="0"/>
        </a:spcAft>
        <a:defRPr sz="19600">
          <a:solidFill>
            <a:srgbClr val="000000"/>
          </a:solidFill>
          <a:latin typeface="Times New Roman" pitchFamily="18" charset="0"/>
        </a:defRPr>
      </a:lvl4pPr>
      <a:lvl5pPr algn="ctr" defTabSz="4078288" rtl="0" eaLnBrk="0" fontAlgn="base" hangingPunct="0">
        <a:spcBef>
          <a:spcPct val="0"/>
        </a:spcBef>
        <a:spcAft>
          <a:spcPct val="0"/>
        </a:spcAft>
        <a:defRPr sz="19600">
          <a:solidFill>
            <a:srgbClr val="000000"/>
          </a:solidFill>
          <a:latin typeface="Times New Roman" pitchFamily="18" charset="0"/>
        </a:defRPr>
      </a:lvl5pPr>
      <a:lvl6pPr marL="457200" algn="ctr" defTabSz="4078288" rtl="0" eaLnBrk="0" fontAlgn="base" hangingPunct="0">
        <a:spcBef>
          <a:spcPct val="0"/>
        </a:spcBef>
        <a:spcAft>
          <a:spcPct val="0"/>
        </a:spcAft>
        <a:defRPr sz="19600">
          <a:solidFill>
            <a:srgbClr val="000000"/>
          </a:solidFill>
          <a:latin typeface="Times New Roman" pitchFamily="18" charset="0"/>
        </a:defRPr>
      </a:lvl6pPr>
      <a:lvl7pPr marL="914400" algn="ctr" defTabSz="4078288" rtl="0" eaLnBrk="0" fontAlgn="base" hangingPunct="0">
        <a:spcBef>
          <a:spcPct val="0"/>
        </a:spcBef>
        <a:spcAft>
          <a:spcPct val="0"/>
        </a:spcAft>
        <a:defRPr sz="19600">
          <a:solidFill>
            <a:srgbClr val="000000"/>
          </a:solidFill>
          <a:latin typeface="Times New Roman" pitchFamily="18" charset="0"/>
        </a:defRPr>
      </a:lvl7pPr>
      <a:lvl8pPr marL="1371600" algn="ctr" defTabSz="4078288" rtl="0" eaLnBrk="0" fontAlgn="base" hangingPunct="0">
        <a:spcBef>
          <a:spcPct val="0"/>
        </a:spcBef>
        <a:spcAft>
          <a:spcPct val="0"/>
        </a:spcAft>
        <a:defRPr sz="19600">
          <a:solidFill>
            <a:srgbClr val="000000"/>
          </a:solidFill>
          <a:latin typeface="Times New Roman" pitchFamily="18" charset="0"/>
        </a:defRPr>
      </a:lvl8pPr>
      <a:lvl9pPr marL="1828800" algn="ctr" defTabSz="4078288" rtl="0" eaLnBrk="0" fontAlgn="base" hangingPunct="0">
        <a:spcBef>
          <a:spcPct val="0"/>
        </a:spcBef>
        <a:spcAft>
          <a:spcPct val="0"/>
        </a:spcAft>
        <a:defRPr sz="19600">
          <a:solidFill>
            <a:srgbClr val="000000"/>
          </a:solidFill>
          <a:latin typeface="Times New Roman" pitchFamily="18" charset="0"/>
        </a:defRPr>
      </a:lvl9pPr>
    </p:titleStyle>
    <p:bodyStyle>
      <a:lvl1pPr marL="1528763" indent="-1528763" algn="l" defTabSz="4078288" rtl="0" eaLnBrk="0" fontAlgn="base" hangingPunct="0">
        <a:spcBef>
          <a:spcPts val="3500"/>
        </a:spcBef>
        <a:spcAft>
          <a:spcPct val="0"/>
        </a:spcAft>
        <a:buSzPct val="100000"/>
        <a:buChar char="•"/>
        <a:defRPr lang="it-IT" sz="14600">
          <a:solidFill>
            <a:srgbClr val="000000"/>
          </a:solidFill>
          <a:latin typeface="Times New Roman"/>
        </a:defRPr>
      </a:lvl1pPr>
      <a:lvl2pPr marL="3308350" lvl="1" indent="-1266825" algn="l" defTabSz="4078288" rtl="0" eaLnBrk="0" fontAlgn="base" hangingPunct="0">
        <a:spcBef>
          <a:spcPts val="3100"/>
        </a:spcBef>
        <a:spcAft>
          <a:spcPct val="0"/>
        </a:spcAft>
        <a:buSzPct val="100000"/>
        <a:buChar char="–"/>
        <a:defRPr lang="it-IT" sz="12800">
          <a:solidFill>
            <a:srgbClr val="000000"/>
          </a:solidFill>
          <a:latin typeface="Times New Roman"/>
        </a:defRPr>
      </a:lvl2pPr>
      <a:lvl3pPr marL="5099050" lvl="2" indent="-1020763" algn="l" defTabSz="4078288" rtl="0" eaLnBrk="0" fontAlgn="base" hangingPunct="0">
        <a:spcBef>
          <a:spcPts val="2500"/>
        </a:spcBef>
        <a:spcAft>
          <a:spcPct val="0"/>
        </a:spcAft>
        <a:buSzPct val="100000"/>
        <a:buChar char="•"/>
        <a:defRPr lang="it-IT" sz="10500">
          <a:solidFill>
            <a:srgbClr val="000000"/>
          </a:solidFill>
          <a:latin typeface="Times New Roman"/>
        </a:defRPr>
      </a:lvl3pPr>
      <a:lvl4pPr marL="7132638" lvl="3" indent="-1020763" algn="l" defTabSz="4078288" rtl="0" eaLnBrk="0" fontAlgn="base" hangingPunct="0">
        <a:spcBef>
          <a:spcPts val="2100"/>
        </a:spcBef>
        <a:spcAft>
          <a:spcPct val="0"/>
        </a:spcAft>
        <a:buSzPct val="100000"/>
        <a:buChar char="–"/>
        <a:defRPr lang="it-IT" sz="8700">
          <a:solidFill>
            <a:srgbClr val="000000"/>
          </a:solidFill>
          <a:latin typeface="Times New Roman"/>
        </a:defRPr>
      </a:lvl4pPr>
      <a:lvl5pPr marL="9169400" lvl="4" indent="-1022350" algn="l" defTabSz="4078288" rtl="0" eaLnBrk="0" fontAlgn="base" hangingPunct="0">
        <a:spcBef>
          <a:spcPts val="2100"/>
        </a:spcBef>
        <a:spcAft>
          <a:spcPct val="0"/>
        </a:spcAft>
        <a:buSzPct val="100000"/>
        <a:buChar char="»"/>
        <a:defRPr lang="it-IT" sz="8700">
          <a:solidFill>
            <a:srgbClr val="000000"/>
          </a:solidFill>
          <a:latin typeface="Times New Roman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18" Type="http://schemas.openxmlformats.org/officeDocument/2006/relationships/image" Target="../media/image16.emf"/><Relationship Id="rId3" Type="http://schemas.openxmlformats.org/officeDocument/2006/relationships/image" Target="../media/image1.emf"/><Relationship Id="rId21" Type="http://schemas.openxmlformats.org/officeDocument/2006/relationships/image" Target="../media/image19.emf"/><Relationship Id="rId7" Type="http://schemas.openxmlformats.org/officeDocument/2006/relationships/image" Target="../media/image5.png"/><Relationship Id="rId12" Type="http://schemas.openxmlformats.org/officeDocument/2006/relationships/image" Target="../media/image10.emf"/><Relationship Id="rId17" Type="http://schemas.openxmlformats.org/officeDocument/2006/relationships/image" Target="../media/image15.emf"/><Relationship Id="rId25" Type="http://schemas.openxmlformats.org/officeDocument/2006/relationships/image" Target="../media/image23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emf"/><Relationship Id="rId20" Type="http://schemas.openxmlformats.org/officeDocument/2006/relationships/image" Target="../media/image18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24" Type="http://schemas.openxmlformats.org/officeDocument/2006/relationships/image" Target="../media/image22.emf"/><Relationship Id="rId5" Type="http://schemas.openxmlformats.org/officeDocument/2006/relationships/image" Target="../media/image3.emf"/><Relationship Id="rId15" Type="http://schemas.openxmlformats.org/officeDocument/2006/relationships/image" Target="../media/image13.emf"/><Relationship Id="rId23" Type="http://schemas.openxmlformats.org/officeDocument/2006/relationships/image" Target="../media/image21.emf"/><Relationship Id="rId10" Type="http://schemas.openxmlformats.org/officeDocument/2006/relationships/image" Target="../media/image8.emf"/><Relationship Id="rId19" Type="http://schemas.openxmlformats.org/officeDocument/2006/relationships/image" Target="../media/image17.jpeg"/><Relationship Id="rId4" Type="http://schemas.openxmlformats.org/officeDocument/2006/relationships/image" Target="../media/image2.emf"/><Relationship Id="rId9" Type="http://schemas.openxmlformats.org/officeDocument/2006/relationships/image" Target="../media/image7.emf"/><Relationship Id="rId14" Type="http://schemas.openxmlformats.org/officeDocument/2006/relationships/image" Target="../media/image12.emf"/><Relationship Id="rId22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asellaDiTesto 124"/>
          <p:cNvSpPr txBox="1"/>
          <p:nvPr/>
        </p:nvSpPr>
        <p:spPr>
          <a:xfrm>
            <a:off x="15337315" y="29203147"/>
            <a:ext cx="14412328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The mixed gas measurements were carried out with a mixture of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CO</a:t>
            </a:r>
            <a:r>
              <a:rPr lang="en-US" sz="2800" kern="0" baseline="-25000" dirty="0" smtClean="0">
                <a:solidFill>
                  <a:srgbClr val="000000"/>
                </a:solidFill>
                <a:latin typeface="Times New Roman" pitchFamily="18"/>
              </a:rPr>
              <a:t>2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/N</a:t>
            </a:r>
            <a:r>
              <a:rPr lang="en-US" sz="2800" kern="0" baseline="-25000" dirty="0" smtClean="0">
                <a:solidFill>
                  <a:srgbClr val="000000"/>
                </a:solidFill>
                <a:latin typeface="Times New Roman" pitchFamily="18"/>
              </a:rPr>
              <a:t>2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 at different pressures,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following the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concentration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of each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gas in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the permeate as a function of time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. </a:t>
            </a:r>
            <a:endParaRPr lang="en-US" sz="2800" kern="0" dirty="0" smtClean="0">
              <a:solidFill>
                <a:srgbClr val="000000"/>
              </a:solidFill>
              <a:latin typeface="Times New Roman" pitchFamily="18"/>
            </a:endParaRPr>
          </a:p>
          <a:p>
            <a:pPr algn="just">
              <a:defRPr/>
            </a:pPr>
            <a:endParaRPr lang="en-US" sz="2800" kern="0" dirty="0" smtClean="0">
              <a:solidFill>
                <a:srgbClr val="000000"/>
              </a:solidFill>
              <a:latin typeface="Times New Roman" pitchFamily="18"/>
            </a:endParaRPr>
          </a:p>
          <a:p>
            <a:pPr algn="just">
              <a:defRPr/>
            </a:pPr>
            <a:endParaRPr lang="en-US" sz="2800" kern="0" dirty="0" smtClean="0">
              <a:solidFill>
                <a:srgbClr val="000000"/>
              </a:solidFill>
              <a:latin typeface="Times New Roman" pitchFamily="18"/>
            </a:endParaRPr>
          </a:p>
          <a:p>
            <a:pPr algn="just">
              <a:defRPr/>
            </a:pPr>
            <a:endParaRPr lang="en-US" sz="2800" kern="0" dirty="0" smtClean="0">
              <a:solidFill>
                <a:srgbClr val="000000"/>
              </a:solidFill>
              <a:latin typeface="Times New Roman" pitchFamily="18"/>
            </a:endParaRPr>
          </a:p>
          <a:p>
            <a:pPr algn="just">
              <a:defRPr/>
            </a:pPr>
            <a:endParaRPr lang="en-US" sz="2800" kern="0" dirty="0" smtClean="0">
              <a:solidFill>
                <a:srgbClr val="000000"/>
              </a:solidFill>
              <a:latin typeface="Times New Roman" pitchFamily="18"/>
            </a:endParaRPr>
          </a:p>
          <a:p>
            <a:pPr algn="just">
              <a:defRPr/>
            </a:pPr>
            <a:endParaRPr lang="en-US" sz="2800" kern="0" dirty="0" smtClean="0">
              <a:solidFill>
                <a:srgbClr val="000000"/>
              </a:solidFill>
              <a:latin typeface="Times New Roman" pitchFamily="18"/>
            </a:endParaRPr>
          </a:p>
          <a:p>
            <a:pPr algn="just">
              <a:defRPr/>
            </a:pPr>
            <a:endParaRPr lang="en-US" sz="2800" kern="0" dirty="0" smtClean="0">
              <a:solidFill>
                <a:srgbClr val="000000"/>
              </a:solidFill>
              <a:latin typeface="Times New Roman" pitchFamily="18"/>
            </a:endParaRPr>
          </a:p>
          <a:p>
            <a:pPr algn="just">
              <a:defRPr/>
            </a:pPr>
            <a:endParaRPr lang="en-US" sz="2800" kern="0" dirty="0" smtClean="0">
              <a:solidFill>
                <a:srgbClr val="000000"/>
              </a:solidFill>
              <a:latin typeface="Times New Roman" pitchFamily="18"/>
            </a:endParaRPr>
          </a:p>
          <a:p>
            <a:pPr algn="just">
              <a:defRPr/>
            </a:pPr>
            <a:endParaRPr lang="en-US" sz="2800" kern="0" dirty="0" smtClean="0">
              <a:solidFill>
                <a:srgbClr val="000000"/>
              </a:solidFill>
              <a:latin typeface="Times New Roman" pitchFamily="18"/>
            </a:endParaRPr>
          </a:p>
          <a:p>
            <a:pPr algn="just">
              <a:defRPr/>
            </a:pPr>
            <a:endParaRPr lang="en-US" sz="2800" kern="0" dirty="0" smtClean="0">
              <a:solidFill>
                <a:srgbClr val="000000"/>
              </a:solidFill>
              <a:latin typeface="Times New Roman" pitchFamily="18"/>
            </a:endParaRPr>
          </a:p>
          <a:p>
            <a:pPr algn="just">
              <a:defRPr/>
            </a:pPr>
            <a:endParaRPr lang="en-US" sz="2800" kern="0" dirty="0" smtClean="0">
              <a:solidFill>
                <a:srgbClr val="000000"/>
              </a:solidFill>
              <a:latin typeface="Times New Roman" pitchFamily="18"/>
            </a:endParaRPr>
          </a:p>
          <a:p>
            <a:pPr algn="just"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The permeability of the </a:t>
            </a:r>
            <a:r>
              <a:rPr lang="en-US" sz="2800" kern="0" dirty="0" err="1" smtClean="0">
                <a:solidFill>
                  <a:srgbClr val="000000"/>
                </a:solidFill>
                <a:latin typeface="Times New Roman" pitchFamily="18"/>
              </a:rPr>
              <a:t>homopolymer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IR-579a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is independent of the </a:t>
            </a:r>
            <a:r>
              <a:rPr lang="en-US" sz="2800" kern="0" dirty="0" err="1" smtClean="0">
                <a:solidFill>
                  <a:srgbClr val="000000"/>
                </a:solidFill>
                <a:latin typeface="Times New Roman" pitchFamily="18"/>
              </a:rPr>
              <a:t>transmembrane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pressure and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its high permeability is coupled with a high selectivity, making this polymer particularly interesting for the separation of flue gas mixtures.</a:t>
            </a:r>
          </a:p>
        </p:txBody>
      </p:sp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203" y="18547817"/>
            <a:ext cx="6866762" cy="4637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51964" y="13915741"/>
            <a:ext cx="6955674" cy="465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09051" y="13958383"/>
            <a:ext cx="6955674" cy="465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5" descr="ITM_-_CNR1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725" y="2209800"/>
            <a:ext cx="8716963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7"/>
          <p:cNvSpPr>
            <a:spLocks noChangeArrowheads="1"/>
          </p:cNvSpPr>
          <p:nvPr/>
        </p:nvSpPr>
        <p:spPr bwMode="auto">
          <a:xfrm>
            <a:off x="723900" y="42341800"/>
            <a:ext cx="28081288" cy="28733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008FC8"/>
              </a:gs>
              <a:gs pos="100000">
                <a:srgbClr val="FFFFFF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/>
            <a:endParaRPr lang="it-IT" altLang="it-IT" sz="100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52" name="Rectangle 8"/>
          <p:cNvSpPr txBox="1">
            <a:spLocks noGrp="1"/>
          </p:cNvSpPr>
          <p:nvPr>
            <p:ph type="title"/>
          </p:nvPr>
        </p:nvSpPr>
        <p:spPr>
          <a:xfrm>
            <a:off x="0" y="0"/>
            <a:ext cx="29718000" cy="2139950"/>
          </a:xfrm>
        </p:spPr>
        <p:txBody>
          <a:bodyPr lIns="235759" tIns="35999" rIns="235759" bIns="71999" anchor="t">
            <a:spAutoFit/>
          </a:bodyPr>
          <a:lstStyle/>
          <a:p>
            <a:pPr algn="l"/>
            <a:r>
              <a:rPr lang="en-GB" altLang="it-IT" sz="6600" b="1" smtClean="0">
                <a:latin typeface="Times New Roman" pitchFamily="18" charset="0"/>
              </a:rPr>
              <a:t>Pure versus mixed gas permeability of novel polymers of intrinsic microporosity</a:t>
            </a:r>
            <a:r>
              <a:rPr altLang="it-IT" sz="9600" smtClean="0">
                <a:latin typeface="Times New Roman" pitchFamily="18" charset="0"/>
              </a:rPr>
              <a:t/>
            </a:r>
            <a:br>
              <a:rPr altLang="it-IT" sz="9600" smtClean="0">
                <a:latin typeface="Times New Roman" pitchFamily="18" charset="0"/>
              </a:rPr>
            </a:br>
            <a:endParaRPr altLang="it-IT" sz="6600" smtClean="0">
              <a:latin typeface="Times New Roman" pitchFamily="18" charset="0"/>
            </a:endParaRPr>
          </a:p>
        </p:txBody>
      </p:sp>
      <p:pic>
        <p:nvPicPr>
          <p:cNvPr id="2053" name="Picture 9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34125" y="41783000"/>
            <a:ext cx="864711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10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576463" y="40919400"/>
            <a:ext cx="1895475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1"/>
          <p:cNvSpPr/>
          <p:nvPr/>
        </p:nvSpPr>
        <p:spPr>
          <a:xfrm>
            <a:off x="8650288" y="1555750"/>
            <a:ext cx="21170900" cy="1782763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119768" tIns="59884" rIns="119768" bIns="59884">
            <a:spAutoFit/>
          </a:bodyPr>
          <a:lstStyle/>
          <a:p>
            <a:pPr defTabSz="1195385" eaLnBrk="1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i="1" kern="0" baseline="30000" dirty="0">
              <a:solidFill>
                <a:srgbClr val="000000"/>
              </a:solidFill>
              <a:latin typeface="Times New Roman" pitchFamily="18"/>
              <a:cs typeface="Times New Roman" pitchFamily="18"/>
            </a:endParaRPr>
          </a:p>
          <a:p>
            <a:pPr defTabSz="1195385" eaLnBrk="1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i="1" kern="0" baseline="300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1</a:t>
            </a:r>
            <a:r>
              <a:rPr lang="en-GB" sz="2400" i="1" kern="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 Institute on Membrane Technology, ITM-CNR, Via P. </a:t>
            </a:r>
            <a:r>
              <a:rPr lang="en-GB" sz="2400" i="1" kern="0" dirty="0" err="1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Bucci</a:t>
            </a:r>
            <a:r>
              <a:rPr lang="en-GB" sz="2400" i="1" kern="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 17/C, 87036 </a:t>
            </a:r>
            <a:r>
              <a:rPr lang="en-GB" sz="2400" i="1" kern="0" dirty="0" err="1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Rende</a:t>
            </a:r>
            <a:r>
              <a:rPr lang="en-GB" sz="2400" i="1" kern="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 (CS), Italy, e-mail: jc.jansen@itm.cnr.it</a:t>
            </a:r>
          </a:p>
          <a:p>
            <a:pPr defTabSz="1195385" eaLnBrk="1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i="1" kern="0" baseline="300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2</a:t>
            </a:r>
            <a:r>
              <a:rPr lang="en-GB" sz="2400" i="1" kern="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School of Chemistry, University of Edinburgh, David Brewster Road, EH9 3FJ, UK</a:t>
            </a:r>
          </a:p>
          <a:p>
            <a:pPr defTabSz="1195385" eaLnBrk="1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i="1" kern="0" baseline="30000" dirty="0" smtClean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3</a:t>
            </a:r>
            <a:r>
              <a:rPr lang="en-US" sz="2400" i="1" kern="0" dirty="0" smtClean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 University of Chemistry and Technology</a:t>
            </a:r>
            <a:r>
              <a:rPr lang="en-US" sz="2400" i="1" kern="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, Prague, Czech Republic</a:t>
            </a:r>
            <a:endParaRPr lang="it-IT" sz="2400" i="1" kern="0" dirty="0">
              <a:solidFill>
                <a:srgbClr val="000000"/>
              </a:solidFill>
              <a:latin typeface="Times New Roman" pitchFamily="18"/>
              <a:cs typeface="Times New Roman" pitchFamily="18"/>
            </a:endParaRPr>
          </a:p>
          <a:p>
            <a:pPr defTabSz="1195385" eaLnBrk="1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000" i="1" kern="0" dirty="0">
              <a:solidFill>
                <a:srgbClr val="000000"/>
              </a:solidFill>
              <a:latin typeface="Times New Roman" pitchFamily="18"/>
              <a:cs typeface="Times New Roman" pitchFamily="18"/>
            </a:endParaRPr>
          </a:p>
        </p:txBody>
      </p:sp>
      <p:sp>
        <p:nvSpPr>
          <p:cNvPr id="2056" name="Rectangle 14"/>
          <p:cNvSpPr>
            <a:spLocks noChangeArrowheads="1"/>
          </p:cNvSpPr>
          <p:nvPr/>
        </p:nvSpPr>
        <p:spPr bwMode="auto">
          <a:xfrm>
            <a:off x="479425" y="3241675"/>
            <a:ext cx="2357438" cy="28733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008FC8"/>
              </a:gs>
              <a:gs pos="100000">
                <a:srgbClr val="FFFFFF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/>
            <a:endParaRPr lang="it-IT" altLang="it-IT" sz="100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57" name="Rectangle 13"/>
          <p:cNvSpPr>
            <a:spLocks noChangeArrowheads="1"/>
          </p:cNvSpPr>
          <p:nvPr/>
        </p:nvSpPr>
        <p:spPr bwMode="auto">
          <a:xfrm>
            <a:off x="8664575" y="3194050"/>
            <a:ext cx="20661313" cy="28733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008FC8"/>
              </a:gs>
              <a:gs pos="100000">
                <a:srgbClr val="FFFFFF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/>
            <a:endParaRPr lang="it-IT" altLang="it-IT" sz="100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58" name="Rectangle 228"/>
          <p:cNvSpPr>
            <a:spLocks noChangeArrowheads="1"/>
          </p:cNvSpPr>
          <p:nvPr/>
        </p:nvSpPr>
        <p:spPr bwMode="auto">
          <a:xfrm>
            <a:off x="0" y="18281650"/>
            <a:ext cx="302434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/>
            <a:endParaRPr lang="it-IT" altLang="it-IT" sz="100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59" name="Rectangle 457"/>
          <p:cNvSpPr>
            <a:spLocks noChangeArrowheads="1"/>
          </p:cNvSpPr>
          <p:nvPr/>
        </p:nvSpPr>
        <p:spPr bwMode="auto">
          <a:xfrm>
            <a:off x="0" y="20429538"/>
            <a:ext cx="302434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/>
            <a:endParaRPr lang="it-IT" altLang="it-IT" sz="100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14098588" y="3384550"/>
            <a:ext cx="384175" cy="379222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008FC8"/>
              </a:gs>
              <a:gs pos="100000">
                <a:srgbClr val="FFFFFF"/>
              </a:gs>
            </a:gsLst>
            <a:lin ang="0"/>
          </a:gradFill>
          <a:ln w="9525">
            <a:noFill/>
            <a:miter lim="800000"/>
            <a:headEnd/>
            <a:tailEnd/>
          </a:ln>
        </p:spPr>
        <p:txBody>
          <a:bodyPr wrap="none" anchor="ctr" anchorCtr="1"/>
          <a:lstStyle/>
          <a:p>
            <a:pPr algn="ctr" eaLnBrk="1"/>
            <a:endParaRPr lang="it-IT" altLang="it-IT" sz="10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61" name="Rettangolo 149"/>
          <p:cNvSpPr>
            <a:spLocks noChangeArrowheads="1"/>
          </p:cNvSpPr>
          <p:nvPr/>
        </p:nvSpPr>
        <p:spPr bwMode="auto">
          <a:xfrm>
            <a:off x="3070038" y="12888627"/>
            <a:ext cx="104845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Ctr="1">
            <a:spAutoFit/>
          </a:bodyPr>
          <a:lstStyle/>
          <a:p>
            <a:pPr algn="ctr" eaLnBrk="1"/>
            <a:r>
              <a:rPr lang="en-US" altLang="it-IT" sz="2400" i="1" dirty="0">
                <a:solidFill>
                  <a:srgbClr val="000000"/>
                </a:solidFill>
                <a:latin typeface="Times New Roman" pitchFamily="18" charset="0"/>
              </a:rPr>
              <a:t>Schematic </a:t>
            </a:r>
            <a:r>
              <a:rPr lang="en-US" altLang="it-IT" sz="2400" i="1" dirty="0" smtClean="0">
                <a:solidFill>
                  <a:srgbClr val="000000"/>
                </a:solidFill>
                <a:latin typeface="Times New Roman" pitchFamily="18" charset="0"/>
              </a:rPr>
              <a:t>representation </a:t>
            </a:r>
            <a:r>
              <a:rPr lang="it-IT" altLang="it-IT" sz="2400" i="1" dirty="0" err="1" smtClean="0">
                <a:solidFill>
                  <a:srgbClr val="000000"/>
                </a:solidFill>
                <a:latin typeface="Times New Roman" pitchFamily="18" charset="0"/>
              </a:rPr>
              <a:t>of</a:t>
            </a:r>
            <a:r>
              <a:rPr lang="it-IT" altLang="it-IT" sz="2400" i="1" dirty="0" smtClean="0">
                <a:solidFill>
                  <a:srgbClr val="000000"/>
                </a:solidFill>
                <a:latin typeface="Times New Roman" pitchFamily="18" charset="0"/>
              </a:rPr>
              <a:t>  </a:t>
            </a:r>
            <a:r>
              <a:rPr lang="en-US" altLang="it-IT" sz="2400" i="1" dirty="0" smtClean="0">
                <a:solidFill>
                  <a:srgbClr val="000000"/>
                </a:solidFill>
                <a:latin typeface="Times New Roman" pitchFamily="18" charset="0"/>
              </a:rPr>
              <a:t>CO</a:t>
            </a:r>
            <a:r>
              <a:rPr lang="en-US" altLang="it-IT" sz="2400" i="1" baseline="-25000" dirty="0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altLang="it-IT" sz="2400" i="1" dirty="0" smtClean="0">
                <a:solidFill>
                  <a:srgbClr val="000000"/>
                </a:solidFill>
                <a:latin typeface="Times New Roman" pitchFamily="18" charset="0"/>
              </a:rPr>
              <a:t>/N</a:t>
            </a:r>
            <a:r>
              <a:rPr lang="en-US" altLang="it-IT" sz="2400" i="1" baseline="-25000" dirty="0" smtClean="0">
                <a:solidFill>
                  <a:srgbClr val="000000"/>
                </a:solidFill>
                <a:latin typeface="Times New Roman" pitchFamily="18" charset="0"/>
              </a:rPr>
              <a:t>2  </a:t>
            </a:r>
            <a:r>
              <a:rPr lang="en-US" altLang="it-IT" sz="2400" i="1" dirty="0">
                <a:solidFill>
                  <a:srgbClr val="000000"/>
                </a:solidFill>
                <a:latin typeface="Times New Roman" pitchFamily="18" charset="0"/>
              </a:rPr>
              <a:t>membrane </a:t>
            </a:r>
            <a:r>
              <a:rPr lang="en-US" altLang="it-IT" sz="2400" i="1" dirty="0" smtClean="0">
                <a:solidFill>
                  <a:srgbClr val="000000"/>
                </a:solidFill>
                <a:latin typeface="Times New Roman" pitchFamily="18" charset="0"/>
              </a:rPr>
              <a:t>separation from exhaust flue gas</a:t>
            </a:r>
            <a:endParaRPr lang="en-US" altLang="it-IT" sz="2400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62" name="Rettangolo 149"/>
          <p:cNvSpPr>
            <a:spLocks noChangeArrowheads="1"/>
          </p:cNvSpPr>
          <p:nvPr/>
        </p:nvSpPr>
        <p:spPr bwMode="auto">
          <a:xfrm>
            <a:off x="573672" y="26334788"/>
            <a:ext cx="133223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>
            <a:spAutoFit/>
          </a:bodyPr>
          <a:lstStyle/>
          <a:p>
            <a:pPr algn="ctr" eaLnBrk="1">
              <a:lnSpc>
                <a:spcPct val="90000"/>
              </a:lnSpc>
              <a:tabLst>
                <a:tab pos="266700" algn="l"/>
                <a:tab pos="628650" algn="l"/>
              </a:tabLst>
            </a:pPr>
            <a:r>
              <a:rPr lang="en-GB" altLang="it-IT" sz="3600" b="1" u="sng" dirty="0">
                <a:solidFill>
                  <a:srgbClr val="262699"/>
                </a:solidFill>
                <a:latin typeface="Times New Roman" pitchFamily="18" charset="0"/>
              </a:rPr>
              <a:t>Gas permeability measurements</a:t>
            </a:r>
          </a:p>
        </p:txBody>
      </p:sp>
      <p:sp>
        <p:nvSpPr>
          <p:cNvPr id="2063" name="Rettangolo 149"/>
          <p:cNvSpPr>
            <a:spLocks noChangeArrowheads="1"/>
          </p:cNvSpPr>
          <p:nvPr/>
        </p:nvSpPr>
        <p:spPr bwMode="auto">
          <a:xfrm>
            <a:off x="4286074" y="3670538"/>
            <a:ext cx="74882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>
            <a:spAutoFit/>
          </a:bodyPr>
          <a:lstStyle/>
          <a:p>
            <a:pPr algn="ctr" eaLnBrk="1">
              <a:tabLst>
                <a:tab pos="266700" algn="l"/>
                <a:tab pos="628650" algn="l"/>
              </a:tabLst>
            </a:pPr>
            <a:r>
              <a:rPr lang="en-US" altLang="it-IT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Objective</a:t>
            </a:r>
          </a:p>
        </p:txBody>
      </p:sp>
      <p:sp>
        <p:nvSpPr>
          <p:cNvPr id="2064" name="Rettangolo 149"/>
          <p:cNvSpPr>
            <a:spLocks noChangeArrowheads="1"/>
          </p:cNvSpPr>
          <p:nvPr/>
        </p:nvSpPr>
        <p:spPr bwMode="auto">
          <a:xfrm>
            <a:off x="17570450" y="3514725"/>
            <a:ext cx="74882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>
            <a:spAutoFit/>
          </a:bodyPr>
          <a:lstStyle/>
          <a:p>
            <a:pPr algn="ctr" defTabSz="4078288" eaLnBrk="1">
              <a:lnSpc>
                <a:spcPct val="90000"/>
              </a:lnSpc>
              <a:tabLst>
                <a:tab pos="266700" algn="l"/>
                <a:tab pos="628650" algn="l"/>
              </a:tabLst>
            </a:pPr>
            <a:r>
              <a:rPr lang="en-GB" altLang="it-IT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Results and </a:t>
            </a:r>
            <a:r>
              <a:rPr lang="en-GB" altLang="it-IT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Discussion</a:t>
            </a:r>
            <a:endParaRPr lang="en-GB" altLang="it-IT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5" name="Rettangolo 149"/>
          <p:cNvSpPr>
            <a:spLocks noChangeArrowheads="1"/>
          </p:cNvSpPr>
          <p:nvPr/>
        </p:nvSpPr>
        <p:spPr bwMode="auto">
          <a:xfrm>
            <a:off x="3968657" y="13618135"/>
            <a:ext cx="74168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>
            <a:spAutoFit/>
          </a:bodyPr>
          <a:lstStyle/>
          <a:p>
            <a:pPr algn="ctr" eaLnBrk="1">
              <a:tabLst>
                <a:tab pos="266700" algn="l"/>
                <a:tab pos="628650" algn="l"/>
              </a:tabLst>
            </a:pPr>
            <a:r>
              <a:rPr lang="en-GB" altLang="it-IT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Experimental</a:t>
            </a:r>
          </a:p>
          <a:p>
            <a:pPr algn="ctr" eaLnBrk="1">
              <a:tabLst>
                <a:tab pos="266700" algn="l"/>
                <a:tab pos="628650" algn="l"/>
              </a:tabLst>
            </a:pPr>
            <a:endParaRPr lang="en-GB" altLang="it-IT" sz="3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6" name="Rettangolo 149"/>
          <p:cNvSpPr>
            <a:spLocks noChangeArrowheads="1"/>
          </p:cNvSpPr>
          <p:nvPr/>
        </p:nvSpPr>
        <p:spPr bwMode="auto">
          <a:xfrm>
            <a:off x="3853504" y="14140735"/>
            <a:ext cx="7416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>
            <a:spAutoFit/>
          </a:bodyPr>
          <a:lstStyle/>
          <a:p>
            <a:pPr algn="ctr" eaLnBrk="1">
              <a:tabLst>
                <a:tab pos="266700" algn="l"/>
                <a:tab pos="628650" algn="l"/>
              </a:tabLst>
            </a:pPr>
            <a:r>
              <a:rPr lang="en-GB" altLang="it-IT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it-IT" sz="3600" b="1" u="sng" dirty="0">
                <a:solidFill>
                  <a:srgbClr val="262699"/>
                </a:solidFill>
                <a:latin typeface="Times New Roman" pitchFamily="18" charset="0"/>
              </a:rPr>
              <a:t>Materials</a:t>
            </a:r>
          </a:p>
        </p:txBody>
      </p:sp>
      <p:sp>
        <p:nvSpPr>
          <p:cNvPr id="38" name="Rettangolo 195"/>
          <p:cNvSpPr/>
          <p:nvPr/>
        </p:nvSpPr>
        <p:spPr>
          <a:xfrm>
            <a:off x="1368425" y="1125538"/>
            <a:ext cx="27074813" cy="708025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anchorCtr="1">
            <a:spAutoFit/>
          </a:bodyPr>
          <a:lstStyle/>
          <a:p>
            <a:pPr>
              <a:defRPr/>
            </a:pPr>
            <a:r>
              <a:rPr lang="it-IT" sz="4000" i="1" u="sng" kern="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E. Esposito</a:t>
            </a:r>
            <a:r>
              <a:rPr lang="en-US" sz="4000" i="1" kern="0" baseline="300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1</a:t>
            </a:r>
            <a:r>
              <a:rPr lang="it-IT" sz="4000" i="1" kern="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, </a:t>
            </a:r>
            <a:r>
              <a:rPr lang="en-GB" sz="4000" i="1" kern="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R. Williams</a:t>
            </a:r>
            <a:r>
              <a:rPr lang="en-US" sz="4000" i="1" kern="0" baseline="300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2</a:t>
            </a:r>
            <a:r>
              <a:rPr lang="en-GB" sz="4000" i="1" kern="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, </a:t>
            </a:r>
            <a:r>
              <a:rPr lang="en-GB" sz="4000" i="1" kern="0" dirty="0" smtClean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I. Rose</a:t>
            </a:r>
            <a:r>
              <a:rPr lang="en-US" sz="4000" i="1" kern="0" baseline="30000" dirty="0" smtClean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 2</a:t>
            </a:r>
            <a:r>
              <a:rPr lang="en-GB" sz="4000" i="1" kern="0" dirty="0" smtClean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, M</a:t>
            </a:r>
            <a:r>
              <a:rPr lang="en-GB" sz="4000" i="1" kern="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. </a:t>
            </a:r>
            <a:r>
              <a:rPr lang="en-GB" sz="4000" i="1" kern="0" dirty="0" err="1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Lanč</a:t>
            </a:r>
            <a:r>
              <a:rPr lang="en-US" sz="4000" i="1" kern="0" baseline="300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 3</a:t>
            </a:r>
            <a:r>
              <a:rPr lang="it-IT" sz="4000" i="1" kern="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, A. Fuoco</a:t>
            </a:r>
            <a:r>
              <a:rPr lang="en-US" sz="4000" i="1" kern="0" baseline="300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1</a:t>
            </a:r>
            <a:r>
              <a:rPr lang="it-IT" sz="4000" i="1" kern="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, </a:t>
            </a:r>
            <a:r>
              <a:rPr lang="it-IT" sz="4000" i="1" kern="0" dirty="0" err="1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M.</a:t>
            </a:r>
            <a:r>
              <a:rPr lang="it-IT" sz="4000" i="1" kern="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 </a:t>
            </a:r>
            <a:r>
              <a:rPr lang="it-IT" sz="4000" i="1" kern="0" dirty="0" err="1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Monteleone</a:t>
            </a:r>
            <a:r>
              <a:rPr lang="en-US" sz="4000" i="1" kern="0" baseline="300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1</a:t>
            </a:r>
            <a:r>
              <a:rPr lang="it-IT" sz="4000" i="1" kern="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, M. </a:t>
            </a:r>
            <a:r>
              <a:rPr lang="en-US" sz="4000" i="1" kern="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Carta</a:t>
            </a:r>
            <a:r>
              <a:rPr lang="en-US" sz="4000" i="1" kern="0" baseline="300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2</a:t>
            </a:r>
            <a:r>
              <a:rPr lang="en-US" sz="4000" i="1" kern="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, N.B. McKeown</a:t>
            </a:r>
            <a:r>
              <a:rPr lang="en-US" sz="4000" i="1" kern="0" baseline="300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2</a:t>
            </a:r>
            <a:r>
              <a:rPr lang="en-US" sz="4000" i="1" kern="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, J.C. Jansen</a:t>
            </a:r>
            <a:r>
              <a:rPr lang="en-US" sz="4000" i="1" kern="0" baseline="300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1</a:t>
            </a:r>
            <a:r>
              <a:rPr lang="en-GB" sz="4000" i="1" kern="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 </a:t>
            </a:r>
            <a:endParaRPr lang="it-IT" sz="4000" i="1" kern="0" dirty="0">
              <a:solidFill>
                <a:srgbClr val="000000"/>
              </a:solidFill>
              <a:latin typeface="Times New Roman" pitchFamily="18"/>
              <a:cs typeface="Times New Roman" pitchFamily="18"/>
            </a:endParaRPr>
          </a:p>
        </p:txBody>
      </p:sp>
      <p:sp>
        <p:nvSpPr>
          <p:cNvPr id="65" name="Rettangolo 149"/>
          <p:cNvSpPr/>
          <p:nvPr/>
        </p:nvSpPr>
        <p:spPr>
          <a:xfrm>
            <a:off x="14995150" y="35934091"/>
            <a:ext cx="14767859" cy="5684633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square">
            <a:spAutoFit/>
          </a:bodyPr>
          <a:lstStyle/>
          <a:p>
            <a:pPr algn="just" eaLnBrk="1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266703" algn="l"/>
                <a:tab pos="62865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1" kern="0" dirty="0">
                <a:solidFill>
                  <a:srgbClr val="17375E"/>
                </a:solidFill>
                <a:latin typeface="Times New Roman" pitchFamily="18"/>
                <a:cs typeface="Times New Roman" pitchFamily="18"/>
              </a:rPr>
              <a:t>Conclusions</a:t>
            </a:r>
          </a:p>
          <a:p>
            <a:pPr marL="349250" indent="-349250" algn="just" eaLnBrk="1" fontAlgn="auto"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§"/>
              <a:tabLst>
                <a:tab pos="62865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All </a:t>
            </a:r>
            <a:r>
              <a:rPr lang="en-US" sz="2800" kern="0" dirty="0" err="1" smtClean="0">
                <a:solidFill>
                  <a:srgbClr val="000000"/>
                </a:solidFill>
                <a:latin typeface="Times New Roman" pitchFamily="18"/>
              </a:rPr>
              <a:t>homopolymer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 and copolymer membranes in the present work are sufficiently stable to allow gas permeability measurements, giving results close to the Robeson upper bound performance for pure gases. </a:t>
            </a:r>
            <a:endParaRPr lang="en-US" sz="2800" kern="0" dirty="0" smtClean="0">
              <a:solidFill>
                <a:srgbClr val="000000"/>
              </a:solidFill>
              <a:latin typeface="Times New Roman" pitchFamily="18"/>
            </a:endParaRPr>
          </a:p>
          <a:p>
            <a:pPr marL="349250" indent="-349250" algn="just" eaLnBrk="1" fontAlgn="auto"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§"/>
              <a:tabLst>
                <a:tab pos="62865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800" kern="0" dirty="0" smtClean="0">
                <a:solidFill>
                  <a:srgbClr val="000000"/>
                </a:solidFill>
                <a:latin typeface="Times New Roman" pitchFamily="18"/>
              </a:rPr>
              <a:t>The mixed gas separation performance of </a:t>
            </a:r>
            <a:r>
              <a:rPr lang="en-GB" sz="2800" kern="0" dirty="0" err="1" smtClean="0">
                <a:solidFill>
                  <a:srgbClr val="000000"/>
                </a:solidFill>
                <a:latin typeface="Times New Roman" pitchFamily="18"/>
              </a:rPr>
              <a:t>homopolymer</a:t>
            </a:r>
            <a:r>
              <a:rPr lang="en-GB" sz="2800" kern="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en-GB" sz="2800" b="1" kern="0" dirty="0" smtClean="0">
                <a:solidFill>
                  <a:srgbClr val="000000"/>
                </a:solidFill>
                <a:latin typeface="Times New Roman" pitchFamily="18"/>
              </a:rPr>
              <a:t>H2</a:t>
            </a:r>
            <a:r>
              <a:rPr lang="en-GB" sz="2800" kern="0" dirty="0" smtClean="0">
                <a:solidFill>
                  <a:srgbClr val="000000"/>
                </a:solidFill>
                <a:latin typeface="Times New Roman" pitchFamily="18"/>
              </a:rPr>
              <a:t> membrane is close to the ideal behaviour determined with the pure gases, confirming that there is no strong coupling effect.</a:t>
            </a:r>
            <a:endParaRPr lang="en-GB" sz="2800" kern="0" dirty="0" smtClean="0">
              <a:solidFill>
                <a:srgbClr val="000000"/>
              </a:solidFill>
              <a:latin typeface="Times New Roman" pitchFamily="18"/>
            </a:endParaRPr>
          </a:p>
          <a:p>
            <a:pPr marL="349250" indent="-349250" algn="just" eaLnBrk="1" fontAlgn="auto">
              <a:spcBef>
                <a:spcPts val="0"/>
              </a:spcBef>
              <a:spcAft>
                <a:spcPts val="600"/>
              </a:spcAft>
              <a:buSzPct val="100000"/>
              <a:buFont typeface="Wingdings" pitchFamily="2"/>
              <a:buChar char="§"/>
              <a:tabLst>
                <a:tab pos="62865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The in-line real time analysis of the permeate composition offers the possibility to study the transient </a:t>
            </a:r>
            <a:r>
              <a:rPr lang="en-US" sz="2800" kern="0" dirty="0" err="1" smtClean="0">
                <a:solidFill>
                  <a:srgbClr val="000000"/>
                </a:solidFill>
                <a:latin typeface="Times New Roman" pitchFamily="18"/>
              </a:rPr>
              <a:t>behaviour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 and to determine the diffusion coefficient of gas mixtures, for which a feasibility study is now in progress.</a:t>
            </a:r>
          </a:p>
          <a:p>
            <a:pPr marL="188913" indent="-188913" algn="just" eaLnBrk="1" fontAlgn="auto">
              <a:spcBef>
                <a:spcPts val="0"/>
              </a:spcBef>
              <a:spcAft>
                <a:spcPts val="600"/>
              </a:spcAft>
              <a:buSzPct val="100000"/>
              <a:tabLst>
                <a:tab pos="62865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600" b="1" kern="0" dirty="0" smtClean="0">
                <a:solidFill>
                  <a:srgbClr val="17375E"/>
                </a:solidFill>
                <a:latin typeface="Times New Roman" pitchFamily="18"/>
                <a:cs typeface="Times New Roman" pitchFamily="18"/>
              </a:rPr>
              <a:t>Acknowledgements</a:t>
            </a:r>
            <a:r>
              <a:rPr lang="en-GB" sz="2800" kern="0" dirty="0" smtClean="0">
                <a:solidFill>
                  <a:srgbClr val="000000"/>
                </a:solidFill>
                <a:latin typeface="Calibri"/>
              </a:rPr>
              <a:t>: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Part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of the research leading to these results received funding from the European Union’s Seventh Framework Program (FP7/2007-2013) under grant agreement n° 608490, project M4CO2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.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endParaRPr lang="en-GB" sz="3600" b="1" kern="0" dirty="0">
              <a:solidFill>
                <a:srgbClr val="17375E"/>
              </a:solidFill>
              <a:latin typeface="Times New Roman" pitchFamily="18"/>
              <a:cs typeface="Times New Roman" pitchFamily="18"/>
            </a:endParaRPr>
          </a:p>
        </p:txBody>
      </p:sp>
      <p:pic>
        <p:nvPicPr>
          <p:cNvPr id="2073" name="Picture 7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3985" y="30913191"/>
            <a:ext cx="5586413" cy="454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4" name="Rettangolo 149"/>
          <p:cNvSpPr>
            <a:spLocks noChangeArrowheads="1"/>
          </p:cNvSpPr>
          <p:nvPr/>
        </p:nvSpPr>
        <p:spPr bwMode="auto">
          <a:xfrm>
            <a:off x="520897" y="35979766"/>
            <a:ext cx="1308752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altLang="it-IT" sz="2800" dirty="0" smtClean="0">
                <a:solidFill>
                  <a:srgbClr val="000000"/>
                </a:solidFill>
                <a:latin typeface="Times New Roman" pitchFamily="18" charset="0"/>
              </a:rPr>
              <a:t>In the mix gas setup the permeate composition is followed in line real time analysis, allowing the analysis of  transient phenomena, for instance during a stepwise increase of the feed pressure or a change of the feed composition.</a:t>
            </a:r>
            <a:endParaRPr lang="en-GB" altLang="it-IT" sz="28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2075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72894" y="30618577"/>
            <a:ext cx="6669088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4" name="Rettangolo 143"/>
          <p:cNvSpPr/>
          <p:nvPr/>
        </p:nvSpPr>
        <p:spPr>
          <a:xfrm>
            <a:off x="735013" y="4307914"/>
            <a:ext cx="12996862" cy="4832092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2800" kern="0" dirty="0">
                <a:solidFill>
                  <a:srgbClr val="000000"/>
                </a:solidFill>
                <a:latin typeface="Times New Roman" pitchFamily="18"/>
              </a:rPr>
              <a:t>The level of CO</a:t>
            </a:r>
            <a:r>
              <a:rPr lang="en-US" sz="2800" kern="0" baseline="-25000" dirty="0">
                <a:solidFill>
                  <a:srgbClr val="000000"/>
                </a:solidFill>
                <a:latin typeface="Times New Roman" pitchFamily="18"/>
              </a:rPr>
              <a:t>2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in the atmosphere is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rising due </a:t>
            </a:r>
            <a:r>
              <a:rPr lang="en-US" sz="2800" kern="0" dirty="0">
                <a:solidFill>
                  <a:srgbClr val="000000"/>
                </a:solidFill>
                <a:latin typeface="Times New Roman" pitchFamily="18"/>
              </a:rPr>
              <a:t>to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a continuous consumption of fossil fuels for industrial and domestic use. This necessitates the development of new technologies to avoid a climate change, which would cause a risk for the life on our planet. </a:t>
            </a:r>
            <a:r>
              <a:rPr lang="en-GB" sz="2800" kern="0" dirty="0" smtClean="0">
                <a:solidFill>
                  <a:srgbClr val="000000"/>
                </a:solidFill>
                <a:latin typeface="Times New Roman" pitchFamily="18"/>
              </a:rPr>
              <a:t>Membrane separation processes </a:t>
            </a:r>
            <a:r>
              <a:rPr lang="en-GB" sz="2800" kern="0" dirty="0" smtClean="0">
                <a:solidFill>
                  <a:srgbClr val="000000"/>
                </a:solidFill>
                <a:latin typeface="Times New Roman" pitchFamily="18"/>
              </a:rPr>
              <a:t>are seen as one of the potential solutions to the problem, offering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the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advantage of cheap production and simplicity of operation</a:t>
            </a:r>
            <a:r>
              <a:rPr lang="en-US" sz="2800" dirty="0" smtClean="0"/>
              <a:t>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compared to other separation techniques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.</a:t>
            </a:r>
          </a:p>
          <a:p>
            <a:pPr algn="just"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One of the most ambitious projects to reduce CO</a:t>
            </a:r>
            <a:r>
              <a:rPr lang="en-US" sz="2800" kern="0" baseline="-25000" dirty="0" smtClean="0">
                <a:solidFill>
                  <a:srgbClr val="000000"/>
                </a:solidFill>
                <a:latin typeface="Times New Roman" pitchFamily="18"/>
              </a:rPr>
              <a:t>2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emission  is the capture of CO</a:t>
            </a:r>
            <a:r>
              <a:rPr lang="en-US" sz="2800" kern="0" baseline="-25000" dirty="0" smtClean="0">
                <a:solidFill>
                  <a:srgbClr val="000000"/>
                </a:solidFill>
                <a:latin typeface="Times New Roman" pitchFamily="18"/>
              </a:rPr>
              <a:t>2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from CO</a:t>
            </a:r>
            <a:r>
              <a:rPr lang="en-US" sz="2800" kern="0" baseline="-25000" dirty="0" smtClean="0">
                <a:solidFill>
                  <a:srgbClr val="000000"/>
                </a:solidFill>
                <a:latin typeface="Times New Roman" pitchFamily="18"/>
              </a:rPr>
              <a:t>2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/N</a:t>
            </a:r>
            <a:r>
              <a:rPr lang="en-US" sz="2800" kern="0" baseline="-25000" dirty="0" smtClean="0">
                <a:solidFill>
                  <a:srgbClr val="000000"/>
                </a:solidFill>
                <a:latin typeface="Times New Roman" pitchFamily="18"/>
              </a:rPr>
              <a:t>2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 mixtures, like in flue gas.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In the present study,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materials with high intrinsic microporosity (PIMs)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are studied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and their performance in terms of CO</a:t>
            </a:r>
            <a:r>
              <a:rPr lang="en-US" sz="2800" kern="0" baseline="-25000" dirty="0" smtClean="0">
                <a:solidFill>
                  <a:srgbClr val="000000"/>
                </a:solidFill>
                <a:latin typeface="Times New Roman" pitchFamily="18"/>
              </a:rPr>
              <a:t>2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/N</a:t>
            </a:r>
            <a:r>
              <a:rPr lang="en-US" sz="2800" kern="0" baseline="-25000" dirty="0" smtClean="0">
                <a:solidFill>
                  <a:srgbClr val="000000"/>
                </a:solidFill>
                <a:latin typeface="Times New Roman" pitchFamily="18"/>
              </a:rPr>
              <a:t>2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separation is evaluated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.</a:t>
            </a:r>
            <a:r>
              <a:rPr lang="en-GB" sz="2800" dirty="0" smtClean="0"/>
              <a:t> </a:t>
            </a:r>
          </a:p>
          <a:p>
            <a:pPr algn="just"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endParaRPr lang="en-GB" sz="2800" kern="0" dirty="0">
              <a:solidFill>
                <a:srgbClr val="000000"/>
              </a:solidFill>
              <a:latin typeface="Times New Roman" pitchFamily="18"/>
            </a:endParaRPr>
          </a:p>
        </p:txBody>
      </p:sp>
      <p:pic>
        <p:nvPicPr>
          <p:cNvPr id="2080" name="Picture 131" descr="http://www.barlettanews.it/wp-content/uploads/2014/01/inquinamento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4468" y="8636917"/>
            <a:ext cx="5456237" cy="324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1" name="Picture 12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74182" y="9433763"/>
            <a:ext cx="5467350" cy="341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2" name="Picture 6" descr="http://italia.vpn-revista.com/wp-content/uploads/2015/08/lente-ingrandimento-e1439457273846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89750" y="8786054"/>
            <a:ext cx="2301875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6" name="Rettangolo 154"/>
          <p:cNvSpPr>
            <a:spLocks noChangeArrowheads="1"/>
          </p:cNvSpPr>
          <p:nvPr/>
        </p:nvSpPr>
        <p:spPr bwMode="auto">
          <a:xfrm>
            <a:off x="223816" y="22024889"/>
            <a:ext cx="69968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it-IT" sz="2800" b="1" u="sng" dirty="0" smtClean="0">
                <a:latin typeface="Times New Roman" pitchFamily="18" charset="0"/>
                <a:cs typeface="Times New Roman" pitchFamily="18" charset="0"/>
              </a:rPr>
              <a:t>C1</a:t>
            </a:r>
            <a:r>
              <a:rPr lang="en-GB" altLang="it-IT" sz="2800" u="sng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GB" altLang="it-IT" sz="2800" u="sng" dirty="0" err="1" smtClean="0">
                <a:latin typeface="Times New Roman" pitchFamily="18" charset="0"/>
                <a:cs typeface="Times New Roman" pitchFamily="18" charset="0"/>
              </a:rPr>
              <a:t>Methano-Anthracene</a:t>
            </a:r>
            <a:r>
              <a:rPr lang="en-GB" altLang="it-IT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it-IT" sz="2800" u="sng" dirty="0" smtClean="0">
                <a:latin typeface="Times New Roman" pitchFamily="18" charset="0"/>
                <a:cs typeface="Times New Roman" pitchFamily="18" charset="0"/>
              </a:rPr>
              <a:t>(MA) +EA (Me)-TB</a:t>
            </a:r>
            <a:endParaRPr lang="en-GB" altLang="it-IT" sz="28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6" name="CasellaDiTesto 155"/>
          <p:cNvSpPr txBox="1"/>
          <p:nvPr/>
        </p:nvSpPr>
        <p:spPr>
          <a:xfrm>
            <a:off x="682953" y="14899399"/>
            <a:ext cx="12974638" cy="138499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Two </a:t>
            </a:r>
            <a:r>
              <a:rPr lang="en-US" sz="2800" kern="0" dirty="0" err="1" smtClean="0">
                <a:solidFill>
                  <a:srgbClr val="000000"/>
                </a:solidFill>
                <a:latin typeface="Times New Roman" pitchFamily="18"/>
              </a:rPr>
              <a:t>homopolymers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 (</a:t>
            </a:r>
            <a:r>
              <a:rPr lang="en-US" sz="2800" b="1" kern="0" dirty="0" smtClean="0">
                <a:solidFill>
                  <a:srgbClr val="000000"/>
                </a:solidFill>
                <a:latin typeface="Times New Roman" pitchFamily="18"/>
              </a:rPr>
              <a:t>H1,H2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)</a:t>
            </a:r>
            <a:r>
              <a:rPr lang="en-US" sz="2800" dirty="0" smtClean="0"/>
              <a:t>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and a family of three novel PIM copolymers (</a:t>
            </a:r>
            <a:r>
              <a:rPr lang="en-US" sz="2800" b="1" kern="0" dirty="0" smtClean="0">
                <a:solidFill>
                  <a:srgbClr val="000000"/>
                </a:solidFill>
                <a:latin typeface="Times New Roman" pitchFamily="18"/>
              </a:rPr>
              <a:t>C1-C3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) are studied in this work. All polymers are sufficiently </a:t>
            </a:r>
            <a:r>
              <a:rPr lang="en-US" sz="2800" kern="0" dirty="0" err="1" smtClean="0">
                <a:solidFill>
                  <a:srgbClr val="000000"/>
                </a:solidFill>
                <a:latin typeface="Times New Roman" pitchFamily="18"/>
              </a:rPr>
              <a:t>resistent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 to form robust  self standing membranes. </a:t>
            </a:r>
            <a:endParaRPr lang="en-US" sz="2800" kern="0" dirty="0">
              <a:solidFill>
                <a:srgbClr val="000000"/>
              </a:solidFill>
              <a:latin typeface="Times New Roman" pitchFamily="18"/>
            </a:endParaRPr>
          </a:p>
        </p:txBody>
      </p:sp>
      <p:sp>
        <p:nvSpPr>
          <p:cNvPr id="2088" name="Rectangle 138"/>
          <p:cNvSpPr>
            <a:spLocks noChangeArrowheads="1"/>
          </p:cNvSpPr>
          <p:nvPr/>
        </p:nvSpPr>
        <p:spPr bwMode="auto">
          <a:xfrm>
            <a:off x="649707" y="27231494"/>
            <a:ext cx="1297004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en-GB" altLang="it-IT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Single gas </a:t>
            </a:r>
            <a:r>
              <a:rPr lang="en-GB" altLang="it-IT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permeability measurements </a:t>
            </a:r>
            <a:r>
              <a:rPr lang="en-GB" altLang="it-IT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were carried out with the six gases : He, H</a:t>
            </a:r>
            <a:r>
              <a:rPr lang="en-GB" altLang="it-IT" sz="2800" baseline="-25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GB" altLang="it-IT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N</a:t>
            </a:r>
            <a:r>
              <a:rPr lang="en-GB" altLang="it-IT" sz="2800" baseline="-25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GB" altLang="it-IT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CO</a:t>
            </a:r>
            <a:r>
              <a:rPr lang="en-GB" altLang="it-IT" sz="2800" baseline="-25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GB" altLang="it-IT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GB" altLang="it-IT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lang="en-GB" altLang="it-IT" sz="2800" baseline="-25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en-GB" altLang="it-IT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a</a:t>
            </a:r>
            <a:r>
              <a:rPr lang="en-GB" altLang="it-IT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nd </a:t>
            </a:r>
            <a:r>
              <a:rPr lang="en-GB" altLang="it-IT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</a:t>
            </a:r>
            <a:r>
              <a:rPr lang="en-GB" altLang="it-IT" sz="2800" baseline="-25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GB" altLang="it-IT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altLang="it-IT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for two </a:t>
            </a:r>
            <a:r>
              <a:rPr lang="en-GB" altLang="it-IT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different </a:t>
            </a:r>
            <a:r>
              <a:rPr lang="en-GB" altLang="it-IT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states of the membranes: </a:t>
            </a:r>
            <a:r>
              <a:rPr lang="en-GB" altLang="it-IT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after methanol treatment and after </a:t>
            </a:r>
            <a:r>
              <a:rPr lang="en-GB" altLang="it-IT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thermal conditioning. </a:t>
            </a:r>
          </a:p>
          <a:p>
            <a:pPr algn="just"/>
            <a:r>
              <a:rPr lang="en-GB" altLang="it-IT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During </a:t>
            </a:r>
            <a:r>
              <a:rPr lang="en-GB" altLang="it-IT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permeation experiment, </a:t>
            </a:r>
            <a:r>
              <a:rPr lang="en-US" altLang="it-IT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pressure increase on the permeate side is recorded as a function of time. </a:t>
            </a:r>
            <a:r>
              <a:rPr lang="en-GB" altLang="it-IT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Three different stages of permeation can be recognized: penetration, transient and stationary stages. The permeability </a:t>
            </a:r>
            <a:r>
              <a:rPr lang="en-US" altLang="it-IT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coefficient </a:t>
            </a:r>
            <a:r>
              <a:rPr lang="en-GB" altLang="it-IT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was </a:t>
            </a:r>
            <a:r>
              <a:rPr lang="en-US" altLang="it-IT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calculated from the equation that describes the steady state permeation</a:t>
            </a:r>
            <a:r>
              <a:rPr lang="en-US" altLang="it-IT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it-IT" altLang="it-IT" sz="28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2090" name="Group 21"/>
          <p:cNvGrpSpPr>
            <a:grpSpLocks/>
          </p:cNvGrpSpPr>
          <p:nvPr/>
        </p:nvGrpSpPr>
        <p:grpSpPr bwMode="auto">
          <a:xfrm>
            <a:off x="23066878" y="18928311"/>
            <a:ext cx="3431362" cy="3474489"/>
            <a:chOff x="8787654" y="2947967"/>
            <a:chExt cx="2616276" cy="2815362"/>
          </a:xfrm>
        </p:grpSpPr>
        <p:grpSp>
          <p:nvGrpSpPr>
            <p:cNvPr id="2108" name="Group 22"/>
            <p:cNvGrpSpPr>
              <a:grpSpLocks/>
            </p:cNvGrpSpPr>
            <p:nvPr/>
          </p:nvGrpSpPr>
          <p:grpSpPr bwMode="auto">
            <a:xfrm>
              <a:off x="8787654" y="2947967"/>
              <a:ext cx="1713436" cy="1029585"/>
              <a:chOff x="8586256" y="2936631"/>
              <a:chExt cx="1713436" cy="1029585"/>
            </a:xfrm>
          </p:grpSpPr>
          <p:sp>
            <p:nvSpPr>
              <p:cNvPr id="146" name="Oval 32"/>
              <p:cNvSpPr>
                <a:spLocks noChangeAspect="1"/>
              </p:cNvSpPr>
              <p:nvPr/>
            </p:nvSpPr>
            <p:spPr>
              <a:xfrm>
                <a:off x="8595786" y="3035056"/>
                <a:ext cx="179480" cy="179387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2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" name="Diamond 33"/>
              <p:cNvSpPr/>
              <p:nvPr/>
            </p:nvSpPr>
            <p:spPr>
              <a:xfrm>
                <a:off x="8586256" y="3371606"/>
                <a:ext cx="217600" cy="222250"/>
              </a:xfrm>
              <a:prstGeom prst="diamond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2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0" name="TextBox 34"/>
              <p:cNvSpPr txBox="1">
                <a:spLocks noChangeArrowheads="1"/>
              </p:cNvSpPr>
              <p:nvPr/>
            </p:nvSpPr>
            <p:spPr bwMode="auto">
              <a:xfrm>
                <a:off x="8789448" y="2936631"/>
                <a:ext cx="1198123" cy="3027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altLang="it-IT" sz="2000" dirty="0">
                    <a:latin typeface="Arial" pitchFamily="34" charset="0"/>
                    <a:cs typeface="Arial" pitchFamily="34" charset="0"/>
                  </a:rPr>
                  <a:t>PIM-Trip-TB</a:t>
                </a:r>
              </a:p>
            </p:txBody>
          </p:sp>
          <p:sp>
            <p:nvSpPr>
              <p:cNvPr id="2121" name="TextBox 35"/>
              <p:cNvSpPr txBox="1">
                <a:spLocks noChangeArrowheads="1"/>
              </p:cNvSpPr>
              <p:nvPr/>
            </p:nvSpPr>
            <p:spPr bwMode="auto">
              <a:xfrm>
                <a:off x="8769221" y="3301189"/>
                <a:ext cx="1530471" cy="3027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altLang="it-IT" sz="2000" dirty="0">
                    <a:latin typeface="Arial" pitchFamily="34" charset="0"/>
                    <a:cs typeface="Arial" pitchFamily="34" charset="0"/>
                  </a:rPr>
                  <a:t>PIM-EA(Me)-TB</a:t>
                </a:r>
              </a:p>
            </p:txBody>
          </p:sp>
          <p:sp>
            <p:nvSpPr>
              <p:cNvPr id="2122" name="TextBox 36"/>
              <p:cNvSpPr txBox="1">
                <a:spLocks noChangeArrowheads="1"/>
              </p:cNvSpPr>
              <p:nvPr/>
            </p:nvSpPr>
            <p:spPr bwMode="auto">
              <a:xfrm>
                <a:off x="8789449" y="3663448"/>
                <a:ext cx="1473026" cy="3027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altLang="it-IT" sz="2000" dirty="0">
                    <a:latin typeface="Arial" pitchFamily="34" charset="0"/>
                    <a:cs typeface="Arial" pitchFamily="34" charset="0"/>
                  </a:rPr>
                  <a:t>PIM-EA(H</a:t>
                </a:r>
                <a:r>
                  <a:rPr lang="en-GB" altLang="it-IT" sz="2000" baseline="-25000" dirty="0"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GB" altLang="it-IT" sz="2000" dirty="0">
                    <a:latin typeface="Arial" pitchFamily="34" charset="0"/>
                    <a:cs typeface="Arial" pitchFamily="34" charset="0"/>
                  </a:rPr>
                  <a:t>)-TB</a:t>
                </a:r>
              </a:p>
            </p:txBody>
          </p:sp>
          <p:sp>
            <p:nvSpPr>
              <p:cNvPr id="151" name="Rectangle 37"/>
              <p:cNvSpPr/>
              <p:nvPr/>
            </p:nvSpPr>
            <p:spPr>
              <a:xfrm>
                <a:off x="8621199" y="3755781"/>
                <a:ext cx="147714" cy="152400"/>
              </a:xfrm>
              <a:prstGeom prst="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200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109" name="Group 23"/>
            <p:cNvGrpSpPr>
              <a:grpSpLocks/>
            </p:cNvGrpSpPr>
            <p:nvPr/>
          </p:nvGrpSpPr>
          <p:grpSpPr bwMode="auto">
            <a:xfrm>
              <a:off x="8787654" y="4223259"/>
              <a:ext cx="2616276" cy="1540070"/>
              <a:chOff x="8787654" y="4223259"/>
              <a:chExt cx="2616276" cy="1540070"/>
            </a:xfrm>
          </p:grpSpPr>
          <p:sp>
            <p:nvSpPr>
              <p:cNvPr id="137" name="Isosceles Triangle 24"/>
              <p:cNvSpPr>
                <a:spLocks noChangeAspect="1"/>
              </p:cNvSpPr>
              <p:nvPr/>
            </p:nvSpPr>
            <p:spPr>
              <a:xfrm>
                <a:off x="8787654" y="4302104"/>
                <a:ext cx="208070" cy="179388"/>
              </a:xfrm>
              <a:prstGeom prst="triangl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2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" name="Rectangle 25"/>
              <p:cNvSpPr>
                <a:spLocks noChangeAspect="1"/>
              </p:cNvSpPr>
              <p:nvPr/>
            </p:nvSpPr>
            <p:spPr>
              <a:xfrm>
                <a:off x="8813067" y="5487966"/>
                <a:ext cx="179480" cy="17938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2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" name="Isosceles Triangle 26"/>
              <p:cNvSpPr>
                <a:spLocks noChangeAspect="1"/>
              </p:cNvSpPr>
              <p:nvPr/>
            </p:nvSpPr>
            <p:spPr>
              <a:xfrm>
                <a:off x="8787654" y="4697392"/>
                <a:ext cx="208070" cy="179387"/>
              </a:xfrm>
              <a:prstGeom prst="triangl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2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" name="Rectangle 27"/>
              <p:cNvSpPr>
                <a:spLocks noChangeAspect="1"/>
              </p:cNvSpPr>
              <p:nvPr/>
            </p:nvSpPr>
            <p:spPr>
              <a:xfrm>
                <a:off x="8813067" y="5092678"/>
                <a:ext cx="179480" cy="179388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2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4" name="TextBox 28"/>
              <p:cNvSpPr txBox="1">
                <a:spLocks noChangeArrowheads="1"/>
              </p:cNvSpPr>
              <p:nvPr/>
            </p:nvSpPr>
            <p:spPr bwMode="auto">
              <a:xfrm>
                <a:off x="9043371" y="4223259"/>
                <a:ext cx="2360558" cy="3027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altLang="it-IT" sz="2000" dirty="0">
                    <a:latin typeface="Arial" pitchFamily="34" charset="0"/>
                    <a:cs typeface="Arial" pitchFamily="34" charset="0"/>
                  </a:rPr>
                  <a:t>90-10 25 </a:t>
                </a:r>
                <a:r>
                  <a:rPr lang="en-GB" altLang="it-IT" sz="2000" baseline="30000" dirty="0" err="1">
                    <a:latin typeface="Arial" pitchFamily="34" charset="0"/>
                    <a:cs typeface="Arial" pitchFamily="34" charset="0"/>
                  </a:rPr>
                  <a:t>o</a:t>
                </a:r>
                <a:r>
                  <a:rPr lang="en-GB" altLang="it-IT" sz="2000" dirty="0" err="1">
                    <a:latin typeface="Arial" pitchFamily="34" charset="0"/>
                    <a:cs typeface="Arial" pitchFamily="34" charset="0"/>
                  </a:rPr>
                  <a:t>C</a:t>
                </a:r>
                <a:r>
                  <a:rPr lang="en-GB" altLang="it-IT" sz="2000" dirty="0">
                    <a:latin typeface="Arial" pitchFamily="34" charset="0"/>
                    <a:cs typeface="Arial" pitchFamily="34" charset="0"/>
                  </a:rPr>
                  <a:t>, After </a:t>
                </a:r>
                <a:r>
                  <a:rPr lang="en-GB" altLang="it-IT" sz="2000" dirty="0" err="1">
                    <a:latin typeface="Arial" pitchFamily="34" charset="0"/>
                    <a:cs typeface="Arial" pitchFamily="34" charset="0"/>
                  </a:rPr>
                  <a:t>MeOH</a:t>
                </a:r>
                <a:r>
                  <a:rPr lang="en-GB" altLang="it-IT" sz="2000" dirty="0">
                    <a:latin typeface="Arial" pitchFamily="34" charset="0"/>
                    <a:cs typeface="Arial" pitchFamily="34" charset="0"/>
                  </a:rPr>
                  <a:t> </a:t>
                </a:r>
              </a:p>
            </p:txBody>
          </p:sp>
          <p:sp>
            <p:nvSpPr>
              <p:cNvPr id="2115" name="TextBox 29"/>
              <p:cNvSpPr txBox="1">
                <a:spLocks noChangeArrowheads="1"/>
              </p:cNvSpPr>
              <p:nvPr/>
            </p:nvSpPr>
            <p:spPr bwMode="auto">
              <a:xfrm>
                <a:off x="9043372" y="4635693"/>
                <a:ext cx="2360558" cy="3027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altLang="it-IT" sz="2000" dirty="0">
                    <a:latin typeface="Arial" pitchFamily="34" charset="0"/>
                    <a:cs typeface="Arial" pitchFamily="34" charset="0"/>
                  </a:rPr>
                  <a:t>80-20 25 </a:t>
                </a:r>
                <a:r>
                  <a:rPr lang="en-GB" altLang="it-IT" sz="2000" baseline="30000" dirty="0" err="1">
                    <a:latin typeface="Arial" pitchFamily="34" charset="0"/>
                    <a:cs typeface="Arial" pitchFamily="34" charset="0"/>
                  </a:rPr>
                  <a:t>o</a:t>
                </a:r>
                <a:r>
                  <a:rPr lang="en-GB" altLang="it-IT" sz="2000" dirty="0" err="1">
                    <a:latin typeface="Arial" pitchFamily="34" charset="0"/>
                    <a:cs typeface="Arial" pitchFamily="34" charset="0"/>
                  </a:rPr>
                  <a:t>C</a:t>
                </a:r>
                <a:r>
                  <a:rPr lang="en-GB" altLang="it-IT" sz="2000" dirty="0">
                    <a:latin typeface="Arial" pitchFamily="34" charset="0"/>
                    <a:cs typeface="Arial" pitchFamily="34" charset="0"/>
                  </a:rPr>
                  <a:t>, After </a:t>
                </a:r>
                <a:r>
                  <a:rPr lang="en-GB" altLang="it-IT" sz="2000" dirty="0" err="1">
                    <a:latin typeface="Arial" pitchFamily="34" charset="0"/>
                    <a:cs typeface="Arial" pitchFamily="34" charset="0"/>
                  </a:rPr>
                  <a:t>MeOH</a:t>
                </a:r>
                <a:r>
                  <a:rPr lang="en-GB" altLang="it-IT" sz="2000" dirty="0">
                    <a:latin typeface="Arial" pitchFamily="34" charset="0"/>
                    <a:cs typeface="Arial" pitchFamily="34" charset="0"/>
                  </a:rPr>
                  <a:t> </a:t>
                </a:r>
              </a:p>
            </p:txBody>
          </p:sp>
          <p:sp>
            <p:nvSpPr>
              <p:cNvPr id="2116" name="TextBox 30"/>
              <p:cNvSpPr txBox="1">
                <a:spLocks noChangeArrowheads="1"/>
              </p:cNvSpPr>
              <p:nvPr/>
            </p:nvSpPr>
            <p:spPr bwMode="auto">
              <a:xfrm>
                <a:off x="9043375" y="5048128"/>
                <a:ext cx="2043952" cy="3027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altLang="it-IT" sz="2000">
                    <a:latin typeface="Arial" pitchFamily="34" charset="0"/>
                    <a:cs typeface="Arial" pitchFamily="34" charset="0"/>
                  </a:rPr>
                  <a:t>90-10 140 </a:t>
                </a:r>
                <a:r>
                  <a:rPr lang="en-GB" altLang="it-IT" sz="2000" baseline="30000">
                    <a:latin typeface="Arial" pitchFamily="34" charset="0"/>
                    <a:cs typeface="Arial" pitchFamily="34" charset="0"/>
                  </a:rPr>
                  <a:t>o</a:t>
                </a:r>
                <a:r>
                  <a:rPr lang="en-GB" altLang="it-IT" sz="2000">
                    <a:latin typeface="Arial" pitchFamily="34" charset="0"/>
                    <a:cs typeface="Arial" pitchFamily="34" charset="0"/>
                  </a:rPr>
                  <a:t>C, Vac 4 h</a:t>
                </a:r>
              </a:p>
            </p:txBody>
          </p:sp>
          <p:sp>
            <p:nvSpPr>
              <p:cNvPr id="2117" name="TextBox 31"/>
              <p:cNvSpPr txBox="1">
                <a:spLocks noChangeArrowheads="1"/>
              </p:cNvSpPr>
              <p:nvPr/>
            </p:nvSpPr>
            <p:spPr bwMode="auto">
              <a:xfrm>
                <a:off x="9043375" y="5460561"/>
                <a:ext cx="2043952" cy="3027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altLang="it-IT" sz="2000" dirty="0">
                    <a:latin typeface="Arial" pitchFamily="34" charset="0"/>
                    <a:cs typeface="Arial" pitchFamily="34" charset="0"/>
                  </a:rPr>
                  <a:t>80-20 140 </a:t>
                </a:r>
                <a:r>
                  <a:rPr lang="en-GB" altLang="it-IT" sz="2000" baseline="30000" dirty="0" err="1">
                    <a:latin typeface="Arial" pitchFamily="34" charset="0"/>
                    <a:cs typeface="Arial" pitchFamily="34" charset="0"/>
                  </a:rPr>
                  <a:t>o</a:t>
                </a:r>
                <a:r>
                  <a:rPr lang="en-GB" altLang="it-IT" sz="2000" dirty="0" err="1">
                    <a:latin typeface="Arial" pitchFamily="34" charset="0"/>
                    <a:cs typeface="Arial" pitchFamily="34" charset="0"/>
                  </a:rPr>
                  <a:t>C</a:t>
                </a:r>
                <a:r>
                  <a:rPr lang="en-GB" altLang="it-IT" sz="2000" dirty="0">
                    <a:latin typeface="Arial" pitchFamily="34" charset="0"/>
                    <a:cs typeface="Arial" pitchFamily="34" charset="0"/>
                  </a:rPr>
                  <a:t>, Vac 4 h</a:t>
                </a:r>
              </a:p>
            </p:txBody>
          </p:sp>
        </p:grpSp>
      </p:grpSp>
      <p:pic>
        <p:nvPicPr>
          <p:cNvPr id="2096" name="Picture 15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43557" y="16123647"/>
            <a:ext cx="5981043" cy="2334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8" name="Picture 157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670056" y="37590195"/>
            <a:ext cx="6961188" cy="412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99" name="Gruppo 157"/>
          <p:cNvGrpSpPr>
            <a:grpSpLocks/>
          </p:cNvGrpSpPr>
          <p:nvPr/>
        </p:nvGrpSpPr>
        <p:grpSpPr bwMode="auto">
          <a:xfrm>
            <a:off x="16212023" y="14394915"/>
            <a:ext cx="5210736" cy="1907162"/>
            <a:chOff x="179512" y="548680"/>
            <a:chExt cx="4321174" cy="1924050"/>
          </a:xfrm>
        </p:grpSpPr>
        <p:pic>
          <p:nvPicPr>
            <p:cNvPr id="2106" name="Picture 75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79512" y="548680"/>
              <a:ext cx="4321174" cy="1924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0" name="Ovale 159"/>
            <p:cNvSpPr/>
            <p:nvPr/>
          </p:nvSpPr>
          <p:spPr>
            <a:xfrm>
              <a:off x="3122737" y="655042"/>
              <a:ext cx="344487" cy="719138"/>
            </a:xfrm>
            <a:prstGeom prst="ellipse">
              <a:avLst/>
            </a:prstGeom>
            <a:solidFill>
              <a:schemeClr val="accent1">
                <a:alpha val="21000"/>
              </a:schemeClr>
            </a:solidFill>
            <a:ln w="3175">
              <a:solidFill>
                <a:schemeClr val="accent1">
                  <a:shade val="50000"/>
                </a:schemeClr>
              </a:solidFill>
              <a:prstDash val="sysDash"/>
            </a:ln>
            <a:effectLst>
              <a:outerShdw blurRad="50800" dist="50800" dir="5400000" algn="ctr" rotWithShape="0">
                <a:schemeClr val="accent5">
                  <a:lumMod val="75000"/>
                  <a:alpha val="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pSp>
        <p:nvGrpSpPr>
          <p:cNvPr id="2101" name="Gruppo 163"/>
          <p:cNvGrpSpPr>
            <a:grpSpLocks/>
          </p:cNvGrpSpPr>
          <p:nvPr/>
        </p:nvGrpSpPr>
        <p:grpSpPr bwMode="auto">
          <a:xfrm>
            <a:off x="511212" y="19463188"/>
            <a:ext cx="6240649" cy="2561399"/>
            <a:chOff x="251520" y="4509120"/>
            <a:chExt cx="4321175" cy="1927225"/>
          </a:xfrm>
        </p:grpSpPr>
        <p:pic>
          <p:nvPicPr>
            <p:cNvPr id="2102" name="Picture 79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251520" y="4509120"/>
              <a:ext cx="4321175" cy="1927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6" name="Ovale 165"/>
            <p:cNvSpPr/>
            <p:nvPr/>
          </p:nvSpPr>
          <p:spPr>
            <a:xfrm>
              <a:off x="3131245" y="4940920"/>
              <a:ext cx="504825" cy="863600"/>
            </a:xfrm>
            <a:prstGeom prst="ellipse">
              <a:avLst/>
            </a:prstGeom>
            <a:solidFill>
              <a:srgbClr val="00B050">
                <a:alpha val="15000"/>
              </a:srgbClr>
            </a:solidFill>
            <a:ln w="3175">
              <a:solidFill>
                <a:schemeClr val="accent1">
                  <a:shade val="50000"/>
                </a:schemeClr>
              </a:solidFill>
              <a:prstDash val="sysDash"/>
            </a:ln>
            <a:effectLst>
              <a:outerShdw blurRad="50800" dist="50800" dir="5400000" algn="ctr" rotWithShape="0">
                <a:schemeClr val="accent5">
                  <a:lumMod val="75000"/>
                  <a:alpha val="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515350" y="15909596"/>
            <a:ext cx="3371850" cy="3293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8" name="Rettangolo 87"/>
          <p:cNvSpPr/>
          <p:nvPr/>
        </p:nvSpPr>
        <p:spPr>
          <a:xfrm>
            <a:off x="8696314" y="18772273"/>
            <a:ext cx="21900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it-IT" sz="2800" b="1" u="sng" dirty="0" smtClean="0">
                <a:latin typeface="Times New Roman" pitchFamily="18" charset="0"/>
                <a:cs typeface="Times New Roman" pitchFamily="18" charset="0"/>
              </a:rPr>
              <a:t>H2</a:t>
            </a:r>
            <a:r>
              <a:rPr lang="en-GB" altLang="it-IT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it-IT" sz="2800" u="sng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GB" altLang="it-IT" sz="2800" u="sng" dirty="0" smtClean="0">
                <a:latin typeface="Times New Roman" pitchFamily="18" charset="0"/>
                <a:cs typeface="Times New Roman" pitchFamily="18" charset="0"/>
              </a:rPr>
              <a:t>IR-579a </a:t>
            </a:r>
            <a:endParaRPr lang="en-GB" altLang="it-IT" sz="28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5" name="Picture 11" descr="C:\Users\Eugenio\Desktop\Mass spectrometer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87888" y="37630090"/>
            <a:ext cx="5255712" cy="4054782"/>
          </a:xfrm>
          <a:prstGeom prst="rect">
            <a:avLst/>
          </a:prstGeom>
          <a:noFill/>
        </p:spPr>
      </p:pic>
      <p:sp>
        <p:nvSpPr>
          <p:cNvPr id="92" name="CasellaDiTesto 91"/>
          <p:cNvSpPr txBox="1"/>
          <p:nvPr/>
        </p:nvSpPr>
        <p:spPr>
          <a:xfrm>
            <a:off x="14954648" y="11910790"/>
            <a:ext cx="14412328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The three copolymers are in the highly permeable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region,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close to the </a:t>
            </a:r>
            <a:r>
              <a:rPr lang="en-US" sz="2800" kern="0" dirty="0" err="1" smtClean="0">
                <a:solidFill>
                  <a:srgbClr val="000000"/>
                </a:solidFill>
                <a:latin typeface="Times New Roman" pitchFamily="18"/>
              </a:rPr>
              <a:t>homopolymers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. The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80-20 %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copolymer has generally a higher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permeability than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the 90-10% copolymer and than the </a:t>
            </a:r>
            <a:r>
              <a:rPr lang="en-US" sz="2800" kern="0" dirty="0" err="1" smtClean="0">
                <a:solidFill>
                  <a:srgbClr val="000000"/>
                </a:solidFill>
                <a:latin typeface="Times New Roman" pitchFamily="18"/>
              </a:rPr>
              <a:t>homopolymer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. </a:t>
            </a:r>
            <a:r>
              <a:rPr lang="it-IT" sz="2800" kern="0" dirty="0" smtClean="0">
                <a:solidFill>
                  <a:srgbClr val="000000"/>
                </a:solidFill>
                <a:latin typeface="Times New Roman" pitchFamily="18"/>
              </a:rPr>
              <a:t>The </a:t>
            </a:r>
            <a:r>
              <a:rPr lang="it-IT" sz="2800" kern="0" dirty="0" err="1" smtClean="0">
                <a:solidFill>
                  <a:srgbClr val="000000"/>
                </a:solidFill>
                <a:latin typeface="Times New Roman" pitchFamily="18"/>
              </a:rPr>
              <a:t>advantage</a:t>
            </a:r>
            <a:r>
              <a:rPr lang="it-IT" sz="2800" kern="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it-IT" sz="2800" kern="0" dirty="0" err="1" smtClean="0">
                <a:solidFill>
                  <a:srgbClr val="000000"/>
                </a:solidFill>
                <a:latin typeface="Times New Roman" pitchFamily="18"/>
              </a:rPr>
              <a:t>of</a:t>
            </a:r>
            <a:r>
              <a:rPr lang="it-IT" sz="2800" kern="0" dirty="0" smtClean="0">
                <a:solidFill>
                  <a:srgbClr val="000000"/>
                </a:solidFill>
                <a:latin typeface="Times New Roman" pitchFamily="18"/>
              </a:rPr>
              <a:t> the </a:t>
            </a:r>
            <a:r>
              <a:rPr lang="it-IT" sz="2800" kern="0" dirty="0" err="1" smtClean="0">
                <a:solidFill>
                  <a:srgbClr val="000000"/>
                </a:solidFill>
                <a:latin typeface="Times New Roman" pitchFamily="18"/>
              </a:rPr>
              <a:t>copolymers</a:t>
            </a:r>
            <a:r>
              <a:rPr lang="it-IT" sz="2800" kern="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it-IT" sz="2800" kern="0" dirty="0" err="1" smtClean="0">
                <a:solidFill>
                  <a:srgbClr val="000000"/>
                </a:solidFill>
                <a:latin typeface="Times New Roman" pitchFamily="18"/>
              </a:rPr>
              <a:t>is</a:t>
            </a:r>
            <a:r>
              <a:rPr lang="it-IT" sz="2800" kern="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it-IT" sz="2800" kern="0" dirty="0" err="1" smtClean="0">
                <a:solidFill>
                  <a:srgbClr val="000000"/>
                </a:solidFill>
                <a:latin typeface="Times New Roman" pitchFamily="18"/>
              </a:rPr>
              <a:t>that</a:t>
            </a:r>
            <a:r>
              <a:rPr lang="it-IT" sz="2800" kern="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it-IT" sz="2800" kern="0" dirty="0" err="1" smtClean="0">
                <a:solidFill>
                  <a:srgbClr val="000000"/>
                </a:solidFill>
                <a:latin typeface="Times New Roman" pitchFamily="18"/>
              </a:rPr>
              <a:t>they</a:t>
            </a:r>
            <a:r>
              <a:rPr lang="it-IT" sz="2800" kern="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it-IT" sz="2800" kern="0" dirty="0" err="1" smtClean="0">
                <a:solidFill>
                  <a:srgbClr val="000000"/>
                </a:solidFill>
                <a:latin typeface="Times New Roman" pitchFamily="18"/>
              </a:rPr>
              <a:t>have</a:t>
            </a:r>
            <a:r>
              <a:rPr lang="it-IT" sz="2800" kern="0" dirty="0" smtClean="0">
                <a:solidFill>
                  <a:srgbClr val="000000"/>
                </a:solidFill>
                <a:latin typeface="Times New Roman" pitchFamily="18"/>
              </a:rPr>
              <a:t> a </a:t>
            </a:r>
            <a:r>
              <a:rPr lang="it-IT" sz="2800" kern="0" dirty="0" err="1" smtClean="0">
                <a:solidFill>
                  <a:srgbClr val="000000"/>
                </a:solidFill>
                <a:latin typeface="Times New Roman" pitchFamily="18"/>
              </a:rPr>
              <a:t>much</a:t>
            </a:r>
            <a:r>
              <a:rPr lang="it-IT" sz="2800" kern="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it-IT" sz="2800" kern="0" dirty="0" err="1" smtClean="0">
                <a:solidFill>
                  <a:srgbClr val="000000"/>
                </a:solidFill>
                <a:latin typeface="Times New Roman" pitchFamily="18"/>
              </a:rPr>
              <a:t>better</a:t>
            </a:r>
            <a:r>
              <a:rPr lang="it-IT" sz="2800" kern="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it-IT" sz="2800" kern="0" dirty="0" err="1" smtClean="0">
                <a:solidFill>
                  <a:srgbClr val="000000"/>
                </a:solidFill>
                <a:latin typeface="Times New Roman" pitchFamily="18"/>
              </a:rPr>
              <a:t>mechanical</a:t>
            </a:r>
            <a:r>
              <a:rPr lang="it-IT" sz="2800" kern="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it-IT" sz="2800" kern="0" dirty="0" err="1" smtClean="0">
                <a:solidFill>
                  <a:srgbClr val="000000"/>
                </a:solidFill>
                <a:latin typeface="Times New Roman" pitchFamily="18"/>
              </a:rPr>
              <a:t>resistance</a:t>
            </a:r>
            <a:r>
              <a:rPr lang="it-IT" sz="2800" kern="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it-IT" sz="2800" kern="0" dirty="0" err="1" smtClean="0">
                <a:solidFill>
                  <a:srgbClr val="000000"/>
                </a:solidFill>
                <a:latin typeface="Times New Roman" pitchFamily="18"/>
              </a:rPr>
              <a:t>than</a:t>
            </a:r>
            <a:r>
              <a:rPr lang="it-IT" sz="2800" kern="0" dirty="0" smtClean="0">
                <a:solidFill>
                  <a:srgbClr val="000000"/>
                </a:solidFill>
                <a:latin typeface="Times New Roman" pitchFamily="18"/>
              </a:rPr>
              <a:t> the </a:t>
            </a:r>
            <a:r>
              <a:rPr lang="it-IT" sz="2800" kern="0" dirty="0" err="1" smtClean="0">
                <a:solidFill>
                  <a:srgbClr val="000000"/>
                </a:solidFill>
                <a:latin typeface="Times New Roman" pitchFamily="18"/>
              </a:rPr>
              <a:t>homopolym</a:t>
            </a:r>
            <a:r>
              <a:rPr lang="it-IT" sz="2800" kern="0" dirty="0" err="1" smtClean="0">
                <a:solidFill>
                  <a:srgbClr val="000000"/>
                </a:solidFill>
                <a:latin typeface="Times New Roman" pitchFamily="18"/>
              </a:rPr>
              <a:t>er</a:t>
            </a:r>
            <a:r>
              <a:rPr lang="it-IT" sz="2800" kern="0" dirty="0" smtClean="0">
                <a:solidFill>
                  <a:srgbClr val="000000"/>
                </a:solidFill>
                <a:latin typeface="Times New Roman" pitchFamily="18"/>
              </a:rPr>
              <a:t>.</a:t>
            </a:r>
            <a:endParaRPr lang="en-US" sz="2800" kern="0" dirty="0">
              <a:solidFill>
                <a:srgbClr val="000000"/>
              </a:solidFill>
              <a:latin typeface="Times New Roman" pitchFamily="18"/>
            </a:endParaRPr>
          </a:p>
        </p:txBody>
      </p:sp>
      <p:grpSp>
        <p:nvGrpSpPr>
          <p:cNvPr id="101" name="Gruppo 157"/>
          <p:cNvGrpSpPr>
            <a:grpSpLocks/>
          </p:cNvGrpSpPr>
          <p:nvPr/>
        </p:nvGrpSpPr>
        <p:grpSpPr bwMode="auto">
          <a:xfrm>
            <a:off x="4209269" y="23009123"/>
            <a:ext cx="6745726" cy="2853560"/>
            <a:chOff x="179512" y="548680"/>
            <a:chExt cx="4321174" cy="1924050"/>
          </a:xfrm>
        </p:grpSpPr>
        <p:pic>
          <p:nvPicPr>
            <p:cNvPr id="102" name="Picture 75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79512" y="548680"/>
              <a:ext cx="4321174" cy="1924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" name="Ovale 102"/>
            <p:cNvSpPr/>
            <p:nvPr/>
          </p:nvSpPr>
          <p:spPr>
            <a:xfrm>
              <a:off x="3122737" y="655042"/>
              <a:ext cx="344487" cy="719138"/>
            </a:xfrm>
            <a:prstGeom prst="ellipse">
              <a:avLst/>
            </a:prstGeom>
            <a:solidFill>
              <a:schemeClr val="accent1">
                <a:alpha val="21000"/>
              </a:schemeClr>
            </a:solidFill>
            <a:ln w="3175">
              <a:solidFill>
                <a:schemeClr val="accent1">
                  <a:shade val="50000"/>
                </a:schemeClr>
              </a:solidFill>
              <a:prstDash val="sysDash"/>
            </a:ln>
            <a:effectLst>
              <a:outerShdw blurRad="50800" dist="50800" dir="5400000" algn="ctr" rotWithShape="0">
                <a:schemeClr val="accent5">
                  <a:lumMod val="75000"/>
                  <a:alpha val="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pSp>
        <p:nvGrpSpPr>
          <p:cNvPr id="94" name="Gruppo 160"/>
          <p:cNvGrpSpPr>
            <a:grpSpLocks/>
          </p:cNvGrpSpPr>
          <p:nvPr/>
        </p:nvGrpSpPr>
        <p:grpSpPr bwMode="auto">
          <a:xfrm>
            <a:off x="24632608" y="14533433"/>
            <a:ext cx="4678174" cy="2184614"/>
            <a:chOff x="107504" y="2636912"/>
            <a:chExt cx="4048125" cy="1809750"/>
          </a:xfrm>
        </p:grpSpPr>
        <p:pic>
          <p:nvPicPr>
            <p:cNvPr id="95" name="Picture 2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07504" y="2636912"/>
              <a:ext cx="4048125" cy="1809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6" name="Ovale 95"/>
            <p:cNvSpPr/>
            <p:nvPr/>
          </p:nvSpPr>
          <p:spPr>
            <a:xfrm>
              <a:off x="2844354" y="3068712"/>
              <a:ext cx="342900" cy="720725"/>
            </a:xfrm>
            <a:prstGeom prst="ellipse">
              <a:avLst/>
            </a:prstGeom>
            <a:solidFill>
              <a:srgbClr val="FF0000">
                <a:alpha val="18000"/>
              </a:srgbClr>
            </a:solidFill>
            <a:ln w="3175">
              <a:solidFill>
                <a:schemeClr val="accent1">
                  <a:shade val="50000"/>
                </a:schemeClr>
              </a:solidFill>
              <a:prstDash val="sysDash"/>
            </a:ln>
            <a:effectLst>
              <a:outerShdw blurRad="50800" dist="50800" dir="5400000" algn="ctr" rotWithShape="0">
                <a:schemeClr val="accent5">
                  <a:lumMod val="75000"/>
                  <a:alpha val="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pSp>
        <p:nvGrpSpPr>
          <p:cNvPr id="97" name="Gruppo 163"/>
          <p:cNvGrpSpPr>
            <a:grpSpLocks/>
          </p:cNvGrpSpPr>
          <p:nvPr/>
        </p:nvGrpSpPr>
        <p:grpSpPr bwMode="auto">
          <a:xfrm>
            <a:off x="16615813" y="19130458"/>
            <a:ext cx="5245472" cy="2217308"/>
            <a:chOff x="251520" y="4509120"/>
            <a:chExt cx="4321175" cy="1927225"/>
          </a:xfrm>
        </p:grpSpPr>
        <p:pic>
          <p:nvPicPr>
            <p:cNvPr id="98" name="Picture 79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251520" y="4509120"/>
              <a:ext cx="4321175" cy="1927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9" name="Ovale 98"/>
            <p:cNvSpPr/>
            <p:nvPr/>
          </p:nvSpPr>
          <p:spPr>
            <a:xfrm>
              <a:off x="3131245" y="4940920"/>
              <a:ext cx="504825" cy="863600"/>
            </a:xfrm>
            <a:prstGeom prst="ellipse">
              <a:avLst/>
            </a:prstGeom>
            <a:solidFill>
              <a:srgbClr val="00B050">
                <a:alpha val="15000"/>
              </a:srgbClr>
            </a:solidFill>
            <a:ln w="3175">
              <a:solidFill>
                <a:schemeClr val="accent1">
                  <a:shade val="50000"/>
                </a:schemeClr>
              </a:solidFill>
              <a:prstDash val="sysDash"/>
            </a:ln>
            <a:effectLst>
              <a:outerShdw blurRad="50800" dist="50800" dir="5400000" algn="ctr" rotWithShape="0">
                <a:schemeClr val="accent5">
                  <a:lumMod val="75000"/>
                  <a:alpha val="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15" name="Rettangolo 149"/>
          <p:cNvSpPr>
            <a:spLocks noChangeArrowheads="1"/>
          </p:cNvSpPr>
          <p:nvPr/>
        </p:nvSpPr>
        <p:spPr bwMode="auto">
          <a:xfrm>
            <a:off x="15179702" y="11070057"/>
            <a:ext cx="126189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Ctr="1">
            <a:spAutoFit/>
          </a:bodyPr>
          <a:lstStyle/>
          <a:p>
            <a:pPr eaLnBrk="1">
              <a:tabLst>
                <a:tab pos="266700" algn="l"/>
                <a:tab pos="628650" algn="l"/>
              </a:tabLst>
            </a:pPr>
            <a:r>
              <a:rPr lang="en-GB" altLang="it-IT" sz="3600" b="1" u="sng" dirty="0" smtClean="0">
                <a:solidFill>
                  <a:srgbClr val="262699"/>
                </a:solidFill>
                <a:latin typeface="Times New Roman" pitchFamily="18" charset="0"/>
              </a:rPr>
              <a:t>Pure gas measurements of </a:t>
            </a:r>
            <a:r>
              <a:rPr lang="en-GB" altLang="it-IT" sz="3600" b="1" u="sng" dirty="0" smtClean="0">
                <a:solidFill>
                  <a:srgbClr val="262699"/>
                </a:solidFill>
                <a:latin typeface="Times New Roman" pitchFamily="18" charset="0"/>
              </a:rPr>
              <a:t> </a:t>
            </a:r>
            <a:r>
              <a:rPr lang="en-GB" altLang="it-IT" sz="3600" b="1" u="sng" dirty="0" smtClean="0">
                <a:solidFill>
                  <a:srgbClr val="262699"/>
                </a:solidFill>
                <a:latin typeface="Times New Roman" pitchFamily="18" charset="0"/>
              </a:rPr>
              <a:t>copolymers</a:t>
            </a:r>
            <a:endParaRPr lang="en-GB" altLang="it-IT" sz="3600" b="1" u="sng" dirty="0">
              <a:solidFill>
                <a:srgbClr val="262699"/>
              </a:solidFill>
              <a:latin typeface="Times New Roman" pitchFamily="18" charset="0"/>
            </a:endParaRPr>
          </a:p>
        </p:txBody>
      </p:sp>
      <p:grpSp>
        <p:nvGrpSpPr>
          <p:cNvPr id="149" name="Gruppo 148"/>
          <p:cNvGrpSpPr/>
          <p:nvPr/>
        </p:nvGrpSpPr>
        <p:grpSpPr>
          <a:xfrm>
            <a:off x="21922722" y="30219567"/>
            <a:ext cx="6480000" cy="3940440"/>
            <a:chOff x="21922722" y="25218942"/>
            <a:chExt cx="6480000" cy="394044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21922722" y="25218942"/>
              <a:ext cx="6480000" cy="3940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7" name="Picture 10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23516402" y="26293907"/>
              <a:ext cx="1697957" cy="1658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12" name="Picture 10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15296833" y="6461420"/>
            <a:ext cx="6480000" cy="433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3" name="Picture 15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115028" y="7198627"/>
            <a:ext cx="3978996" cy="1552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" name="Rettangolo 149"/>
          <p:cNvSpPr>
            <a:spLocks noChangeArrowheads="1"/>
          </p:cNvSpPr>
          <p:nvPr/>
        </p:nvSpPr>
        <p:spPr bwMode="auto">
          <a:xfrm>
            <a:off x="15639262" y="4237147"/>
            <a:ext cx="126189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Ctr="1">
            <a:spAutoFit/>
          </a:bodyPr>
          <a:lstStyle/>
          <a:p>
            <a:pPr eaLnBrk="1">
              <a:tabLst>
                <a:tab pos="266700" algn="l"/>
                <a:tab pos="628650" algn="l"/>
              </a:tabLst>
            </a:pPr>
            <a:r>
              <a:rPr lang="en-GB" altLang="it-IT" sz="3600" b="1" u="sng" dirty="0" smtClean="0">
                <a:solidFill>
                  <a:srgbClr val="262699"/>
                </a:solidFill>
                <a:latin typeface="Times New Roman" pitchFamily="18" charset="0"/>
              </a:rPr>
              <a:t>Pure gas measurements of </a:t>
            </a:r>
            <a:r>
              <a:rPr lang="en-GB" altLang="it-IT" sz="3600" b="1" u="sng" dirty="0" smtClean="0">
                <a:solidFill>
                  <a:srgbClr val="262699"/>
                </a:solidFill>
                <a:latin typeface="Times New Roman" pitchFamily="18" charset="0"/>
              </a:rPr>
              <a:t> </a:t>
            </a:r>
            <a:r>
              <a:rPr lang="en-GB" altLang="it-IT" sz="3600" b="1" u="sng" dirty="0" err="1" smtClean="0">
                <a:solidFill>
                  <a:srgbClr val="262699"/>
                </a:solidFill>
                <a:latin typeface="Times New Roman" pitchFamily="18" charset="0"/>
              </a:rPr>
              <a:t>homopolymers</a:t>
            </a:r>
            <a:r>
              <a:rPr lang="en-GB" altLang="it-IT" sz="3600" b="1" u="sng" dirty="0" smtClean="0">
                <a:solidFill>
                  <a:srgbClr val="262699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116" name="Picture 8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22309144" y="6605792"/>
            <a:ext cx="6480000" cy="433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7" name="Picture 10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5818353" y="7038071"/>
            <a:ext cx="2357618" cy="2302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9" name="CasellaDiTesto 118"/>
          <p:cNvSpPr txBox="1"/>
          <p:nvPr/>
        </p:nvSpPr>
        <p:spPr>
          <a:xfrm>
            <a:off x="15060706" y="4990115"/>
            <a:ext cx="1459312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The two </a:t>
            </a:r>
            <a:r>
              <a:rPr lang="en-US" sz="2800" kern="0" dirty="0" err="1" smtClean="0">
                <a:solidFill>
                  <a:srgbClr val="000000"/>
                </a:solidFill>
                <a:latin typeface="Times New Roman" pitchFamily="18"/>
              </a:rPr>
              <a:t>homopolymers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 are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highly permeable,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close to the Robeson upper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bound performance.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The methanol treatment makes  the membrane more permeable than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the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temperature treatment. The IR-579a </a:t>
            </a:r>
            <a:r>
              <a:rPr lang="en-US" sz="2800" kern="0" dirty="0" err="1" smtClean="0">
                <a:solidFill>
                  <a:srgbClr val="000000"/>
                </a:solidFill>
                <a:latin typeface="Times New Roman" pitchFamily="18"/>
              </a:rPr>
              <a:t>homopolymer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en-US" sz="2800" b="1" kern="0" dirty="0" smtClean="0">
                <a:solidFill>
                  <a:srgbClr val="000000"/>
                </a:solidFill>
                <a:latin typeface="Times New Roman" pitchFamily="18"/>
              </a:rPr>
              <a:t>H2</a:t>
            </a:r>
            <a:r>
              <a:rPr lang="en-US" sz="2800" b="1" kern="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is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more permeable than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the </a:t>
            </a:r>
            <a:r>
              <a:rPr lang="en-GB" altLang="it-IT" sz="2800" u="sng" dirty="0" err="1" smtClean="0">
                <a:latin typeface="Times New Roman" pitchFamily="18" charset="0"/>
                <a:cs typeface="Times New Roman" pitchFamily="18" charset="0"/>
              </a:rPr>
              <a:t>Methano-Pentacene</a:t>
            </a:r>
            <a:r>
              <a:rPr lang="en-GB" altLang="it-IT" sz="2800" u="sng" dirty="0" smtClean="0">
                <a:latin typeface="Times New Roman" pitchFamily="18" charset="0"/>
                <a:cs typeface="Times New Roman" pitchFamily="18" charset="0"/>
              </a:rPr>
              <a:t> (MPTB) </a:t>
            </a:r>
            <a:r>
              <a:rPr lang="en-US" sz="2800" kern="0" dirty="0" err="1" smtClean="0">
                <a:solidFill>
                  <a:srgbClr val="000000"/>
                </a:solidFill>
                <a:latin typeface="Times New Roman" pitchFamily="18"/>
              </a:rPr>
              <a:t>homopolymer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en-US" sz="2800" b="1" kern="0" dirty="0" smtClean="0">
                <a:solidFill>
                  <a:srgbClr val="000000"/>
                </a:solidFill>
                <a:latin typeface="Times New Roman" pitchFamily="18"/>
              </a:rPr>
              <a:t>H1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/>
              </a:rPr>
              <a:t>.</a:t>
            </a:r>
            <a:endParaRPr lang="en-US" sz="2800" kern="0" dirty="0">
              <a:solidFill>
                <a:srgbClr val="000000"/>
              </a:solidFill>
              <a:latin typeface="Times New Roman" pitchFamily="18"/>
            </a:endParaRPr>
          </a:p>
        </p:txBody>
      </p:sp>
      <p:sp>
        <p:nvSpPr>
          <p:cNvPr id="120" name="Rettangolo 153"/>
          <p:cNvSpPr>
            <a:spLocks noChangeArrowheads="1"/>
          </p:cNvSpPr>
          <p:nvPr/>
        </p:nvSpPr>
        <p:spPr bwMode="auto">
          <a:xfrm>
            <a:off x="7259864" y="22028934"/>
            <a:ext cx="69188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it-IT" sz="2800" b="1" u="sng" dirty="0" smtClean="0">
                <a:latin typeface="Times New Roman" pitchFamily="18" charset="0"/>
                <a:cs typeface="Times New Roman" pitchFamily="18" charset="0"/>
              </a:rPr>
              <a:t>C2</a:t>
            </a:r>
            <a:r>
              <a:rPr lang="en-GB" altLang="it-IT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it-IT" sz="2800" u="sng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GB" altLang="it-IT" sz="2800" u="sng" dirty="0" err="1" smtClean="0">
                <a:latin typeface="Times New Roman" pitchFamily="18" charset="0"/>
                <a:cs typeface="Times New Roman" pitchFamily="18" charset="0"/>
              </a:rPr>
              <a:t>Methano-Anthracene</a:t>
            </a:r>
            <a:r>
              <a:rPr lang="en-GB" altLang="it-IT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it-IT" sz="2800" u="sng" dirty="0">
                <a:latin typeface="Times New Roman" pitchFamily="18" charset="0"/>
                <a:cs typeface="Times New Roman" pitchFamily="18" charset="0"/>
              </a:rPr>
              <a:t>(MA) + </a:t>
            </a:r>
            <a:r>
              <a:rPr lang="en-GB" altLang="it-IT" sz="2800" u="sng" dirty="0" smtClean="0">
                <a:latin typeface="Times New Roman" pitchFamily="18" charset="0"/>
                <a:cs typeface="Times New Roman" pitchFamily="18" charset="0"/>
              </a:rPr>
              <a:t>EA(H</a:t>
            </a:r>
            <a:r>
              <a:rPr lang="en-GB" altLang="it-IT" sz="2800" u="sng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altLang="it-IT" sz="2800" u="sng" dirty="0" smtClean="0">
                <a:latin typeface="Times New Roman" pitchFamily="18" charset="0"/>
                <a:cs typeface="Times New Roman" pitchFamily="18" charset="0"/>
              </a:rPr>
              <a:t>)-TB</a:t>
            </a:r>
            <a:endParaRPr lang="en-GB" altLang="it-IT" sz="28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" name="TextBox 6"/>
          <p:cNvSpPr txBox="1">
            <a:spLocks noChangeArrowheads="1"/>
          </p:cNvSpPr>
          <p:nvPr/>
        </p:nvSpPr>
        <p:spPr bwMode="auto">
          <a:xfrm>
            <a:off x="903118" y="18492929"/>
            <a:ext cx="50786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it-IT" sz="2800" b="1" u="sng" dirty="0" smtClean="0">
                <a:latin typeface="Times New Roman" pitchFamily="18" charset="0"/>
                <a:cs typeface="Times New Roman" pitchFamily="18" charset="0"/>
              </a:rPr>
              <a:t>H1</a:t>
            </a:r>
            <a:r>
              <a:rPr lang="en-GB" altLang="it-IT" sz="2800" u="sng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GB" altLang="it-IT" sz="2800" u="sng" dirty="0" err="1" smtClean="0">
                <a:latin typeface="Times New Roman" pitchFamily="18" charset="0"/>
                <a:cs typeface="Times New Roman" pitchFamily="18" charset="0"/>
              </a:rPr>
              <a:t>Methano-Pentacene</a:t>
            </a:r>
            <a:r>
              <a:rPr lang="en-GB" altLang="it-IT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it-IT" sz="2800" u="sng" dirty="0">
                <a:latin typeface="Times New Roman" pitchFamily="18" charset="0"/>
                <a:cs typeface="Times New Roman" pitchFamily="18" charset="0"/>
              </a:rPr>
              <a:t>(MPTB)</a:t>
            </a:r>
          </a:p>
        </p:txBody>
      </p:sp>
      <p:grpSp>
        <p:nvGrpSpPr>
          <p:cNvPr id="122" name="Gruppo 160"/>
          <p:cNvGrpSpPr>
            <a:grpSpLocks/>
          </p:cNvGrpSpPr>
          <p:nvPr/>
        </p:nvGrpSpPr>
        <p:grpSpPr bwMode="auto">
          <a:xfrm>
            <a:off x="7735978" y="19519636"/>
            <a:ext cx="5612999" cy="2538022"/>
            <a:chOff x="107504" y="2636912"/>
            <a:chExt cx="4048125" cy="1809750"/>
          </a:xfrm>
        </p:grpSpPr>
        <p:pic>
          <p:nvPicPr>
            <p:cNvPr id="123" name="Picture 2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07504" y="2636912"/>
              <a:ext cx="4048125" cy="1809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4" name="Ovale 123"/>
            <p:cNvSpPr/>
            <p:nvPr/>
          </p:nvSpPr>
          <p:spPr>
            <a:xfrm>
              <a:off x="2844354" y="3068712"/>
              <a:ext cx="342900" cy="720725"/>
            </a:xfrm>
            <a:prstGeom prst="ellipse">
              <a:avLst/>
            </a:prstGeom>
            <a:solidFill>
              <a:srgbClr val="FF0000">
                <a:alpha val="18000"/>
              </a:srgbClr>
            </a:solidFill>
            <a:ln w="3175">
              <a:solidFill>
                <a:schemeClr val="accent1">
                  <a:shade val="50000"/>
                </a:schemeClr>
              </a:solidFill>
              <a:prstDash val="sysDash"/>
            </a:ln>
            <a:effectLst>
              <a:outerShdw blurRad="50800" dist="50800" dir="5400000" algn="ctr" rotWithShape="0">
                <a:schemeClr val="accent5">
                  <a:lumMod val="75000"/>
                  <a:alpha val="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15295373" y="30277826"/>
            <a:ext cx="6261943" cy="3747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0" name="CasellaDiTesto 152"/>
          <p:cNvSpPr txBox="1">
            <a:spLocks noChangeArrowheads="1"/>
          </p:cNvSpPr>
          <p:nvPr/>
        </p:nvSpPr>
        <p:spPr bwMode="auto">
          <a:xfrm>
            <a:off x="4166079" y="25651884"/>
            <a:ext cx="71290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it-IT" sz="2800" b="1" u="sng" dirty="0" smtClean="0">
                <a:latin typeface="Times New Roman" pitchFamily="18" charset="0"/>
                <a:cs typeface="Times New Roman" pitchFamily="18" charset="0"/>
              </a:rPr>
              <a:t>C3-</a:t>
            </a:r>
            <a:r>
              <a:rPr lang="en-GB" altLang="it-IT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it-IT" sz="2800" u="sng" dirty="0" err="1" smtClean="0">
                <a:latin typeface="Times New Roman" pitchFamily="18" charset="0"/>
                <a:cs typeface="Times New Roman" pitchFamily="18" charset="0"/>
              </a:rPr>
              <a:t>Methano-Anthracene</a:t>
            </a:r>
            <a:r>
              <a:rPr lang="en-GB" altLang="it-IT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it-IT" sz="2800" u="sng" dirty="0">
                <a:latin typeface="Times New Roman" pitchFamily="18" charset="0"/>
                <a:cs typeface="Times New Roman" pitchFamily="18" charset="0"/>
              </a:rPr>
              <a:t>(MA) + Trip-TB (H</a:t>
            </a:r>
            <a:r>
              <a:rPr lang="en-GB" altLang="it-IT" sz="2800" u="sng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altLang="it-IT" sz="2800" u="sng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50" name="Rectangle 138"/>
          <p:cNvSpPr>
            <a:spLocks noChangeArrowheads="1"/>
          </p:cNvSpPr>
          <p:nvPr/>
        </p:nvSpPr>
        <p:spPr bwMode="auto">
          <a:xfrm>
            <a:off x="15144751" y="23789337"/>
            <a:ext cx="691515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en-GB" altLang="it-IT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One of the reasons for the combination of high permeability and high selectivity of polymer IR-579a is the very high rigidity of the polymer chain, causing a much stronger size sieving behaviour than other polymers with comparable permeability.</a:t>
            </a:r>
            <a:endParaRPr lang="en-GB" altLang="it-IT" sz="28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186" name="Gruppo 185"/>
          <p:cNvGrpSpPr/>
          <p:nvPr/>
        </p:nvGrpSpPr>
        <p:grpSpPr>
          <a:xfrm>
            <a:off x="22374225" y="23504215"/>
            <a:ext cx="6886576" cy="5291913"/>
            <a:chOff x="22374225" y="23675665"/>
            <a:chExt cx="6886576" cy="5291913"/>
          </a:xfrm>
        </p:grpSpPr>
        <p:pic>
          <p:nvPicPr>
            <p:cNvPr id="12" name="Picture 19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22374225" y="23675665"/>
              <a:ext cx="6886576" cy="5291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54" name="Connettore 1 153"/>
            <p:cNvCxnSpPr/>
            <p:nvPr/>
          </p:nvCxnSpPr>
          <p:spPr>
            <a:xfrm>
              <a:off x="24603075" y="24574500"/>
              <a:ext cx="3619500" cy="1352550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Connettore 1 156"/>
            <p:cNvCxnSpPr/>
            <p:nvPr/>
          </p:nvCxnSpPr>
          <p:spPr>
            <a:xfrm>
              <a:off x="24593550" y="25050750"/>
              <a:ext cx="1628775" cy="200025"/>
            </a:xfrm>
            <a:prstGeom prst="line">
              <a:avLst/>
            </a:prstGeom>
            <a:ln w="1905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ttore 1 158"/>
            <p:cNvCxnSpPr/>
            <p:nvPr/>
          </p:nvCxnSpPr>
          <p:spPr>
            <a:xfrm>
              <a:off x="24593550" y="25479375"/>
              <a:ext cx="1666875" cy="1143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ttore 1 160"/>
            <p:cNvCxnSpPr/>
            <p:nvPr/>
          </p:nvCxnSpPr>
          <p:spPr>
            <a:xfrm>
              <a:off x="24507825" y="25850850"/>
              <a:ext cx="3657600" cy="1676400"/>
            </a:xfrm>
            <a:prstGeom prst="line">
              <a:avLst/>
            </a:prstGeom>
            <a:ln w="1905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ttore 1 167"/>
            <p:cNvCxnSpPr/>
            <p:nvPr/>
          </p:nvCxnSpPr>
          <p:spPr>
            <a:xfrm>
              <a:off x="26212800" y="25260300"/>
              <a:ext cx="1885950" cy="2105025"/>
            </a:xfrm>
            <a:prstGeom prst="line">
              <a:avLst/>
            </a:prstGeom>
            <a:ln w="1905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ttore 1 172"/>
            <p:cNvCxnSpPr/>
            <p:nvPr/>
          </p:nvCxnSpPr>
          <p:spPr>
            <a:xfrm>
              <a:off x="26260425" y="25603200"/>
              <a:ext cx="1800225" cy="21336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Rettangolo 149"/>
          <p:cNvSpPr>
            <a:spLocks noChangeArrowheads="1"/>
          </p:cNvSpPr>
          <p:nvPr/>
        </p:nvSpPr>
        <p:spPr bwMode="auto">
          <a:xfrm>
            <a:off x="15529799" y="28346400"/>
            <a:ext cx="109020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Ctr="1">
            <a:spAutoFit/>
          </a:bodyPr>
          <a:lstStyle/>
          <a:p>
            <a:pPr algn="ctr" eaLnBrk="1"/>
            <a:r>
              <a:rPr lang="en-GB" altLang="it-IT" sz="3600" b="1" u="sng" dirty="0" smtClean="0">
                <a:solidFill>
                  <a:srgbClr val="262699"/>
                </a:solidFill>
                <a:latin typeface="Times New Roman" pitchFamily="18" charset="0"/>
              </a:rPr>
              <a:t>Mixed </a:t>
            </a:r>
            <a:r>
              <a:rPr lang="en-GB" altLang="it-IT" sz="3600" b="1" u="sng" dirty="0" smtClean="0">
                <a:solidFill>
                  <a:srgbClr val="262699"/>
                </a:solidFill>
                <a:latin typeface="Times New Roman" pitchFamily="18" charset="0"/>
              </a:rPr>
              <a:t>gas </a:t>
            </a:r>
            <a:r>
              <a:rPr lang="en-GB" altLang="it-IT" sz="3600" b="1" u="sng" dirty="0" smtClean="0">
                <a:solidFill>
                  <a:srgbClr val="262699"/>
                </a:solidFill>
                <a:latin typeface="Times New Roman" pitchFamily="18" charset="0"/>
              </a:rPr>
              <a:t>permeability measurements</a:t>
            </a:r>
            <a:endParaRPr lang="en-GB" altLang="it-IT" sz="3600" b="1" u="sng" dirty="0" smtClean="0">
              <a:solidFill>
                <a:srgbClr val="2626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Struttura predefinita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11594</TotalTime>
  <Words>842</Words>
  <Application>Microsoft Office PowerPoint</Application>
  <PresentationFormat>Personalizzato</PresentationFormat>
  <Paragraphs>55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Struttura predefinita</vt:lpstr>
      <vt:lpstr>Pure versus mixed gas permeability of novel polymers of intrinsic microporosity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Euromembrane 2009 poster</dc:title>
  <dc:creator>J.C. Jansen</dc:creator>
  <cp:lastModifiedBy>Elisa Esposito</cp:lastModifiedBy>
  <cp:revision>267</cp:revision>
  <cp:lastPrinted>2009-09-03T07:48:33Z</cp:lastPrinted>
  <dcterms:created xsi:type="dcterms:W3CDTF">2001-07-24T13:44:24Z</dcterms:created>
  <dcterms:modified xsi:type="dcterms:W3CDTF">2016-06-22T15:59:31Z</dcterms:modified>
</cp:coreProperties>
</file>