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5143500" cx="9144000"/>
  <p:notesSz cx="6858000" cy="9144000"/>
  <p:embeddedFontLst>
    <p:embeddedFont>
      <p:font typeface="Raleway"/>
      <p:regular r:id="rId28"/>
      <p:bold r:id="rId29"/>
      <p:italic r:id="rId30"/>
      <p:boldItalic r:id="rId31"/>
    </p:embeddedFont>
    <p:embeddedFont>
      <p:font typeface="Playfair Display"/>
      <p:regular r:id="rId32"/>
      <p:bold r:id="rId33"/>
      <p:italic r:id="rId34"/>
      <p:boldItalic r:id="rId35"/>
    </p:embeddedFont>
    <p:embeddedFont>
      <p:font typeface="Lato"/>
      <p:regular r:id="rId36"/>
      <p:bold r:id="rId37"/>
      <p:italic r:id="rId38"/>
      <p:boldItalic r:id="rId39"/>
    </p:embeddedFont>
    <p:embeddedFont>
      <p:font typeface="Poppins"/>
      <p:regular r:id="rId40"/>
      <p:bold r:id="rId41"/>
      <p:italic r:id="rId42"/>
      <p:boldItalic r:id="rId43"/>
    </p:embeddedFont>
    <p:embeddedFont>
      <p:font typeface="Poppins SemiBold"/>
      <p:regular r:id="rId44"/>
      <p:bold r:id="rId45"/>
      <p:italic r:id="rId46"/>
      <p:boldItalic r:id="rId4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Poppins-regular.fntdata"/><Relationship Id="rId20" Type="http://schemas.openxmlformats.org/officeDocument/2006/relationships/slide" Target="slides/slide15.xml"/><Relationship Id="rId42" Type="http://schemas.openxmlformats.org/officeDocument/2006/relationships/font" Target="fonts/Poppins-italic.fntdata"/><Relationship Id="rId41" Type="http://schemas.openxmlformats.org/officeDocument/2006/relationships/font" Target="fonts/Poppins-bold.fntdata"/><Relationship Id="rId22" Type="http://schemas.openxmlformats.org/officeDocument/2006/relationships/slide" Target="slides/slide17.xml"/><Relationship Id="rId44" Type="http://schemas.openxmlformats.org/officeDocument/2006/relationships/font" Target="fonts/PoppinsSemiBold-regular.fntdata"/><Relationship Id="rId21" Type="http://schemas.openxmlformats.org/officeDocument/2006/relationships/slide" Target="slides/slide16.xml"/><Relationship Id="rId43" Type="http://schemas.openxmlformats.org/officeDocument/2006/relationships/font" Target="fonts/Poppins-boldItalic.fntdata"/><Relationship Id="rId24" Type="http://schemas.openxmlformats.org/officeDocument/2006/relationships/slide" Target="slides/slide19.xml"/><Relationship Id="rId46" Type="http://schemas.openxmlformats.org/officeDocument/2006/relationships/font" Target="fonts/PoppinsSemiBold-italic.fntdata"/><Relationship Id="rId23" Type="http://schemas.openxmlformats.org/officeDocument/2006/relationships/slide" Target="slides/slide18.xml"/><Relationship Id="rId45" Type="http://schemas.openxmlformats.org/officeDocument/2006/relationships/font" Target="fonts/PoppinsSemiBold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47" Type="http://schemas.openxmlformats.org/officeDocument/2006/relationships/font" Target="fonts/PoppinsSemiBold-boldItalic.fntdata"/><Relationship Id="rId28" Type="http://schemas.openxmlformats.org/officeDocument/2006/relationships/font" Target="fonts/Raleway-regular.fntdata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aleway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aleway-boldItalic.fntdata"/><Relationship Id="rId30" Type="http://schemas.openxmlformats.org/officeDocument/2006/relationships/font" Target="fonts/Raleway-italic.fntdata"/><Relationship Id="rId11" Type="http://schemas.openxmlformats.org/officeDocument/2006/relationships/slide" Target="slides/slide6.xml"/><Relationship Id="rId33" Type="http://schemas.openxmlformats.org/officeDocument/2006/relationships/font" Target="fonts/PlayfairDisplay-bold.fntdata"/><Relationship Id="rId10" Type="http://schemas.openxmlformats.org/officeDocument/2006/relationships/slide" Target="slides/slide5.xml"/><Relationship Id="rId32" Type="http://schemas.openxmlformats.org/officeDocument/2006/relationships/font" Target="fonts/PlayfairDisplay-regular.fntdata"/><Relationship Id="rId13" Type="http://schemas.openxmlformats.org/officeDocument/2006/relationships/slide" Target="slides/slide8.xml"/><Relationship Id="rId35" Type="http://schemas.openxmlformats.org/officeDocument/2006/relationships/font" Target="fonts/PlayfairDisplay-boldItalic.fntdata"/><Relationship Id="rId12" Type="http://schemas.openxmlformats.org/officeDocument/2006/relationships/slide" Target="slides/slide7.xml"/><Relationship Id="rId34" Type="http://schemas.openxmlformats.org/officeDocument/2006/relationships/font" Target="fonts/PlayfairDisplay-italic.fntdata"/><Relationship Id="rId15" Type="http://schemas.openxmlformats.org/officeDocument/2006/relationships/slide" Target="slides/slide10.xml"/><Relationship Id="rId37" Type="http://schemas.openxmlformats.org/officeDocument/2006/relationships/font" Target="fonts/Lato-bold.fntdata"/><Relationship Id="rId14" Type="http://schemas.openxmlformats.org/officeDocument/2006/relationships/slide" Target="slides/slide9.xml"/><Relationship Id="rId36" Type="http://schemas.openxmlformats.org/officeDocument/2006/relationships/font" Target="fonts/Lato-regular.fntdata"/><Relationship Id="rId17" Type="http://schemas.openxmlformats.org/officeDocument/2006/relationships/slide" Target="slides/slide12.xml"/><Relationship Id="rId39" Type="http://schemas.openxmlformats.org/officeDocument/2006/relationships/font" Target="fonts/Lato-boldItalic.fntdata"/><Relationship Id="rId16" Type="http://schemas.openxmlformats.org/officeDocument/2006/relationships/slide" Target="slides/slide11.xml"/><Relationship Id="rId38" Type="http://schemas.openxmlformats.org/officeDocument/2006/relationships/font" Target="fonts/Lato-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fa34ea7997_1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fa34ea799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10038bc0fd3_0_2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10038bc0fd3_0_2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10038bc0fd3_0_2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10038bc0fd3_0_2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0038bc0fd3_0_2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10038bc0fd3_0_2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10038bc0fd3_0_2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10038bc0fd3_0_2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10038bc0fd3_0_2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10038bc0fd3_0_2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10038bc0fd3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10038bc0fd3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10038bc0fd3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10038bc0fd3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10038bc0fd3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10038bc0fd3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10038bc0fd3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10038bc0fd3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10038bc0fd3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10038bc0fd3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0038bc0fd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0038bc0fd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10038bc0fd3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10038bc0fd3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10038bc0fd3_0_760:notes"/>
          <p:cNvSpPr/>
          <p:nvPr>
            <p:ph idx="2" type="sldImg"/>
          </p:nvPr>
        </p:nvSpPr>
        <p:spPr>
          <a:xfrm>
            <a:off x="92741" y="686311"/>
            <a:ext cx="6672600" cy="3428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3" name="Google Shape;283;g10038bc0fd3_0_760:notes"/>
          <p:cNvSpPr txBox="1"/>
          <p:nvPr>
            <p:ph idx="1" type="body"/>
          </p:nvPr>
        </p:nvSpPr>
        <p:spPr>
          <a:xfrm>
            <a:off x="685963" y="4342743"/>
            <a:ext cx="54861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g10038bc0fd3_0_760:notes"/>
          <p:cNvSpPr txBox="1"/>
          <p:nvPr>
            <p:ph idx="12" type="sldNum"/>
          </p:nvPr>
        </p:nvSpPr>
        <p:spPr>
          <a:xfrm>
            <a:off x="3883916" y="8685486"/>
            <a:ext cx="2972400" cy="456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10038bc0fd3_0_3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10038bc0fd3_0_3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0038bc0fd3_0_1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0038bc0fd3_0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0038bc0fd3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10038bc0fd3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0038bc0fd3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0038bc0fd3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10038bc0fd3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10038bc0fd3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10038bc0fd3_0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10038bc0fd3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0038bc0fd3_0_2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10038bc0fd3_0_2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0038bc0fd3_0_2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10038bc0fd3_0_2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2.png"/><Relationship Id="rId4" Type="http://schemas.openxmlformats.org/officeDocument/2006/relationships/image" Target="../media/image6.png"/><Relationship Id="rId5" Type="http://schemas.openxmlformats.org/officeDocument/2006/relationships/image" Target="../media/image4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7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area science park">
  <p:cSld name="6_area science park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Google Shape;83;p13"/>
          <p:cNvCxnSpPr>
            <a:endCxn id="84" idx="2"/>
          </p:cNvCxnSpPr>
          <p:nvPr/>
        </p:nvCxnSpPr>
        <p:spPr>
          <a:xfrm>
            <a:off x="943316" y="4843652"/>
            <a:ext cx="1972500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4" name="Google Shape;84;p13"/>
          <p:cNvSpPr/>
          <p:nvPr/>
        </p:nvSpPr>
        <p:spPr>
          <a:xfrm>
            <a:off x="2915816" y="4813052"/>
            <a:ext cx="61200" cy="61200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5" name="Google Shape;85;p13"/>
          <p:cNvPicPr preferRelativeResize="0"/>
          <p:nvPr/>
        </p:nvPicPr>
        <p:blipFill rotWithShape="1">
          <a:blip r:embed="rId2">
            <a:alphaModFix/>
          </a:blip>
          <a:srcRect b="-7851" l="0" r="60600" t="0"/>
          <a:stretch/>
        </p:blipFill>
        <p:spPr>
          <a:xfrm>
            <a:off x="2023520" y="4731990"/>
            <a:ext cx="892293" cy="10429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orologio, segnale&#10;&#10;Descrizione generata automaticamente" id="86" name="Google Shape;8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04" y="4624192"/>
            <a:ext cx="835897" cy="39583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3"/>
          <p:cNvSpPr txBox="1"/>
          <p:nvPr>
            <p:ph idx="1" type="body"/>
          </p:nvPr>
        </p:nvSpPr>
        <p:spPr>
          <a:xfrm>
            <a:off x="251520" y="1084145"/>
            <a:ext cx="8640900" cy="83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Calibri"/>
              <a:buNone/>
              <a:defRPr sz="16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88" name="Google Shape;88;p13"/>
          <p:cNvSpPr txBox="1"/>
          <p:nvPr>
            <p:ph type="title"/>
          </p:nvPr>
        </p:nvSpPr>
        <p:spPr>
          <a:xfrm>
            <a:off x="251520" y="483518"/>
            <a:ext cx="8640900" cy="5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Calibri"/>
              <a:buNone/>
              <a:defRPr b="1" sz="2400">
                <a:solidFill>
                  <a:srgbClr val="3F3F3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13"/>
          <p:cNvSpPr/>
          <p:nvPr>
            <p:ph idx="2" type="pic"/>
          </p:nvPr>
        </p:nvSpPr>
        <p:spPr>
          <a:xfrm>
            <a:off x="6300192" y="2143186"/>
            <a:ext cx="2589000" cy="221790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90" name="Google Shape;90;p13"/>
          <p:cNvSpPr/>
          <p:nvPr>
            <p:ph idx="3" type="pic"/>
          </p:nvPr>
        </p:nvSpPr>
        <p:spPr>
          <a:xfrm>
            <a:off x="3270335" y="2143186"/>
            <a:ext cx="2589000" cy="221790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91" name="Google Shape;91;p13"/>
          <p:cNvSpPr/>
          <p:nvPr>
            <p:ph idx="4" type="pic"/>
          </p:nvPr>
        </p:nvSpPr>
        <p:spPr>
          <a:xfrm>
            <a:off x="240478" y="2143186"/>
            <a:ext cx="2589000" cy="221790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pic>
        <p:nvPicPr>
          <p:cNvPr id="92" name="Google Shape;92;p13"/>
          <p:cNvPicPr preferRelativeResize="0"/>
          <p:nvPr/>
        </p:nvPicPr>
        <p:blipFill rotWithShape="1">
          <a:blip r:embed="rId4">
            <a:alphaModFix/>
          </a:blip>
          <a:srcRect b="10602" l="0" r="0" t="0"/>
          <a:stretch/>
        </p:blipFill>
        <p:spPr>
          <a:xfrm>
            <a:off x="0" y="6190"/>
            <a:ext cx="9143999" cy="458726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3" name="Google Shape;93;p13"/>
          <p:cNvGrpSpPr/>
          <p:nvPr/>
        </p:nvGrpSpPr>
        <p:grpSpPr>
          <a:xfrm>
            <a:off x="8100392" y="4531287"/>
            <a:ext cx="841438" cy="539501"/>
            <a:chOff x="1403648" y="4531287"/>
            <a:chExt cx="841438" cy="539501"/>
          </a:xfrm>
        </p:grpSpPr>
        <p:pic>
          <p:nvPicPr>
            <p:cNvPr id="94" name="Google Shape;94;p1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492897" y="4531287"/>
              <a:ext cx="752189" cy="539501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95" name="Google Shape;95;p13"/>
            <p:cNvCxnSpPr/>
            <p:nvPr/>
          </p:nvCxnSpPr>
          <p:spPr>
            <a:xfrm>
              <a:off x="1403648" y="4665197"/>
              <a:ext cx="0" cy="295800"/>
            </a:xfrm>
            <a:prstGeom prst="straightConnector1">
              <a:avLst/>
            </a:prstGeom>
            <a:noFill/>
            <a:ln cap="flat" cmpd="sng" w="25400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area science park">
  <p:cSld name="3_area science park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Google Shape;97;p14"/>
          <p:cNvCxnSpPr>
            <a:endCxn id="98" idx="2"/>
          </p:cNvCxnSpPr>
          <p:nvPr/>
        </p:nvCxnSpPr>
        <p:spPr>
          <a:xfrm>
            <a:off x="943316" y="4843652"/>
            <a:ext cx="1972500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98" name="Google Shape;98;p14"/>
          <p:cNvSpPr/>
          <p:nvPr/>
        </p:nvSpPr>
        <p:spPr>
          <a:xfrm>
            <a:off x="2915816" y="4813052"/>
            <a:ext cx="61200" cy="61200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9" name="Google Shape;99;p14"/>
          <p:cNvPicPr preferRelativeResize="0"/>
          <p:nvPr/>
        </p:nvPicPr>
        <p:blipFill rotWithShape="1">
          <a:blip r:embed="rId2">
            <a:alphaModFix/>
          </a:blip>
          <a:srcRect b="-7851" l="0" r="60600" t="0"/>
          <a:stretch/>
        </p:blipFill>
        <p:spPr>
          <a:xfrm>
            <a:off x="2023520" y="4731990"/>
            <a:ext cx="892293" cy="10429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orologio, segnale&#10;&#10;Descrizione generata automaticamente" id="100" name="Google Shape;100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04" y="4624192"/>
            <a:ext cx="835897" cy="39583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4"/>
          <p:cNvSpPr txBox="1"/>
          <p:nvPr>
            <p:ph type="title"/>
          </p:nvPr>
        </p:nvSpPr>
        <p:spPr>
          <a:xfrm>
            <a:off x="251520" y="483518"/>
            <a:ext cx="8640900" cy="5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Calibri"/>
              <a:buNone/>
              <a:defRPr b="1" sz="2400">
                <a:solidFill>
                  <a:srgbClr val="3F3F3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2" name="Google Shape;102;p14"/>
          <p:cNvSpPr txBox="1"/>
          <p:nvPr>
            <p:ph idx="1" type="body"/>
          </p:nvPr>
        </p:nvSpPr>
        <p:spPr>
          <a:xfrm>
            <a:off x="250825" y="1063625"/>
            <a:ext cx="8642400" cy="356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●"/>
              <a:defRPr sz="1600">
                <a:solidFill>
                  <a:srgbClr val="3F3F3F"/>
                </a:solidFill>
              </a:defRPr>
            </a:lvl1pPr>
            <a:lvl2pPr indent="-3429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  <p:pic>
        <p:nvPicPr>
          <p:cNvPr id="103" name="Google Shape;103;p14"/>
          <p:cNvPicPr preferRelativeResize="0"/>
          <p:nvPr/>
        </p:nvPicPr>
        <p:blipFill rotWithShape="1">
          <a:blip r:embed="rId4">
            <a:alphaModFix/>
          </a:blip>
          <a:srcRect b="10602" l="0" r="0" t="0"/>
          <a:stretch/>
        </p:blipFill>
        <p:spPr>
          <a:xfrm>
            <a:off x="0" y="6190"/>
            <a:ext cx="9143999" cy="458726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4" name="Google Shape;104;p14"/>
          <p:cNvGrpSpPr/>
          <p:nvPr/>
        </p:nvGrpSpPr>
        <p:grpSpPr>
          <a:xfrm>
            <a:off x="8100392" y="4531287"/>
            <a:ext cx="841438" cy="539501"/>
            <a:chOff x="1403648" y="4531287"/>
            <a:chExt cx="841438" cy="539501"/>
          </a:xfrm>
        </p:grpSpPr>
        <p:pic>
          <p:nvPicPr>
            <p:cNvPr id="105" name="Google Shape;105;p1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492897" y="4531287"/>
              <a:ext cx="752189" cy="539501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06" name="Google Shape;106;p14"/>
            <p:cNvCxnSpPr/>
            <p:nvPr/>
          </p:nvCxnSpPr>
          <p:spPr>
            <a:xfrm>
              <a:off x="1403648" y="4665197"/>
              <a:ext cx="0" cy="295800"/>
            </a:xfrm>
            <a:prstGeom prst="straightConnector1">
              <a:avLst/>
            </a:prstGeom>
            <a:noFill/>
            <a:ln cap="flat" cmpd="sng" w="25400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area science park">
  <p:cSld name="2_area science park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5"/>
          <p:cNvPicPr preferRelativeResize="0"/>
          <p:nvPr/>
        </p:nvPicPr>
        <p:blipFill rotWithShape="1">
          <a:blip r:embed="rId2">
            <a:alphaModFix/>
          </a:blip>
          <a:srcRect b="10602" l="0" r="0" t="0"/>
          <a:stretch/>
        </p:blipFill>
        <p:spPr>
          <a:xfrm>
            <a:off x="0" y="6190"/>
            <a:ext cx="9143999" cy="458726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9" name="Google Shape;109;p15"/>
          <p:cNvCxnSpPr>
            <a:endCxn id="110" idx="2"/>
          </p:cNvCxnSpPr>
          <p:nvPr/>
        </p:nvCxnSpPr>
        <p:spPr>
          <a:xfrm>
            <a:off x="943316" y="4843652"/>
            <a:ext cx="1972500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10" name="Google Shape;110;p15"/>
          <p:cNvSpPr/>
          <p:nvPr/>
        </p:nvSpPr>
        <p:spPr>
          <a:xfrm>
            <a:off x="2915816" y="4813052"/>
            <a:ext cx="61200" cy="61200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1" name="Google Shape;111;p15"/>
          <p:cNvPicPr preferRelativeResize="0"/>
          <p:nvPr/>
        </p:nvPicPr>
        <p:blipFill rotWithShape="1">
          <a:blip r:embed="rId3">
            <a:alphaModFix/>
          </a:blip>
          <a:srcRect b="-7851" l="0" r="60600" t="0"/>
          <a:stretch/>
        </p:blipFill>
        <p:spPr>
          <a:xfrm>
            <a:off x="2023520" y="4731990"/>
            <a:ext cx="892293" cy="10429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orologio, segnale&#10;&#10;Descrizione generata automaticamente" id="112" name="Google Shape;112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7504" y="4624192"/>
            <a:ext cx="835897" cy="39583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5"/>
          <p:cNvSpPr txBox="1"/>
          <p:nvPr>
            <p:ph idx="1" type="body"/>
          </p:nvPr>
        </p:nvSpPr>
        <p:spPr>
          <a:xfrm>
            <a:off x="251520" y="1084144"/>
            <a:ext cx="5221200" cy="34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Calibri"/>
              <a:buNone/>
              <a:defRPr sz="16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114" name="Google Shape;114;p15"/>
          <p:cNvSpPr txBox="1"/>
          <p:nvPr>
            <p:ph type="title"/>
          </p:nvPr>
        </p:nvSpPr>
        <p:spPr>
          <a:xfrm>
            <a:off x="251520" y="483518"/>
            <a:ext cx="8640900" cy="5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Calibri"/>
              <a:buNone/>
              <a:defRPr b="1" sz="2400">
                <a:solidFill>
                  <a:srgbClr val="3F3F3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5" name="Google Shape;115;p15"/>
          <p:cNvSpPr/>
          <p:nvPr>
            <p:ph idx="2" type="pic"/>
          </p:nvPr>
        </p:nvSpPr>
        <p:spPr>
          <a:xfrm>
            <a:off x="5723830" y="1084144"/>
            <a:ext cx="3168600" cy="350940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grpSp>
        <p:nvGrpSpPr>
          <p:cNvPr id="116" name="Google Shape;116;p15"/>
          <p:cNvGrpSpPr/>
          <p:nvPr/>
        </p:nvGrpSpPr>
        <p:grpSpPr>
          <a:xfrm>
            <a:off x="8100392" y="4531287"/>
            <a:ext cx="841438" cy="539501"/>
            <a:chOff x="1403648" y="4531287"/>
            <a:chExt cx="841438" cy="539501"/>
          </a:xfrm>
        </p:grpSpPr>
        <p:pic>
          <p:nvPicPr>
            <p:cNvPr id="117" name="Google Shape;117;p1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492897" y="4531287"/>
              <a:ext cx="752189" cy="539501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18" name="Google Shape;118;p15"/>
            <p:cNvCxnSpPr/>
            <p:nvPr/>
          </p:nvCxnSpPr>
          <p:spPr>
            <a:xfrm>
              <a:off x="1403648" y="4665197"/>
              <a:ext cx="0" cy="295800"/>
            </a:xfrm>
            <a:prstGeom prst="straightConnector1">
              <a:avLst/>
            </a:prstGeom>
            <a:noFill/>
            <a:ln cap="flat" cmpd="sng" w="25400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_alt1">
  <p:cSld name="SECTION_HEADER_2">
    <p:bg>
      <p:bgPr>
        <a:solidFill>
          <a:srgbClr val="434343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Google Shape;120;p1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1" name="Google Shape;121;p1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3" name="Google Shape;123;p16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1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25" name="Google Shape;125;p16">
            <a:hlinkClick/>
          </p:cNvPr>
          <p:cNvSpPr/>
          <p:nvPr/>
        </p:nvSpPr>
        <p:spPr>
          <a:xfrm>
            <a:off x="8280450" y="0"/>
            <a:ext cx="863400" cy="4542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26" name="Google Shape;126;p16">
            <a:hlinkClick/>
          </p:cNvPr>
          <p:cNvCxnSpPr/>
          <p:nvPr/>
        </p:nvCxnSpPr>
        <p:spPr>
          <a:xfrm>
            <a:off x="8598817" y="216350"/>
            <a:ext cx="2163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7" name="Google Shape;127;p16">
            <a:hlinkClick/>
          </p:cNvPr>
          <p:cNvCxnSpPr/>
          <p:nvPr/>
        </p:nvCxnSpPr>
        <p:spPr>
          <a:xfrm>
            <a:off x="8598817" y="250138"/>
            <a:ext cx="2163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8" name="Google Shape;128;p16">
            <a:hlinkClick/>
          </p:cNvPr>
          <p:cNvCxnSpPr/>
          <p:nvPr/>
        </p:nvCxnSpPr>
        <p:spPr>
          <a:xfrm>
            <a:off x="8598817" y="283925"/>
            <a:ext cx="2163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_alt2">
  <p:cSld name="TITLE_AND_BODY_1_1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hutterstock_31891705.jpg" id="130" name="Google Shape;130;p17"/>
          <p:cNvPicPr preferRelativeResize="0"/>
          <p:nvPr/>
        </p:nvPicPr>
        <p:blipFill rotWithShape="1">
          <a:blip r:embed="rId2">
            <a:alphaModFix/>
          </a:blip>
          <a:srcRect b="11971" l="0" r="0" t="11971"/>
          <a:stretch/>
        </p:blipFill>
        <p:spPr>
          <a:xfrm>
            <a:off x="0" y="487825"/>
            <a:ext cx="9143999" cy="4655673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33" name="Google Shape;133;p17">
            <a:hlinkClick/>
          </p:cNvPr>
          <p:cNvSpPr/>
          <p:nvPr/>
        </p:nvSpPr>
        <p:spPr>
          <a:xfrm>
            <a:off x="8280450" y="0"/>
            <a:ext cx="863400" cy="454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34" name="Google Shape;134;p17">
            <a:hlinkClick/>
          </p:cNvPr>
          <p:cNvCxnSpPr/>
          <p:nvPr/>
        </p:nvCxnSpPr>
        <p:spPr>
          <a:xfrm>
            <a:off x="8598817" y="216350"/>
            <a:ext cx="2163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5" name="Google Shape;135;p17">
            <a:hlinkClick/>
          </p:cNvPr>
          <p:cNvCxnSpPr/>
          <p:nvPr/>
        </p:nvCxnSpPr>
        <p:spPr>
          <a:xfrm>
            <a:off x="8598817" y="250138"/>
            <a:ext cx="2163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6" name="Google Shape;136;p17">
            <a:hlinkClick/>
          </p:cNvPr>
          <p:cNvCxnSpPr/>
          <p:nvPr/>
        </p:nvCxnSpPr>
        <p:spPr>
          <a:xfrm>
            <a:off x="8598817" y="283925"/>
            <a:ext cx="2163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7" name="Google Shape;137;p17"/>
          <p:cNvSpPr txBox="1"/>
          <p:nvPr>
            <p:ph type="title"/>
          </p:nvPr>
        </p:nvSpPr>
        <p:spPr>
          <a:xfrm>
            <a:off x="729450" y="2056375"/>
            <a:ext cx="58875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della sezione 1">
  <p:cSld name="SECTION_HEADER_3">
    <p:bg>
      <p:bgPr>
        <a:solidFill>
          <a:schemeClr val="accent4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18" Type="http://schemas.openxmlformats.org/officeDocument/2006/relationships/theme" Target="../theme/theme2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Relationship Id="rId4" Type="http://schemas.openxmlformats.org/officeDocument/2006/relationships/hyperlink" Target="https://unsplash.com/@nickkarvounis?utm_source=unsplash&amp;utm_medium=referral&amp;utm_content=creditCopyText" TargetMode="External"/><Relationship Id="rId5" Type="http://schemas.openxmlformats.org/officeDocument/2006/relationships/hyperlink" Target="https://unsplash.com/@nickkarvounis?utm_source=unsplash&amp;utm_medium=referral&amp;utm_content=creditCopyText" TargetMode="External"/><Relationship Id="rId6" Type="http://schemas.openxmlformats.org/officeDocument/2006/relationships/hyperlink" Target="https://unsplash.com/s/photos/craft?utm_source=unsplash&amp;utm_medium=referral&amp;utm_content=creditCopyText" TargetMode="External"/><Relationship Id="rId7" Type="http://schemas.openxmlformats.org/officeDocument/2006/relationships/hyperlink" Target="https://unsplash.com/s/photos/craft?utm_source=unsplash&amp;utm_medium=referral&amp;utm_content=creditCopyText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Relationship Id="rId4" Type="http://schemas.openxmlformats.org/officeDocument/2006/relationships/hyperlink" Target="https://unsplash.com/@jeshoots?utm_source=unsplash&amp;utm_medium=referral&amp;utm_content=creditCopyText" TargetMode="External"/><Relationship Id="rId5" Type="http://schemas.openxmlformats.org/officeDocument/2006/relationships/hyperlink" Target="https://unsplash.com/@jeshoots?utm_source=unsplash&amp;utm_medium=referral&amp;utm_content=creditCopyText" TargetMode="External"/><Relationship Id="rId6" Type="http://schemas.openxmlformats.org/officeDocument/2006/relationships/hyperlink" Target="https://unsplash.com/s/photos/strategy?utm_source=unsplash&amp;utm_medium=referral&amp;utm_content=creditCopyText" TargetMode="External"/><Relationship Id="rId7" Type="http://schemas.openxmlformats.org/officeDocument/2006/relationships/hyperlink" Target="https://unsplash.com/s/photos/strategy?utm_source=unsplash&amp;utm_medium=referral&amp;utm_content=creditCopyText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png"/><Relationship Id="rId4" Type="http://schemas.openxmlformats.org/officeDocument/2006/relationships/hyperlink" Target="https://unsplash.com/@joshnh?utm_source=unsplash&amp;utm_medium=referral&amp;utm_content=creditCopyText" TargetMode="External"/><Relationship Id="rId5" Type="http://schemas.openxmlformats.org/officeDocument/2006/relationships/hyperlink" Target="https://unsplash.com/@joshnh?utm_source=unsplash&amp;utm_medium=referral&amp;utm_content=creditCopyText" TargetMode="External"/><Relationship Id="rId6" Type="http://schemas.openxmlformats.org/officeDocument/2006/relationships/hyperlink" Target="https://unsplash.com/s/photos/light-house?utm_source=unsplash&amp;utm_medium=referral&amp;utm_content=creditCopyText" TargetMode="External"/><Relationship Id="rId7" Type="http://schemas.openxmlformats.org/officeDocument/2006/relationships/hyperlink" Target="https://unsplash.com/s/photos/light-house?utm_source=unsplash&amp;utm_medium=referral&amp;utm_content=creditCopyText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www.ouvrirlascience.fr/open-science/" TargetMode="External"/><Relationship Id="rId4" Type="http://schemas.openxmlformats.org/officeDocument/2006/relationships/hyperlink" Target="https://www.openscience.nl/" TargetMode="External"/><Relationship Id="rId5" Type="http://schemas.openxmlformats.org/officeDocument/2006/relationships/hyperlink" Target="https://www.ciencia-aberta.pt/home" TargetMode="External"/><Relationship Id="rId6" Type="http://schemas.openxmlformats.org/officeDocument/2006/relationships/hyperlink" Target="https://www.icdi.it/it/attivita/tf-cc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2.png"/><Relationship Id="rId4" Type="http://schemas.openxmlformats.org/officeDocument/2006/relationships/image" Target="../media/image2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0.jpg"/><Relationship Id="rId4" Type="http://schemas.openxmlformats.org/officeDocument/2006/relationships/hyperlink" Target="https://pixabay.com/users/neelam279-9820894/?utm_source=link-attribution&amp;utm_medium=referral&amp;utm_campaign=image&amp;utm_content=6374662" TargetMode="External"/><Relationship Id="rId5" Type="http://schemas.openxmlformats.org/officeDocument/2006/relationships/hyperlink" Target="https://pixabay.com/?utm_source=link-attribution&amp;utm_medium=referral&amp;utm_campaign=image&amp;utm_content=6374662" TargetMode="Externa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://www.menti.com/" TargetMode="External"/><Relationship Id="rId4" Type="http://schemas.openxmlformats.org/officeDocument/2006/relationships/image" Target="../media/image2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2.xml"/><Relationship Id="rId3" Type="http://schemas.openxmlformats.org/officeDocument/2006/relationships/hyperlink" Target="mailto:gina.pavone@isti.cnr.it" TargetMode="External"/><Relationship Id="rId4" Type="http://schemas.openxmlformats.org/officeDocument/2006/relationships/hyperlink" Target="mailto:emma.lazzeri@garr.it" TargetMode="External"/><Relationship Id="rId5" Type="http://schemas.openxmlformats.org/officeDocument/2006/relationships/image" Target="../media/image23.png"/><Relationship Id="rId6" Type="http://schemas.openxmlformats.org/officeDocument/2006/relationships/image" Target="../media/image25.png"/><Relationship Id="rId7" Type="http://schemas.openxmlformats.org/officeDocument/2006/relationships/image" Target="../media/image2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zenodo.org/record/5071055#.YYQScJ5Kgq3" TargetMode="External"/><Relationship Id="rId4" Type="http://schemas.openxmlformats.org/officeDocument/2006/relationships/hyperlink" Target="https://zenodo.org/record/5512638#.YYEIRJ5KhJU" TargetMode="External"/><Relationship Id="rId5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2425" y="-510450"/>
            <a:ext cx="9196426" cy="5653949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9"/>
          <p:cNvSpPr txBox="1"/>
          <p:nvPr>
            <p:ph type="ctrTitle"/>
          </p:nvPr>
        </p:nvSpPr>
        <p:spPr>
          <a:xfrm>
            <a:off x="727950" y="150820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3"/>
                </a:solidFill>
                <a:highlight>
                  <a:schemeClr val="lt1"/>
                </a:highlight>
              </a:rPr>
              <a:t>Open Science </a:t>
            </a:r>
            <a:endParaRPr>
              <a:solidFill>
                <a:schemeClr val="accent3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3"/>
                </a:solidFill>
                <a:highlight>
                  <a:schemeClr val="lt1"/>
                </a:highlight>
              </a:rPr>
              <a:t>in research projects</a:t>
            </a:r>
            <a:endParaRPr>
              <a:solidFill>
                <a:schemeClr val="accent3"/>
              </a:solidFill>
              <a:highlight>
                <a:schemeClr val="lt1"/>
              </a:highlight>
            </a:endParaRPr>
          </a:p>
        </p:txBody>
      </p:sp>
      <p:sp>
        <p:nvSpPr>
          <p:cNvPr id="146" name="Google Shape;146;p19"/>
          <p:cNvSpPr txBox="1"/>
          <p:nvPr>
            <p:ph idx="1" type="subTitle"/>
          </p:nvPr>
        </p:nvSpPr>
        <p:spPr>
          <a:xfrm>
            <a:off x="805825" y="3325300"/>
            <a:ext cx="7688100" cy="141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850">
                <a:solidFill>
                  <a:schemeClr val="accent3"/>
                </a:solidFill>
                <a:highlight>
                  <a:schemeClr val="lt1"/>
                </a:highlight>
              </a:rPr>
              <a:t>More better, Open Science</a:t>
            </a:r>
            <a:endParaRPr sz="1850">
              <a:solidFill>
                <a:schemeClr val="accent3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50">
              <a:solidFill>
                <a:schemeClr val="accent3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850">
                <a:solidFill>
                  <a:schemeClr val="accent3"/>
                </a:solidFill>
                <a:highlight>
                  <a:schemeClr val="lt1"/>
                </a:highlight>
              </a:rPr>
              <a:t>module 1.4</a:t>
            </a:r>
            <a:endParaRPr sz="1850">
              <a:solidFill>
                <a:schemeClr val="accent3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9"/>
          <p:cNvSpPr txBox="1"/>
          <p:nvPr/>
        </p:nvSpPr>
        <p:spPr>
          <a:xfrm>
            <a:off x="3151500" y="4132500"/>
            <a:ext cx="6419100" cy="63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>
                <a:solidFill>
                  <a:srgbClr val="313131"/>
                </a:solidFill>
                <a:highlight>
                  <a:srgbClr val="FFFFFF"/>
                </a:highlight>
                <a:latin typeface="Poppins"/>
                <a:ea typeface="Poppins"/>
                <a:cs typeface="Poppins"/>
                <a:sym typeface="Poppins"/>
              </a:rPr>
              <a:t>Gina Pavone        </a:t>
            </a:r>
            <a:r>
              <a:rPr lang="it" sz="1200">
                <a:solidFill>
                  <a:srgbClr val="313131"/>
                </a:solidFill>
                <a:highlight>
                  <a:srgbClr val="FFFFFF"/>
                </a:highlight>
                <a:latin typeface="Poppins"/>
                <a:ea typeface="Poppins"/>
                <a:cs typeface="Poppins"/>
                <a:sym typeface="Poppins"/>
              </a:rPr>
              <a:t>0000-0003-0087-2151</a:t>
            </a:r>
            <a:r>
              <a:rPr lang="it" sz="1500">
                <a:solidFill>
                  <a:srgbClr val="313131"/>
                </a:solidFill>
                <a:highlight>
                  <a:srgbClr val="FFFFFF"/>
                </a:highlight>
                <a:latin typeface="Poppins"/>
                <a:ea typeface="Poppins"/>
                <a:cs typeface="Poppins"/>
                <a:sym typeface="Poppins"/>
              </a:rPr>
              <a:t> </a:t>
            </a:r>
            <a:endParaRPr sz="1500">
              <a:solidFill>
                <a:srgbClr val="313131"/>
              </a:solidFill>
              <a:highlight>
                <a:srgbClr val="FFFFFF"/>
              </a:highlight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>
                <a:solidFill>
                  <a:srgbClr val="313131"/>
                </a:solidFill>
                <a:highlight>
                  <a:schemeClr val="lt1"/>
                </a:highlight>
                <a:latin typeface="Poppins"/>
                <a:ea typeface="Poppins"/>
                <a:cs typeface="Poppins"/>
                <a:sym typeface="Poppins"/>
              </a:rPr>
              <a:t>Emma Lazzeri      </a:t>
            </a:r>
            <a:r>
              <a:rPr lang="it" sz="1200">
                <a:solidFill>
                  <a:srgbClr val="313131"/>
                </a:solidFill>
                <a:highlight>
                  <a:schemeClr val="lt1"/>
                </a:highlight>
                <a:latin typeface="Poppins"/>
                <a:ea typeface="Poppins"/>
                <a:cs typeface="Poppins"/>
                <a:sym typeface="Poppins"/>
              </a:rPr>
              <a:t> 0000-0003-0506-046X</a:t>
            </a:r>
            <a:r>
              <a:rPr lang="it" sz="1500">
                <a:solidFill>
                  <a:srgbClr val="313131"/>
                </a:solidFill>
                <a:highlight>
                  <a:srgbClr val="FFFFFF"/>
                </a:highlight>
                <a:latin typeface="Poppins"/>
                <a:ea typeface="Poppins"/>
                <a:cs typeface="Poppins"/>
                <a:sym typeface="Poppins"/>
              </a:rPr>
              <a:t>      </a:t>
            </a:r>
            <a:endParaRPr sz="1500">
              <a:solidFill>
                <a:srgbClr val="313131"/>
              </a:solidFill>
              <a:highlight>
                <a:srgbClr val="FFFFFF"/>
              </a:highlight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>
                <a:solidFill>
                  <a:srgbClr val="313131"/>
                </a:solidFill>
                <a:highlight>
                  <a:srgbClr val="FFFFFF"/>
                </a:highlight>
                <a:latin typeface="Poppins"/>
                <a:ea typeface="Poppins"/>
                <a:cs typeface="Poppins"/>
                <a:sym typeface="Poppins"/>
              </a:rPr>
              <a:t>5  November 2021</a:t>
            </a:r>
            <a:endParaRPr sz="1500">
              <a:solidFill>
                <a:srgbClr val="313131"/>
              </a:solidFill>
              <a:highlight>
                <a:srgbClr val="FFFFFF"/>
              </a:highlight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148" name="Google Shape;14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65026" y="4072525"/>
            <a:ext cx="214326" cy="214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88826" y="4301125"/>
            <a:ext cx="214326" cy="214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4515450"/>
            <a:ext cx="169545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43400" y="1701450"/>
            <a:ext cx="4477275" cy="2984850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28"/>
          <p:cNvSpPr txBox="1"/>
          <p:nvPr>
            <p:ph type="title"/>
          </p:nvPr>
        </p:nvSpPr>
        <p:spPr>
          <a:xfrm>
            <a:off x="729450" y="1318650"/>
            <a:ext cx="36141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Competences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b="0" lang="it" sz="2000"/>
              <a:t>Legal and Ethical</a:t>
            </a:r>
            <a:endParaRPr b="0" sz="20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b="0" lang="it" sz="2000"/>
              <a:t>Research Data Management, FAIR, DMP</a:t>
            </a:r>
            <a:endParaRPr b="0" sz="20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b="0" lang="it" sz="2000"/>
              <a:t>Open Access</a:t>
            </a:r>
            <a:endParaRPr b="0" sz="20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b="0" lang="it" sz="2000"/>
              <a:t>Domain and sector specifications</a:t>
            </a:r>
            <a:endParaRPr b="0" sz="20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b="0" lang="it" sz="2000"/>
              <a:t>Policy and Strategy</a:t>
            </a:r>
            <a:endParaRPr b="0"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28"/>
          <p:cNvSpPr txBox="1"/>
          <p:nvPr/>
        </p:nvSpPr>
        <p:spPr>
          <a:xfrm>
            <a:off x="4352925" y="4775825"/>
            <a:ext cx="7338000" cy="5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latin typeface="Calibri"/>
                <a:ea typeface="Calibri"/>
                <a:cs typeface="Calibri"/>
                <a:sym typeface="Calibri"/>
              </a:rPr>
              <a:t>Photo by</a:t>
            </a:r>
            <a:r>
              <a:rPr lang="it" sz="900"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4"/>
              </a:rPr>
              <a:t> </a:t>
            </a:r>
            <a:r>
              <a:rPr lang="it" sz="9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Nick Karvounis</a:t>
            </a:r>
            <a:r>
              <a:rPr lang="it" sz="900">
                <a:latin typeface="Calibri"/>
                <a:ea typeface="Calibri"/>
                <a:cs typeface="Calibri"/>
                <a:sym typeface="Calibri"/>
              </a:rPr>
              <a:t> on</a:t>
            </a:r>
            <a:r>
              <a:rPr lang="it" sz="900"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6"/>
              </a:rPr>
              <a:t> </a:t>
            </a:r>
            <a:r>
              <a:rPr lang="it" sz="9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Unsplash</a:t>
            </a:r>
            <a:endParaRPr sz="900" u="sng">
              <a:solidFill>
                <a:schemeClr val="hlink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9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CC already available services and activities</a:t>
            </a:r>
            <a:endParaRPr/>
          </a:p>
        </p:txBody>
      </p:sp>
      <p:sp>
        <p:nvSpPr>
          <p:cNvPr id="216" name="Google Shape;216;p29"/>
          <p:cNvSpPr txBox="1"/>
          <p:nvPr/>
        </p:nvSpPr>
        <p:spPr>
          <a:xfrm>
            <a:off x="729450" y="1988825"/>
            <a:ext cx="7338000" cy="26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latin typeface="Lato"/>
                <a:ea typeface="Lato"/>
                <a:cs typeface="Lato"/>
                <a:sym typeface="Lato"/>
              </a:rPr>
              <a:t>Training</a:t>
            </a:r>
            <a:r>
              <a:rPr lang="it" sz="1800">
                <a:latin typeface="Lato"/>
                <a:ea typeface="Lato"/>
                <a:cs typeface="Lato"/>
                <a:sym typeface="Lato"/>
              </a:rPr>
              <a:t> 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it" sz="1800">
                <a:latin typeface="Lato"/>
                <a:ea typeface="Lato"/>
                <a:cs typeface="Lato"/>
                <a:sym typeface="Lato"/>
              </a:rPr>
              <a:t>Courses for different types of users and for different research communities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it" sz="1800">
                <a:latin typeface="Lato"/>
                <a:ea typeface="Lato"/>
                <a:cs typeface="Lato"/>
                <a:sym typeface="Lato"/>
              </a:rPr>
              <a:t>Training courses to develop specific skills in different figures (researchers and teachers, research support staff, etc.)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it" sz="1800">
                <a:latin typeface="Lato"/>
                <a:ea typeface="Lato"/>
                <a:cs typeface="Lato"/>
                <a:sym typeface="Lato"/>
              </a:rPr>
              <a:t>Courses in university curricula (PhD, undergraduates)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it" sz="1800">
                <a:latin typeface="Lato"/>
                <a:ea typeface="Lato"/>
                <a:cs typeface="Lato"/>
                <a:sym typeface="Lato"/>
              </a:rPr>
              <a:t>Courses for the training of specific professional profiles (data stewards, etc.)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0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CC a</a:t>
            </a:r>
            <a:r>
              <a:rPr lang="it"/>
              <a:t>lready available services and activities</a:t>
            </a:r>
            <a:endParaRPr/>
          </a:p>
        </p:txBody>
      </p:sp>
      <p:sp>
        <p:nvSpPr>
          <p:cNvPr id="222" name="Google Shape;222;p30"/>
          <p:cNvSpPr txBox="1"/>
          <p:nvPr/>
        </p:nvSpPr>
        <p:spPr>
          <a:xfrm>
            <a:off x="781050" y="1901200"/>
            <a:ext cx="7338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latin typeface="Lato"/>
                <a:ea typeface="Lato"/>
                <a:cs typeface="Lato"/>
                <a:sym typeface="Lato"/>
              </a:rPr>
              <a:t>Information events: the Open Science Café series</a:t>
            </a:r>
            <a:endParaRPr b="1" sz="1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it" sz="1800">
                <a:latin typeface="Lato"/>
                <a:ea typeface="Lato"/>
                <a:cs typeface="Lato"/>
                <a:sym typeface="Lato"/>
              </a:rPr>
              <a:t>A monthly event on Open Science topics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it" sz="1800">
                <a:latin typeface="Lato"/>
                <a:ea typeface="Lato"/>
                <a:cs typeface="Lato"/>
                <a:sym typeface="Lato"/>
              </a:rPr>
              <a:t>Dedicated to the Italian community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it" sz="1800">
                <a:latin typeface="Lato"/>
                <a:ea typeface="Lato"/>
                <a:cs typeface="Lato"/>
                <a:sym typeface="Lato"/>
              </a:rPr>
              <a:t>Informal, with a cup of coffee in hand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it" sz="1800">
                <a:latin typeface="Lato"/>
                <a:ea typeface="Lato"/>
                <a:cs typeface="Lato"/>
                <a:sym typeface="Lato"/>
              </a:rPr>
              <a:t>Focus on a specific topic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it" sz="1800">
                <a:latin typeface="Lato"/>
                <a:ea typeface="Lato"/>
                <a:cs typeface="Lato"/>
                <a:sym typeface="Lato"/>
              </a:rPr>
              <a:t>Previous Cafes recording and material available on ICDI website, GARR TV, GARR Youtube channel and Zenodo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3" name="Google Shape;223;p30"/>
          <p:cNvSpPr txBox="1"/>
          <p:nvPr/>
        </p:nvSpPr>
        <p:spPr>
          <a:xfrm>
            <a:off x="5561700" y="2689675"/>
            <a:ext cx="3582300" cy="11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solidFill>
                  <a:schemeClr val="lt1"/>
                </a:solidFill>
                <a:highlight>
                  <a:schemeClr val="accent3"/>
                </a:highlight>
                <a:latin typeface="Lato"/>
                <a:ea typeface="Lato"/>
                <a:cs typeface="Lato"/>
                <a:sym typeface="Lato"/>
              </a:rPr>
              <a:t>Next date: 2 December</a:t>
            </a:r>
            <a:endParaRPr sz="1600">
              <a:solidFill>
                <a:schemeClr val="lt1"/>
              </a:solidFill>
              <a:highlight>
                <a:schemeClr val="accent3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solidFill>
                  <a:schemeClr val="lt1"/>
                </a:solidFill>
                <a:highlight>
                  <a:schemeClr val="accent3"/>
                </a:highlight>
                <a:latin typeface="Lato"/>
                <a:ea typeface="Lato"/>
                <a:cs typeface="Lato"/>
                <a:sym typeface="Lato"/>
              </a:rPr>
              <a:t>Horizon Europe: all you want to know about Research Data Management</a:t>
            </a:r>
            <a:endParaRPr sz="1600">
              <a:solidFill>
                <a:schemeClr val="lt1"/>
              </a:solidFill>
              <a:highlight>
                <a:schemeClr val="accent3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4" name="Google Shape;224;p30"/>
          <p:cNvSpPr txBox="1"/>
          <p:nvPr/>
        </p:nvSpPr>
        <p:spPr>
          <a:xfrm>
            <a:off x="308600" y="4509400"/>
            <a:ext cx="7338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Lato"/>
                <a:ea typeface="Lato"/>
                <a:cs typeface="Lato"/>
                <a:sym typeface="Lato"/>
              </a:rPr>
              <a:t>https://www.icdi.it/it/attivita/tf-cc/open-science-cafe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1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Institutional Strategy Support</a:t>
            </a:r>
            <a:endParaRPr/>
          </a:p>
        </p:txBody>
      </p:sp>
      <p:sp>
        <p:nvSpPr>
          <p:cNvPr id="230" name="Google Shape;230;p31"/>
          <p:cNvSpPr txBox="1"/>
          <p:nvPr>
            <p:ph idx="1" type="subTitle"/>
          </p:nvPr>
        </p:nvSpPr>
        <p:spPr>
          <a:xfrm>
            <a:off x="724950" y="2263150"/>
            <a:ext cx="3300900" cy="288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Thanks to the expertise of task force members, CC-ICD offers support to research institutions in defining an institutional strategy for open science: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it"/>
              <a:t>Policy and regulations</a:t>
            </a:r>
            <a:endParaRPr/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it"/>
              <a:t>Implementation and monitoring tools</a:t>
            </a:r>
            <a:endParaRPr/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it"/>
              <a:t>Guidelines</a:t>
            </a:r>
            <a:endParaRPr/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it"/>
              <a:t>Training</a:t>
            </a:r>
            <a:endParaRPr/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it"/>
              <a:t>Support</a:t>
            </a:r>
            <a:endParaRPr/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it"/>
              <a:t>Synergies with similar, already operating initiatives</a:t>
            </a:r>
            <a:endParaRPr/>
          </a:p>
        </p:txBody>
      </p:sp>
      <p:pic>
        <p:nvPicPr>
          <p:cNvPr id="231" name="Google Shape;231;p31"/>
          <p:cNvPicPr preferRelativeResize="0"/>
          <p:nvPr/>
        </p:nvPicPr>
        <p:blipFill rotWithShape="1">
          <a:blip r:embed="rId3">
            <a:alphaModFix/>
          </a:blip>
          <a:srcRect b="0" l="-1176" r="4744" t="0"/>
          <a:stretch/>
        </p:blipFill>
        <p:spPr>
          <a:xfrm>
            <a:off x="4507225" y="457200"/>
            <a:ext cx="4636775" cy="4018875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31"/>
          <p:cNvSpPr txBox="1"/>
          <p:nvPr/>
        </p:nvSpPr>
        <p:spPr>
          <a:xfrm>
            <a:off x="4581525" y="4758700"/>
            <a:ext cx="7338000" cy="5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latin typeface="Calibri"/>
                <a:ea typeface="Calibri"/>
                <a:cs typeface="Calibri"/>
                <a:sym typeface="Calibri"/>
              </a:rPr>
              <a:t>Photo by</a:t>
            </a:r>
            <a:r>
              <a:rPr lang="it" sz="900"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4"/>
              </a:rPr>
              <a:t> </a:t>
            </a:r>
            <a:r>
              <a:rPr lang="it" sz="9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JESHOOTS.COM</a:t>
            </a:r>
            <a:r>
              <a:rPr lang="it" sz="900">
                <a:latin typeface="Calibri"/>
                <a:ea typeface="Calibri"/>
                <a:cs typeface="Calibri"/>
                <a:sym typeface="Calibri"/>
              </a:rPr>
              <a:t> on</a:t>
            </a:r>
            <a:r>
              <a:rPr lang="it" sz="900"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6"/>
              </a:rPr>
              <a:t> </a:t>
            </a:r>
            <a:r>
              <a:rPr lang="it" sz="9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Unsplash</a:t>
            </a:r>
            <a:endParaRPr sz="900" u="sng">
              <a:solidFill>
                <a:schemeClr val="hlink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2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Upcoming activities and services</a:t>
            </a:r>
            <a:endParaRPr/>
          </a:p>
        </p:txBody>
      </p:sp>
      <p:sp>
        <p:nvSpPr>
          <p:cNvPr id="238" name="Google Shape;238;p32"/>
          <p:cNvSpPr txBox="1"/>
          <p:nvPr>
            <p:ph idx="1" type="subTitle"/>
          </p:nvPr>
        </p:nvSpPr>
        <p:spPr>
          <a:xfrm>
            <a:off x="514350" y="2863225"/>
            <a:ext cx="3511500" cy="21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it"/>
              <a:t>Guides, guidelines and best practices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it"/>
              <a:t>Collection of use cases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it"/>
              <a:t>Train-the-trainer courses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it"/>
              <a:t>Specific tools and services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it"/>
              <a:t>Easier and more direct way to support and contact CC and experts</a:t>
            </a:r>
            <a:endParaRPr/>
          </a:p>
        </p:txBody>
      </p:sp>
      <p:pic>
        <p:nvPicPr>
          <p:cNvPr id="239" name="Google Shape;23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5773"/>
            <a:ext cx="4572000" cy="5127727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2"/>
          <p:cNvSpPr txBox="1"/>
          <p:nvPr/>
        </p:nvSpPr>
        <p:spPr>
          <a:xfrm>
            <a:off x="4663425" y="4884425"/>
            <a:ext cx="7338000" cy="5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Photo by</a:t>
            </a:r>
            <a:r>
              <a:rPr lang="it" sz="900">
                <a:highlight>
                  <a:schemeClr val="lt1"/>
                </a:highlight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4"/>
              </a:rPr>
              <a:t> </a:t>
            </a:r>
            <a:r>
              <a:rPr lang="it" sz="900" u="sng">
                <a:solidFill>
                  <a:schemeClr val="hlink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  <a:hlinkClick r:id="rId5"/>
              </a:rPr>
              <a:t>Joshua Hibbert</a:t>
            </a:r>
            <a:r>
              <a:rPr lang="it" sz="900"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on</a:t>
            </a:r>
            <a:r>
              <a:rPr lang="it" sz="900">
                <a:highlight>
                  <a:schemeClr val="lt1"/>
                </a:highlight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6"/>
              </a:rPr>
              <a:t> </a:t>
            </a:r>
            <a:r>
              <a:rPr lang="it" sz="900" u="sng">
                <a:solidFill>
                  <a:schemeClr val="hlink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  <a:hlinkClick r:id="rId7"/>
              </a:rPr>
              <a:t>Unsplash</a:t>
            </a:r>
            <a:endParaRPr sz="900" u="sng">
              <a:solidFill>
                <a:schemeClr val="hlink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3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www.open-science.it</a:t>
            </a:r>
            <a:endParaRPr/>
          </a:p>
        </p:txBody>
      </p:sp>
      <p:pic>
        <p:nvPicPr>
          <p:cNvPr id="246" name="Google Shape;24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71800" y="2006250"/>
            <a:ext cx="5883515" cy="298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4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A portal on Open Science in Italian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it"/>
              <a:t>Objective: to inform the Italian community about topics, news and activities on Open Science and its components</a:t>
            </a:r>
            <a:endParaRPr b="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it"/>
              <a:t>Reference point to find relevant materials </a:t>
            </a:r>
            <a:endParaRPr b="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5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The Italian portal on Open Science</a:t>
            </a:r>
            <a:endParaRPr/>
          </a:p>
        </p:txBody>
      </p:sp>
      <p:sp>
        <p:nvSpPr>
          <p:cNvPr id="257" name="Google Shape;257;p35"/>
          <p:cNvSpPr txBox="1"/>
          <p:nvPr>
            <p:ph idx="2" type="body"/>
          </p:nvPr>
        </p:nvSpPr>
        <p:spPr>
          <a:xfrm>
            <a:off x="4937750" y="1318250"/>
            <a:ext cx="3943200" cy="353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366236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it" sz="2550"/>
              <a:t>Idea and first push to the project: Isti-Cnr </a:t>
            </a:r>
            <a:endParaRPr sz="2550"/>
          </a:p>
          <a:p>
            <a:pPr indent="-366236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it" sz="2550"/>
              <a:t>Similar experiences in Europe (</a:t>
            </a:r>
            <a:r>
              <a:rPr lang="it" sz="2550" u="sng">
                <a:solidFill>
                  <a:schemeClr val="hlink"/>
                </a:solidFill>
                <a:hlinkClick r:id="rId3"/>
              </a:rPr>
              <a:t>Franc</a:t>
            </a:r>
            <a:r>
              <a:rPr lang="it" sz="2550"/>
              <a:t>e</a:t>
            </a:r>
            <a:r>
              <a:rPr lang="it" sz="2550"/>
              <a:t>, </a:t>
            </a:r>
            <a:r>
              <a:rPr lang="it" sz="2550" u="sng">
                <a:solidFill>
                  <a:schemeClr val="hlink"/>
                </a:solidFill>
                <a:hlinkClick r:id="rId4"/>
              </a:rPr>
              <a:t>Netherlands</a:t>
            </a:r>
            <a:r>
              <a:rPr lang="it" sz="2550"/>
              <a:t>, </a:t>
            </a:r>
            <a:r>
              <a:rPr lang="it" sz="2550" u="sng">
                <a:solidFill>
                  <a:schemeClr val="hlink"/>
                </a:solidFill>
                <a:hlinkClick r:id="rId5"/>
              </a:rPr>
              <a:t>Portugal</a:t>
            </a:r>
            <a:r>
              <a:rPr lang="it" sz="2550"/>
              <a:t>, and so on)</a:t>
            </a:r>
            <a:endParaRPr sz="2550"/>
          </a:p>
          <a:p>
            <a:pPr indent="-366236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it" sz="2550"/>
              <a:t>Included in the activities of the </a:t>
            </a:r>
            <a:r>
              <a:rPr lang="it" sz="2550" u="sng">
                <a:solidFill>
                  <a:schemeClr val="hlink"/>
                </a:solidFill>
                <a:hlinkClick r:id="rId6"/>
              </a:rPr>
              <a:t>ICDI Competence Centre </a:t>
            </a:r>
            <a:r>
              <a:rPr lang="it" sz="2550"/>
              <a:t>with a dedicated Editorial Board</a:t>
            </a:r>
            <a:endParaRPr sz="1800"/>
          </a:p>
        </p:txBody>
      </p:sp>
      <p:sp>
        <p:nvSpPr>
          <p:cNvPr id="258" name="Google Shape;258;p35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Made by the community,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for the community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Improve findability of content and materials</a:t>
            </a:r>
            <a:endParaRPr/>
          </a:p>
        </p:txBody>
      </p:sp>
      <p:sp>
        <p:nvSpPr>
          <p:cNvPr id="264" name="Google Shape;264;p36"/>
          <p:cNvSpPr txBox="1"/>
          <p:nvPr>
            <p:ph idx="1" type="body"/>
          </p:nvPr>
        </p:nvSpPr>
        <p:spPr>
          <a:xfrm>
            <a:off x="729450" y="2078875"/>
            <a:ext cx="60942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it" sz="1800"/>
              <a:t>contents declined from multiple points of view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it" sz="1800"/>
              <a:t>catalog of resources</a:t>
            </a:r>
            <a:endParaRPr sz="1800"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265" name="Google Shape;265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7750" y="3105150"/>
            <a:ext cx="7200900" cy="203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Double navigation menu</a:t>
            </a:r>
            <a:endParaRPr/>
          </a:p>
        </p:txBody>
      </p:sp>
      <p:pic>
        <p:nvPicPr>
          <p:cNvPr id="271" name="Google Shape;271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725" y="1853848"/>
            <a:ext cx="3736088" cy="21291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43400" y="1931525"/>
            <a:ext cx="4646326" cy="2970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0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Capacity building: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3434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it"/>
              <a:t>The ICDI Competence Centre</a:t>
            </a:r>
            <a:endParaRPr/>
          </a:p>
          <a:p>
            <a:pPr indent="-43434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it"/>
              <a:t>The Italian portal on Open Science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8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Variety of contents</a:t>
            </a:r>
            <a:endParaRPr/>
          </a:p>
        </p:txBody>
      </p:sp>
      <p:sp>
        <p:nvSpPr>
          <p:cNvPr id="278" name="Google Shape;278;p38"/>
          <p:cNvSpPr txBox="1"/>
          <p:nvPr/>
        </p:nvSpPr>
        <p:spPr>
          <a:xfrm>
            <a:off x="731525" y="1958350"/>
            <a:ext cx="7338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Lato"/>
                <a:ea typeface="Lato"/>
                <a:cs typeface="Lato"/>
                <a:sym typeface="Lato"/>
              </a:rPr>
              <a:t>OS/OA basics  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Lato"/>
                <a:ea typeface="Lato"/>
                <a:cs typeface="Lato"/>
                <a:sym typeface="Lato"/>
              </a:rPr>
              <a:t>How to…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Lato"/>
                <a:ea typeface="Lato"/>
                <a:cs typeface="Lato"/>
                <a:sym typeface="Lato"/>
              </a:rPr>
              <a:t>News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Lato"/>
                <a:ea typeface="Lato"/>
                <a:cs typeface="Lato"/>
                <a:sym typeface="Lato"/>
              </a:rPr>
              <a:t>Events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Lato"/>
                <a:ea typeface="Lato"/>
                <a:cs typeface="Lato"/>
                <a:sym typeface="Lato"/>
              </a:rPr>
              <a:t>Documents and materials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Lato"/>
                <a:ea typeface="Lato"/>
                <a:cs typeface="Lato"/>
                <a:sym typeface="Lato"/>
              </a:rPr>
              <a:t>Resource catalogue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79" name="Google Shape;279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8700" y="480050"/>
            <a:ext cx="4945298" cy="4663452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38"/>
          <p:cNvSpPr txBox="1"/>
          <p:nvPr/>
        </p:nvSpPr>
        <p:spPr>
          <a:xfrm>
            <a:off x="4122425" y="4794875"/>
            <a:ext cx="7338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191B26"/>
                </a:solidFill>
                <a:highlight>
                  <a:schemeClr val="lt1"/>
                </a:highlight>
              </a:rPr>
              <a:t>Image by </a:t>
            </a:r>
            <a:r>
              <a:rPr lang="it" sz="1100" u="sng">
                <a:solidFill>
                  <a:srgbClr val="191B26"/>
                </a:solidFill>
                <a:highlight>
                  <a:schemeClr val="lt1"/>
                </a:highlight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Frauke Riether</a:t>
            </a:r>
            <a:r>
              <a:rPr lang="it" sz="1100">
                <a:solidFill>
                  <a:srgbClr val="191B26"/>
                </a:solidFill>
                <a:highlight>
                  <a:schemeClr val="lt1"/>
                </a:highlight>
              </a:rPr>
              <a:t> from </a:t>
            </a:r>
            <a:r>
              <a:rPr lang="it" sz="1100" u="sng">
                <a:solidFill>
                  <a:srgbClr val="191B26"/>
                </a:solidFill>
                <a:highlight>
                  <a:schemeClr val="lt1"/>
                </a:highlight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Pixabay</a:t>
            </a:r>
            <a:r>
              <a:rPr lang="it" sz="1100">
                <a:solidFill>
                  <a:srgbClr val="191B26"/>
                </a:solidFill>
                <a:highlight>
                  <a:schemeClr val="lt1"/>
                </a:highlight>
              </a:rPr>
              <a:t> </a:t>
            </a:r>
            <a:endParaRPr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9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it" sz="3300">
                <a:solidFill>
                  <a:srgbClr val="31313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Interact with mentimeter</a:t>
            </a:r>
            <a:endParaRPr b="0" sz="3300">
              <a:solidFill>
                <a:srgbClr val="31313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39"/>
          <p:cNvSpPr txBox="1"/>
          <p:nvPr>
            <p:ph idx="1" type="subTitle"/>
          </p:nvPr>
        </p:nvSpPr>
        <p:spPr>
          <a:xfrm>
            <a:off x="729627" y="241935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it" sz="2000">
                <a:solidFill>
                  <a:srgbClr val="424242"/>
                </a:solidFill>
                <a:latin typeface="Calibri"/>
                <a:ea typeface="Calibri"/>
                <a:cs typeface="Calibri"/>
                <a:sym typeface="Calibri"/>
              </a:rPr>
              <a:t>Please go to </a:t>
            </a:r>
            <a:r>
              <a:rPr b="1" lang="it" sz="2000" u="sng">
                <a:solidFill>
                  <a:srgbClr val="4A86E8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www.menti.com</a:t>
            </a:r>
            <a:r>
              <a:rPr lang="it" sz="2000">
                <a:solidFill>
                  <a:srgbClr val="424242"/>
                </a:solidFill>
                <a:latin typeface="Calibri"/>
                <a:ea typeface="Calibri"/>
                <a:cs typeface="Calibri"/>
                <a:sym typeface="Calibri"/>
              </a:rPr>
              <a:t> and insert code: 9468 8822</a:t>
            </a:r>
            <a:endParaRPr sz="2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OR</a:t>
            </a:r>
            <a:endParaRPr b="1" sz="2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it" sz="2000">
                <a:solidFill>
                  <a:srgbClr val="424242"/>
                </a:solidFill>
                <a:latin typeface="Calibri"/>
                <a:ea typeface="Calibri"/>
                <a:cs typeface="Calibri"/>
                <a:sym typeface="Calibri"/>
              </a:rPr>
              <a:t>use your mobile/tablet to scan the QR code</a:t>
            </a:r>
            <a:endParaRPr sz="2000"/>
          </a:p>
        </p:txBody>
      </p:sp>
      <p:pic>
        <p:nvPicPr>
          <p:cNvPr id="288" name="Google Shape;288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38950" y="2910950"/>
            <a:ext cx="1851550" cy="18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0"/>
          <p:cNvSpPr txBox="1"/>
          <p:nvPr/>
        </p:nvSpPr>
        <p:spPr>
          <a:xfrm>
            <a:off x="789900" y="833450"/>
            <a:ext cx="7347900" cy="24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>
                <a:latin typeface="Playfair Display"/>
                <a:ea typeface="Playfair Display"/>
                <a:cs typeface="Playfair Display"/>
                <a:sym typeface="Playfair Display"/>
              </a:rPr>
              <a:t>Many thanks for your attention!</a:t>
            </a:r>
            <a:endParaRPr sz="3600"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Playfair Display"/>
                <a:ea typeface="Playfair Display"/>
                <a:cs typeface="Playfair Display"/>
                <a:sym typeface="Playfair Display"/>
              </a:rPr>
              <a:t>Gina Pavone - </a:t>
            </a:r>
            <a:r>
              <a:rPr lang="it" u="sng">
                <a:solidFill>
                  <a:schemeClr val="hlink"/>
                </a:solidFill>
                <a:latin typeface="Playfair Display"/>
                <a:ea typeface="Playfair Display"/>
                <a:cs typeface="Playfair Display"/>
                <a:sym typeface="Playfair Display"/>
                <a:hlinkClick r:id="rId3"/>
              </a:rPr>
              <a:t>gina.pavone@isti.cnr.it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Playfair Display"/>
                <a:ea typeface="Playfair Display"/>
                <a:cs typeface="Playfair Display"/>
                <a:sym typeface="Playfair Display"/>
              </a:rPr>
              <a:t>Emma Lazzeri - </a:t>
            </a:r>
            <a:r>
              <a:rPr lang="it" u="sng">
                <a:solidFill>
                  <a:schemeClr val="hlink"/>
                </a:solidFill>
                <a:latin typeface="Playfair Display"/>
                <a:ea typeface="Playfair Display"/>
                <a:cs typeface="Playfair Display"/>
                <a:sym typeface="Playfair Display"/>
                <a:hlinkClick r:id="rId4"/>
              </a:rPr>
              <a:t>emma.lazzeri@garr.it</a:t>
            </a:r>
            <a:r>
              <a:rPr lang="it">
                <a:latin typeface="Playfair Display"/>
                <a:ea typeface="Playfair Display"/>
                <a:cs typeface="Playfair Display"/>
                <a:sym typeface="Playfair Display"/>
              </a:rPr>
              <a:t> 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pic>
        <p:nvPicPr>
          <p:cNvPr id="294" name="Google Shape;294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7250" y="3670500"/>
            <a:ext cx="1565123" cy="10439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5" name="Google Shape;295;p40"/>
          <p:cNvGrpSpPr/>
          <p:nvPr/>
        </p:nvGrpSpPr>
        <p:grpSpPr>
          <a:xfrm>
            <a:off x="5583301" y="3802368"/>
            <a:ext cx="2370124" cy="1043930"/>
            <a:chOff x="6945201" y="3710193"/>
            <a:chExt cx="2370124" cy="1043930"/>
          </a:xfrm>
        </p:grpSpPr>
        <p:sp>
          <p:nvSpPr>
            <p:cNvPr id="296" name="Google Shape;296;p40"/>
            <p:cNvSpPr/>
            <p:nvPr/>
          </p:nvSpPr>
          <p:spPr>
            <a:xfrm>
              <a:off x="6957325" y="3718350"/>
              <a:ext cx="2358000" cy="1023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97" name="Google Shape;297;p40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6945201" y="3710193"/>
              <a:ext cx="2351201" cy="104393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98" name="Google Shape;298;p4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556525" y="3693637"/>
            <a:ext cx="2522800" cy="126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1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it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Italian Computing and Data Infrastructure - ICDI</a:t>
            </a:r>
            <a:endParaRPr/>
          </a:p>
        </p:txBody>
      </p:sp>
      <p:pic>
        <p:nvPicPr>
          <p:cNvPr id="161" name="Google Shape;16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0000" y="2777238"/>
            <a:ext cx="1809750" cy="1819275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1"/>
          <p:cNvSpPr txBox="1"/>
          <p:nvPr/>
        </p:nvSpPr>
        <p:spPr>
          <a:xfrm>
            <a:off x="4572000" y="651500"/>
            <a:ext cx="4046100" cy="43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-"/>
            </a:pPr>
            <a:r>
              <a:rPr lang="it" sz="1600">
                <a:latin typeface="Lato"/>
                <a:ea typeface="Lato"/>
                <a:cs typeface="Lato"/>
                <a:sym typeface="Lato"/>
              </a:rPr>
              <a:t>A “ working table” created by representatives of some of the main </a:t>
            </a:r>
            <a:r>
              <a:rPr lang="it" sz="1600" u="sng">
                <a:latin typeface="Lato"/>
                <a:ea typeface="Lato"/>
                <a:cs typeface="Lato"/>
                <a:sym typeface="Lato"/>
              </a:rPr>
              <a:t>Italian Research and Digital Infrastructures</a:t>
            </a:r>
            <a:r>
              <a:rPr lang="it" sz="1600">
                <a:latin typeface="Lato"/>
                <a:ea typeface="Lato"/>
                <a:cs typeface="Lato"/>
                <a:sym typeface="Lato"/>
              </a:rPr>
              <a:t> 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-"/>
            </a:pPr>
            <a:r>
              <a:rPr lang="it" sz="1600">
                <a:latin typeface="Lato"/>
                <a:ea typeface="Lato"/>
                <a:cs typeface="Lato"/>
                <a:sym typeface="Lato"/>
              </a:rPr>
              <a:t>It aims to promote synergies at national level in order to </a:t>
            </a:r>
            <a:r>
              <a:rPr lang="it" sz="1600" u="sng">
                <a:latin typeface="Lato"/>
                <a:ea typeface="Lato"/>
                <a:cs typeface="Lato"/>
                <a:sym typeface="Lato"/>
              </a:rPr>
              <a:t>optimize the Italian participation</a:t>
            </a:r>
            <a:r>
              <a:rPr lang="it" sz="1600">
                <a:latin typeface="Lato"/>
                <a:ea typeface="Lato"/>
                <a:cs typeface="Lato"/>
                <a:sym typeface="Lato"/>
              </a:rPr>
              <a:t> to the current European challenges, including the European Open Science Cloud (EOSC), the European Data Infrastructure (EDI) and HPC (High Performance Computing)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-"/>
            </a:pPr>
            <a:r>
              <a:rPr lang="it" sz="1600" u="sng">
                <a:latin typeface="Lato"/>
                <a:ea typeface="Lato"/>
                <a:cs typeface="Lato"/>
                <a:sym typeface="Lato"/>
              </a:rPr>
              <a:t>MUR</a:t>
            </a:r>
            <a:r>
              <a:rPr lang="it" sz="1600">
                <a:latin typeface="Lato"/>
                <a:ea typeface="Lato"/>
                <a:cs typeface="Lato"/>
                <a:sym typeface="Lato"/>
              </a:rPr>
              <a:t> is an observer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-"/>
            </a:pPr>
            <a:r>
              <a:rPr lang="it" sz="1600">
                <a:latin typeface="Lato"/>
                <a:ea typeface="Lato"/>
                <a:cs typeface="Lato"/>
                <a:sym typeface="Lato"/>
              </a:rPr>
              <a:t>In November 2020, ICDI received a mandate from MUR to represent Italy within the EOSC Association, of which ICDI is a founding member. 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3" name="Google Shape;163;p21"/>
          <p:cNvSpPr txBox="1"/>
          <p:nvPr/>
        </p:nvSpPr>
        <p:spPr>
          <a:xfrm>
            <a:off x="121925" y="4802500"/>
            <a:ext cx="7338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Lato"/>
                <a:ea typeface="Lato"/>
                <a:cs typeface="Lato"/>
                <a:sym typeface="Lato"/>
              </a:rPr>
              <a:t>https://www.icdi.it/it/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2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ICDI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Competence Centre </a:t>
            </a:r>
            <a:endParaRPr/>
          </a:p>
        </p:txBody>
      </p:sp>
      <p:sp>
        <p:nvSpPr>
          <p:cNvPr id="169" name="Google Shape;169;p22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Nationwide support from Open Science, FAIR, and EOSC experts</a:t>
            </a:r>
            <a:endParaRPr/>
          </a:p>
        </p:txBody>
      </p:sp>
      <p:sp>
        <p:nvSpPr>
          <p:cNvPr id="170" name="Google Shape;170;p22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71" name="Google Shape;171;p22"/>
          <p:cNvPicPr preferRelativeResize="0"/>
          <p:nvPr/>
        </p:nvPicPr>
        <p:blipFill rotWithShape="1">
          <a:blip r:embed="rId3">
            <a:alphaModFix/>
          </a:blip>
          <a:srcRect b="0" l="14073" r="12816" t="0"/>
          <a:stretch/>
        </p:blipFill>
        <p:spPr>
          <a:xfrm>
            <a:off x="4217675" y="0"/>
            <a:ext cx="4899648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3"/>
          <p:cNvSpPr txBox="1"/>
          <p:nvPr>
            <p:ph type="title"/>
          </p:nvPr>
        </p:nvSpPr>
        <p:spPr>
          <a:xfrm>
            <a:off x="411475" y="1322450"/>
            <a:ext cx="82467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More than 50 experts involved in the CC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it" sz="2650">
                <a:latin typeface="Lato"/>
                <a:ea typeface="Lato"/>
                <a:cs typeface="Lato"/>
                <a:sym typeface="Lato"/>
              </a:rPr>
              <a:t>E</a:t>
            </a:r>
            <a:r>
              <a:rPr b="0" lang="it" sz="2650">
                <a:latin typeface="Lato"/>
                <a:ea typeface="Lato"/>
                <a:cs typeface="Lato"/>
                <a:sym typeface="Lato"/>
              </a:rPr>
              <a:t>xperts in different fields and affiliated with 23 different institutions</a:t>
            </a:r>
            <a:endParaRPr sz="265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4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ICDI-CC </a:t>
            </a:r>
            <a:endParaRPr/>
          </a:p>
        </p:txBody>
      </p:sp>
      <p:sp>
        <p:nvSpPr>
          <p:cNvPr id="182" name="Google Shape;182;p24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it" sz="1800"/>
              <a:t>C</a:t>
            </a:r>
            <a:r>
              <a:rPr lang="it" sz="1800"/>
              <a:t>reate a network of experts, initiatives and Research Infrastructures with all the different  competences needed to s</a:t>
            </a:r>
            <a:r>
              <a:rPr lang="it" sz="1800" u="sng"/>
              <a:t>upport the Italian community on Open Science, FAIR principles</a:t>
            </a:r>
            <a:r>
              <a:rPr lang="it" sz="1800"/>
              <a:t> and on the Italian participation to the European Open Science Cloud (</a:t>
            </a:r>
            <a:r>
              <a:rPr lang="it" sz="1800" u="sng"/>
              <a:t>EOSC</a:t>
            </a:r>
            <a:r>
              <a:rPr lang="it" sz="1800"/>
              <a:t>). </a:t>
            </a:r>
            <a:endParaRPr sz="1800"/>
          </a:p>
        </p:txBody>
      </p:sp>
      <p:sp>
        <p:nvSpPr>
          <p:cNvPr id="183" name="Google Shape;183;p24"/>
          <p:cNvSpPr txBox="1"/>
          <p:nvPr/>
        </p:nvSpPr>
        <p:spPr>
          <a:xfrm>
            <a:off x="5174225" y="733650"/>
            <a:ext cx="7338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Mission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5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Mission, strategy and Action Plan</a:t>
            </a:r>
            <a:endParaRPr/>
          </a:p>
        </p:txBody>
      </p:sp>
      <p:sp>
        <p:nvSpPr>
          <p:cNvPr id="189" name="Google Shape;189;p25"/>
          <p:cNvSpPr txBox="1"/>
          <p:nvPr>
            <p:ph idx="1" type="subTitle"/>
          </p:nvPr>
        </p:nvSpPr>
        <p:spPr>
          <a:xfrm>
            <a:off x="724950" y="3005850"/>
            <a:ext cx="3300900" cy="201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it"/>
              <a:t>Published in June 2021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it"/>
              <a:t>Italian Version: </a:t>
            </a:r>
            <a:r>
              <a:rPr lang="it" u="sng">
                <a:solidFill>
                  <a:schemeClr val="hlink"/>
                </a:solidFill>
                <a:hlinkClick r:id="rId3"/>
              </a:rPr>
              <a:t>https://zenodo.org/record/5071055#.YYQScJ5Kgq3</a:t>
            </a:r>
            <a:r>
              <a:rPr lang="it"/>
              <a:t> 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it"/>
              <a:t>English version: </a:t>
            </a:r>
            <a:r>
              <a:rPr lang="it" u="sng">
                <a:solidFill>
                  <a:schemeClr val="hlink"/>
                </a:solidFill>
                <a:hlinkClick r:id="rId4"/>
              </a:rPr>
              <a:t>https://zenodo.org/record/5512638#.YYEIRJ5KhJU</a:t>
            </a:r>
            <a:r>
              <a:rPr lang="it"/>
              <a:t> </a:t>
            </a:r>
            <a:endParaRPr/>
          </a:p>
        </p:txBody>
      </p:sp>
      <p:pic>
        <p:nvPicPr>
          <p:cNvPr id="190" name="Google Shape;190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26300" y="304800"/>
            <a:ext cx="3143250" cy="4448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CC as a single national reference point for:</a:t>
            </a:r>
            <a:endParaRPr/>
          </a:p>
        </p:txBody>
      </p:sp>
      <p:sp>
        <p:nvSpPr>
          <p:cNvPr id="196" name="Google Shape;196;p26"/>
          <p:cNvSpPr txBox="1"/>
          <p:nvPr/>
        </p:nvSpPr>
        <p:spPr>
          <a:xfrm>
            <a:off x="577050" y="1802125"/>
            <a:ext cx="8389800" cy="31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Lato"/>
              <a:buChar char="●"/>
            </a:pPr>
            <a:r>
              <a:rPr b="1" lang="it" sz="1500">
                <a:latin typeface="Lato"/>
                <a:ea typeface="Lato"/>
                <a:cs typeface="Lato"/>
                <a:sym typeface="Lato"/>
              </a:rPr>
              <a:t>training and support</a:t>
            </a:r>
            <a:r>
              <a:rPr lang="it" sz="1500">
                <a:latin typeface="Lato"/>
                <a:ea typeface="Lato"/>
                <a:cs typeface="Lato"/>
                <a:sym typeface="Lato"/>
              </a:rPr>
              <a:t>: </a:t>
            </a:r>
            <a:r>
              <a:rPr lang="it" sz="1500">
                <a:latin typeface="Lato"/>
                <a:ea typeface="Lato"/>
                <a:cs typeface="Lato"/>
                <a:sym typeface="Lato"/>
              </a:rPr>
              <a:t>providing support, consultancy and training activities on Open Science, FAIR principles and EOSC.</a:t>
            </a:r>
            <a:endParaRPr sz="1500">
              <a:highlight>
                <a:srgbClr val="FFFFFF"/>
              </a:highlight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Lato"/>
              <a:buChar char="●"/>
            </a:pPr>
            <a:r>
              <a:rPr b="1" lang="it" sz="1500">
                <a:latin typeface="Lato"/>
                <a:ea typeface="Lato"/>
                <a:cs typeface="Lato"/>
                <a:sym typeface="Lato"/>
              </a:rPr>
              <a:t>empowerment</a:t>
            </a:r>
            <a:r>
              <a:rPr lang="it" sz="1500">
                <a:latin typeface="Lato"/>
                <a:ea typeface="Lato"/>
                <a:cs typeface="Lato"/>
                <a:sym typeface="Lato"/>
              </a:rPr>
              <a:t>: </a:t>
            </a:r>
            <a:r>
              <a:rPr lang="it" sz="1500">
                <a:latin typeface="Lato"/>
                <a:ea typeface="Lato"/>
                <a:cs typeface="Lato"/>
                <a:sym typeface="Lato"/>
              </a:rPr>
              <a:t>fostering the integration of Open Science in the daily practice of the different stakeholders, through the acquisition of skills and the awareness of the positive effects.</a:t>
            </a:r>
            <a:endParaRPr sz="1500">
              <a:latin typeface="Lato"/>
              <a:ea typeface="Lato"/>
              <a:cs typeface="Lato"/>
              <a:sym typeface="Lato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Lato"/>
              <a:buChar char="●"/>
            </a:pPr>
            <a:r>
              <a:rPr b="1" lang="it" sz="1500">
                <a:latin typeface="Lato"/>
                <a:ea typeface="Lato"/>
                <a:cs typeface="Lato"/>
                <a:sym typeface="Lato"/>
              </a:rPr>
              <a:t>professionalization</a:t>
            </a:r>
            <a:r>
              <a:rPr lang="it" sz="1500">
                <a:latin typeface="Lato"/>
                <a:ea typeface="Lato"/>
                <a:cs typeface="Lato"/>
                <a:sym typeface="Lato"/>
              </a:rPr>
              <a:t>: </a:t>
            </a:r>
            <a:r>
              <a:rPr lang="it" sz="1500">
                <a:latin typeface="Lato"/>
                <a:ea typeface="Lato"/>
                <a:cs typeface="Lato"/>
                <a:sym typeface="Lato"/>
              </a:rPr>
              <a:t>designing and promoting structured training and the introduction of the new professional figure of the data steward into research institutions.</a:t>
            </a:r>
            <a:endParaRPr sz="1500">
              <a:latin typeface="Lato"/>
              <a:ea typeface="Lato"/>
              <a:cs typeface="Lato"/>
              <a:sym typeface="Lato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Lato"/>
              <a:buChar char="●"/>
            </a:pPr>
            <a:r>
              <a:rPr b="1" lang="it" sz="1500">
                <a:latin typeface="Lato"/>
                <a:ea typeface="Lato"/>
                <a:cs typeface="Lato"/>
                <a:sym typeface="Lato"/>
              </a:rPr>
              <a:t>good  practices</a:t>
            </a:r>
            <a:r>
              <a:rPr lang="it" sz="1500">
                <a:latin typeface="Lato"/>
                <a:ea typeface="Lato"/>
                <a:cs typeface="Lato"/>
                <a:sym typeface="Lato"/>
              </a:rPr>
              <a:t>: </a:t>
            </a:r>
            <a:r>
              <a:rPr lang="it" sz="1500">
                <a:latin typeface="Lato"/>
                <a:ea typeface="Lato"/>
                <a:cs typeface="Lato"/>
                <a:sym typeface="Lato"/>
              </a:rPr>
              <a:t>promoting the development and dissemination of good practices by making accessible guides, guidelines, standards, training and information resources - also produced by others - on Open Science, FAIR principles and EOSC.</a:t>
            </a:r>
            <a:endParaRPr sz="1500">
              <a:highlight>
                <a:srgbClr val="FFFFFF"/>
              </a:highlight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Lato"/>
              <a:buChar char="●"/>
            </a:pPr>
            <a:r>
              <a:rPr b="1" lang="it" sz="1500">
                <a:latin typeface="Lato"/>
                <a:ea typeface="Lato"/>
                <a:cs typeface="Lato"/>
                <a:sym typeface="Lato"/>
              </a:rPr>
              <a:t>tools and services</a:t>
            </a:r>
            <a:r>
              <a:rPr lang="it" sz="1500">
                <a:latin typeface="Lato"/>
                <a:ea typeface="Lato"/>
                <a:cs typeface="Lato"/>
                <a:sym typeface="Lato"/>
              </a:rPr>
              <a:t>: </a:t>
            </a:r>
            <a:r>
              <a:rPr lang="it" sz="1500">
                <a:latin typeface="Lato"/>
                <a:ea typeface="Lato"/>
                <a:cs typeface="Lato"/>
                <a:sym typeface="Lato"/>
              </a:rPr>
              <a:t>providing access to tools and services to apply Open Science good practices and to enable the FAIR-by-design both by taking into account the peculiarities of the different research communities and by fostering the exchange of experiences between sectors</a:t>
            </a:r>
            <a:endParaRPr sz="15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7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Involved stakeholders</a:t>
            </a:r>
            <a:endParaRPr/>
          </a:p>
        </p:txBody>
      </p:sp>
      <p:sp>
        <p:nvSpPr>
          <p:cNvPr id="202" name="Google Shape;202;p27"/>
          <p:cNvSpPr txBox="1"/>
          <p:nvPr>
            <p:ph idx="1" type="body"/>
          </p:nvPr>
        </p:nvSpPr>
        <p:spPr>
          <a:xfrm>
            <a:off x="729325" y="1853850"/>
            <a:ext cx="3774300" cy="315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highlight>
                  <a:schemeClr val="accent3"/>
                </a:highlight>
                <a:latin typeface="Arial"/>
                <a:ea typeface="Arial"/>
                <a:cs typeface="Arial"/>
                <a:sym typeface="Arial"/>
              </a:rPr>
              <a:t>Users of CC ICDI services</a:t>
            </a:r>
            <a:endParaRPr b="1" sz="1200">
              <a:solidFill>
                <a:schemeClr val="lt1"/>
              </a:solidFill>
              <a:highlight>
                <a:schemeClr val="accent3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highlight>
                <a:schemeClr val="accent3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Users</a:t>
            </a:r>
            <a:r>
              <a:rPr lang="it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There are serveral categories of end users. Each category will be associated with a specific support and set of services.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it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Researchers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it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Governance of public and private institutions, bodies and research centres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it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Public administrations, professionals and companies that (re)use or produce data for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research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it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Public and private training and education institutions and agencies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it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Citizens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27"/>
          <p:cNvSpPr txBox="1"/>
          <p:nvPr>
            <p:ph idx="2" type="body"/>
          </p:nvPr>
        </p:nvSpPr>
        <p:spPr>
          <a:xfrm>
            <a:off x="4643600" y="1853850"/>
            <a:ext cx="3774300" cy="29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chemeClr val="lt1"/>
                </a:solidFill>
                <a:highlight>
                  <a:schemeClr val="accent3"/>
                </a:highlight>
                <a:latin typeface="Arial"/>
                <a:ea typeface="Arial"/>
                <a:cs typeface="Arial"/>
                <a:sym typeface="Arial"/>
              </a:rPr>
              <a:t>Service providers for CC ICDI</a:t>
            </a:r>
            <a:endParaRPr b="1" sz="1200">
              <a:solidFill>
                <a:schemeClr val="lt1"/>
              </a:solidFill>
              <a:highlight>
                <a:schemeClr val="accent3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Experts</a:t>
            </a:r>
            <a:r>
              <a:rPr lang="it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it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experts of the CC ICDI network provide their expertise in different areas, develop specific training courses, offer support on issues related to EOSC and Open Science.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Service Providers:</a:t>
            </a:r>
            <a:endParaRPr b="1"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it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Service providers are Research Infrastructures, e-infrastructures, Institutions, Initiatives, Projects and so on. All of them can provide different kind of services and can contribute to the realization of the activities of the competence center.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