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y="5143500" cx="9144000"/>
  <p:notesSz cx="6858000" cy="9144000"/>
  <p:embeddedFontLst>
    <p:embeddedFont>
      <p:font typeface="Raleway"/>
      <p:regular r:id="rId51"/>
      <p:bold r:id="rId52"/>
      <p:italic r:id="rId53"/>
      <p:boldItalic r:id="rId54"/>
    </p:embeddedFont>
    <p:embeddedFont>
      <p:font typeface="Lato"/>
      <p:regular r:id="rId55"/>
      <p:bold r:id="rId56"/>
      <p:italic r:id="rId57"/>
      <p:boldItalic r:id="rId58"/>
    </p:embeddedFont>
    <p:embeddedFont>
      <p:font typeface="Poppins"/>
      <p:regular r:id="rId59"/>
      <p:bold r:id="rId60"/>
      <p:italic r:id="rId61"/>
      <p:boldItalic r:id="rId62"/>
    </p:embeddedFont>
    <p:embeddedFont>
      <p:font typeface="Helvetica Neue"/>
      <p:regular r:id="rId63"/>
      <p:bold r:id="rId64"/>
      <p:italic r:id="rId65"/>
      <p:boldItalic r:id="rId66"/>
    </p:embeddedFont>
    <p:embeddedFont>
      <p:font typeface="Poppins SemiBold"/>
      <p:regular r:id="rId67"/>
      <p:bold r:id="rId68"/>
      <p:italic r:id="rId69"/>
      <p:boldItalic r:id="rId70"/>
    </p:embeddedFont>
    <p:embeddedFont>
      <p:font typeface="Oswald"/>
      <p:regular r:id="rId71"/>
      <p:bold r:id="rId72"/>
    </p:embeddedFont>
    <p:embeddedFont>
      <p:font typeface="Helvetica Neue Light"/>
      <p:regular r:id="rId73"/>
      <p:bold r:id="rId74"/>
      <p:italic r:id="rId75"/>
      <p:boldItalic r:id="rId7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font" Target="fonts/HelveticaNeueLight-regular.fntdata"/><Relationship Id="rId72" Type="http://schemas.openxmlformats.org/officeDocument/2006/relationships/font" Target="fonts/Oswald-bold.fntdata"/><Relationship Id="rId31" Type="http://schemas.openxmlformats.org/officeDocument/2006/relationships/slide" Target="slides/slide26.xml"/><Relationship Id="rId75" Type="http://schemas.openxmlformats.org/officeDocument/2006/relationships/font" Target="fonts/HelveticaNeueLight-italic.fntdata"/><Relationship Id="rId30" Type="http://schemas.openxmlformats.org/officeDocument/2006/relationships/slide" Target="slides/slide25.xml"/><Relationship Id="rId74" Type="http://schemas.openxmlformats.org/officeDocument/2006/relationships/font" Target="fonts/HelveticaNeueLight-bold.fntdata"/><Relationship Id="rId33" Type="http://schemas.openxmlformats.org/officeDocument/2006/relationships/slide" Target="slides/slide28.xml"/><Relationship Id="rId32" Type="http://schemas.openxmlformats.org/officeDocument/2006/relationships/slide" Target="slides/slide27.xml"/><Relationship Id="rId76" Type="http://schemas.openxmlformats.org/officeDocument/2006/relationships/font" Target="fonts/HelveticaNeueLight-boldItalic.fntdata"/><Relationship Id="rId35" Type="http://schemas.openxmlformats.org/officeDocument/2006/relationships/slide" Target="slides/slide30.xml"/><Relationship Id="rId34" Type="http://schemas.openxmlformats.org/officeDocument/2006/relationships/slide" Target="slides/slide29.xml"/><Relationship Id="rId71" Type="http://schemas.openxmlformats.org/officeDocument/2006/relationships/font" Target="fonts/Oswald-regular.fntdata"/><Relationship Id="rId70" Type="http://schemas.openxmlformats.org/officeDocument/2006/relationships/font" Target="fonts/PoppinsSemiBold-boldItalic.fntdata"/><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font" Target="fonts/Poppins-boldItalic.fntdata"/><Relationship Id="rId61" Type="http://schemas.openxmlformats.org/officeDocument/2006/relationships/font" Target="fonts/Poppins-italic.fntdata"/><Relationship Id="rId20" Type="http://schemas.openxmlformats.org/officeDocument/2006/relationships/slide" Target="slides/slide15.xml"/><Relationship Id="rId64" Type="http://schemas.openxmlformats.org/officeDocument/2006/relationships/font" Target="fonts/HelveticaNeue-bold.fntdata"/><Relationship Id="rId63" Type="http://schemas.openxmlformats.org/officeDocument/2006/relationships/font" Target="fonts/HelveticaNeue-regular.fntdata"/><Relationship Id="rId22" Type="http://schemas.openxmlformats.org/officeDocument/2006/relationships/slide" Target="slides/slide17.xml"/><Relationship Id="rId66" Type="http://schemas.openxmlformats.org/officeDocument/2006/relationships/font" Target="fonts/HelveticaNeue-boldItalic.fntdata"/><Relationship Id="rId21" Type="http://schemas.openxmlformats.org/officeDocument/2006/relationships/slide" Target="slides/slide16.xml"/><Relationship Id="rId65" Type="http://schemas.openxmlformats.org/officeDocument/2006/relationships/font" Target="fonts/HelveticaNeue-italic.fntdata"/><Relationship Id="rId24" Type="http://schemas.openxmlformats.org/officeDocument/2006/relationships/slide" Target="slides/slide19.xml"/><Relationship Id="rId68" Type="http://schemas.openxmlformats.org/officeDocument/2006/relationships/font" Target="fonts/PoppinsSemiBold-bold.fntdata"/><Relationship Id="rId23" Type="http://schemas.openxmlformats.org/officeDocument/2006/relationships/slide" Target="slides/slide18.xml"/><Relationship Id="rId67" Type="http://schemas.openxmlformats.org/officeDocument/2006/relationships/font" Target="fonts/PoppinsSemiBold-regular.fntdata"/><Relationship Id="rId60" Type="http://schemas.openxmlformats.org/officeDocument/2006/relationships/font" Target="fonts/Poppins-bold.fntdata"/><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font" Target="fonts/PoppinsSemiBold-italic.fntdata"/><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aleway-regular.fntdata"/><Relationship Id="rId50" Type="http://schemas.openxmlformats.org/officeDocument/2006/relationships/slide" Target="slides/slide45.xml"/><Relationship Id="rId53" Type="http://schemas.openxmlformats.org/officeDocument/2006/relationships/font" Target="fonts/Raleway-italic.fntdata"/><Relationship Id="rId52" Type="http://schemas.openxmlformats.org/officeDocument/2006/relationships/font" Target="fonts/Raleway-bold.fntdata"/><Relationship Id="rId11" Type="http://schemas.openxmlformats.org/officeDocument/2006/relationships/slide" Target="slides/slide6.xml"/><Relationship Id="rId55" Type="http://schemas.openxmlformats.org/officeDocument/2006/relationships/font" Target="fonts/Lato-regular.fntdata"/><Relationship Id="rId10" Type="http://schemas.openxmlformats.org/officeDocument/2006/relationships/slide" Target="slides/slide5.xml"/><Relationship Id="rId54" Type="http://schemas.openxmlformats.org/officeDocument/2006/relationships/font" Target="fonts/Raleway-boldItalic.fntdata"/><Relationship Id="rId13" Type="http://schemas.openxmlformats.org/officeDocument/2006/relationships/slide" Target="slides/slide8.xml"/><Relationship Id="rId57" Type="http://schemas.openxmlformats.org/officeDocument/2006/relationships/font" Target="fonts/Lato-italic.fntdata"/><Relationship Id="rId12" Type="http://schemas.openxmlformats.org/officeDocument/2006/relationships/slide" Target="slides/slide7.xml"/><Relationship Id="rId56" Type="http://schemas.openxmlformats.org/officeDocument/2006/relationships/font" Target="fonts/Lato-bold.fntdata"/><Relationship Id="rId15" Type="http://schemas.openxmlformats.org/officeDocument/2006/relationships/slide" Target="slides/slide10.xml"/><Relationship Id="rId59" Type="http://schemas.openxmlformats.org/officeDocument/2006/relationships/font" Target="fonts/Poppins-regular.fntdata"/><Relationship Id="rId14" Type="http://schemas.openxmlformats.org/officeDocument/2006/relationships/slide" Target="slides/slide9.xml"/><Relationship Id="rId58" Type="http://schemas.openxmlformats.org/officeDocument/2006/relationships/font" Target="fonts/Lato-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0c56d53d8_2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100c56d53d8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011170a5c2_0_1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1011170a5c2_0_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1011170a5c2_0_8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1011170a5c2_0_8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011170a5c2_0_9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011170a5c2_0_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011170a5c2_0_9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011170a5c2_0_9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011170a5c2_0_9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011170a5c2_0_9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it" sz="1300">
                <a:solidFill>
                  <a:srgbClr val="333333"/>
                </a:solidFill>
                <a:highlight>
                  <a:srgbClr val="FFFFFF"/>
                </a:highlight>
              </a:rPr>
              <a:t>F</a:t>
            </a:r>
            <a:r>
              <a:rPr lang="it" sz="1300">
                <a:solidFill>
                  <a:srgbClr val="333333"/>
                </a:solidFill>
                <a:highlight>
                  <a:srgbClr val="FFFFFF"/>
                </a:highlight>
              </a:rPr>
              <a:t>ile names that reflect the content of the file will facilitate searching, discovering and understanding of the data.</a:t>
            </a:r>
            <a:endParaRPr sz="1300">
              <a:solidFill>
                <a:srgbClr val="333333"/>
              </a:solidFill>
              <a:highlight>
                <a:srgbClr val="FFFFFF"/>
              </a:highlight>
            </a:endParaRPr>
          </a:p>
          <a:p>
            <a:pPr indent="0" lvl="0" marL="0" rtl="0" algn="l">
              <a:spcBef>
                <a:spcPts val="60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011170a5c2_0_10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011170a5c2_0_1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011170a5c2_0_9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1011170a5c2_0_9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011170a5c2_0_9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011170a5c2_0_9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011170a5c2_0_9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011170a5c2_0_9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011170a5c2_0_9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1011170a5c2_0_9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011170a5c2_0_333: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1011170a5c2_0_333:notes"/>
          <p:cNvSpPr txBox="1"/>
          <p:nvPr>
            <p:ph idx="1" type="body"/>
          </p:nvPr>
        </p:nvSpPr>
        <p:spPr>
          <a:xfrm>
            <a:off x="685963" y="4342743"/>
            <a:ext cx="5486100" cy="411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g1011170a5c2_0_333:notes"/>
          <p:cNvSpPr txBox="1"/>
          <p:nvPr>
            <p:ph idx="12" type="sldNum"/>
          </p:nvPr>
        </p:nvSpPr>
        <p:spPr>
          <a:xfrm>
            <a:off x="3883916" y="8685486"/>
            <a:ext cx="2972400" cy="4569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1011170a5c2_0_9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1011170a5c2_0_9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1011170a5c2_0_9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1011170a5c2_0_9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1011170a5c2_0_10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1011170a5c2_0_10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1011170a5c2_0_9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1011170a5c2_0_9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011170a5c2_0_506: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011170a5c2_0_506: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g1011170a5c2_0_506: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it"/>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011170a5c2_0_51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1011170a5c2_0_5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1011170a5c2_0_520: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1011170a5c2_0_520: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g1011170a5c2_0_520: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it"/>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1011170a5c2_0_52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g1011170a5c2_0_5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011170a5c2_0_53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g1011170a5c2_0_5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011170a5c2_0_53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g1011170a5c2_0_5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f895c695c5_0_13: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f895c695c5_0_13:notes"/>
          <p:cNvSpPr txBox="1"/>
          <p:nvPr>
            <p:ph idx="1" type="body"/>
          </p:nvPr>
        </p:nvSpPr>
        <p:spPr>
          <a:xfrm>
            <a:off x="685963" y="4342743"/>
            <a:ext cx="5486100" cy="4115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gf895c695c5_0_13:notes"/>
          <p:cNvSpPr txBox="1"/>
          <p:nvPr>
            <p:ph idx="12" type="sldNum"/>
          </p:nvPr>
        </p:nvSpPr>
        <p:spPr>
          <a:xfrm>
            <a:off x="3883916" y="8685486"/>
            <a:ext cx="2972400" cy="4569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1011170a5c2_0_54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g1011170a5c2_0_5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1011170a5c2_0_553: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1011170a5c2_0_553: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g1011170a5c2_0_553: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it"/>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011170a5c2_0_561: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g1011170a5c2_0_5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1011170a5c2_0_56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g1011170a5c2_0_5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1011170a5c2_0_578: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1011170a5c2_0_578: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g1011170a5c2_0_578: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it"/>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1011170a5c2_0_586: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394" name="Google Shape;394;g1011170a5c2_0_586: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g1011170a5c2_0_586: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it"/>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1011170a5c2_0_59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g1011170a5c2_0_59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1011170a5c2_0_60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1011170a5c2_0_60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1011170a5c2_0_608: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1011170a5c2_0_608: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g1011170a5c2_0_608: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it"/>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1011170a5c2_0_616: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1011170a5c2_0_616: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g1011170a5c2_0_616: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it"/>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011170a5c2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011170a5c2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1011170a5c2_0_624: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g1011170a5c2_0_6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1011170a5c2_0_63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g1011170a5c2_0_6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1011170a5c2_0_636: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1011170a5c2_0_636: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g1011170a5c2_0_636: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it"/>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1011170a5c2_0_64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2200"/>
              <a:buFont typeface="Helvetica Neue"/>
              <a:buNone/>
            </a:pPr>
            <a:r>
              <a:t/>
            </a:r>
            <a:endParaRPr/>
          </a:p>
        </p:txBody>
      </p:sp>
      <p:sp>
        <p:nvSpPr>
          <p:cNvPr id="461" name="Google Shape;461;g1011170a5c2_0_6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g1011170a5c2_0_696: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469" name="Google Shape;469;g1011170a5c2_0_696: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g1011170a5c2_0_696: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it"/>
              <a:t>‹#›</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1011170a5c2_0_1048:notes"/>
          <p:cNvSpPr/>
          <p:nvPr>
            <p:ph idx="2" type="sldImg"/>
          </p:nvPr>
        </p:nvSpPr>
        <p:spPr>
          <a:xfrm>
            <a:off x="92741" y="686311"/>
            <a:ext cx="6672600" cy="34287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1011170a5c2_0_1048:notes"/>
          <p:cNvSpPr txBox="1"/>
          <p:nvPr>
            <p:ph idx="1" type="body"/>
          </p:nvPr>
        </p:nvSpPr>
        <p:spPr>
          <a:xfrm>
            <a:off x="685963" y="4342743"/>
            <a:ext cx="5486100" cy="411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g1011170a5c2_0_1048:notes"/>
          <p:cNvSpPr txBox="1"/>
          <p:nvPr>
            <p:ph idx="12" type="sldNum"/>
          </p:nvPr>
        </p:nvSpPr>
        <p:spPr>
          <a:xfrm>
            <a:off x="3883916" y="8685486"/>
            <a:ext cx="2972400" cy="456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200"/>
              <a:buFont typeface="Arial"/>
              <a:buNone/>
            </a:pPr>
            <a:fld id="{00000000-1234-1234-1234-123412341234}" type="slidenum">
              <a:rPr lang="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011170a5c2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011170a5c2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011170a5c2_0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011170a5c2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011170a5c2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011170a5c2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011170a5c2_0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011170a5c2_0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011170a5c2_0_2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011170a5c2_0_2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area science park">
  <p:cSld name="6_area science park">
    <p:spTree>
      <p:nvGrpSpPr>
        <p:cNvPr id="82" name="Shape 82"/>
        <p:cNvGrpSpPr/>
        <p:nvPr/>
      </p:nvGrpSpPr>
      <p:grpSpPr>
        <a:xfrm>
          <a:off x="0" y="0"/>
          <a:ext cx="0" cy="0"/>
          <a:chOff x="0" y="0"/>
          <a:chExt cx="0" cy="0"/>
        </a:xfrm>
      </p:grpSpPr>
      <p:sp>
        <p:nvSpPr>
          <p:cNvPr id="83" name="Google Shape;83;p13"/>
          <p:cNvSpPr/>
          <p:nvPr/>
        </p:nvSpPr>
        <p:spPr>
          <a:xfrm>
            <a:off x="2915816" y="4813052"/>
            <a:ext cx="61200" cy="612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 name="Google Shape;84;p13"/>
          <p:cNvSpPr txBox="1"/>
          <p:nvPr>
            <p:ph idx="1" type="body"/>
          </p:nvPr>
        </p:nvSpPr>
        <p:spPr>
          <a:xfrm>
            <a:off x="251520" y="1084145"/>
            <a:ext cx="8640900" cy="839400"/>
          </a:xfrm>
          <a:prstGeom prst="rect">
            <a:avLst/>
          </a:prstGeom>
          <a:noFill/>
          <a:ln>
            <a:noFill/>
          </a:ln>
        </p:spPr>
        <p:txBody>
          <a:bodyPr anchorCtr="0" anchor="t" bIns="45700" lIns="91425" spcFirstLastPara="1" rIns="91425" wrap="square" tIns="45700">
            <a:normAutofit/>
          </a:bodyPr>
          <a:lstStyle>
            <a:lvl1pPr indent="-228600" lvl="0" marL="457200" rtl="0" algn="just">
              <a:lnSpc>
                <a:spcPct val="90000"/>
              </a:lnSpc>
              <a:spcBef>
                <a:spcPts val="1000"/>
              </a:spcBef>
              <a:spcAft>
                <a:spcPts val="0"/>
              </a:spcAft>
              <a:buClr>
                <a:srgbClr val="3F3F3F"/>
              </a:buClr>
              <a:buSzPts val="1600"/>
              <a:buFont typeface="Calibri"/>
              <a:buNone/>
              <a:defRPr sz="1600">
                <a:solidFill>
                  <a:srgbClr val="3F3F3F"/>
                </a:solidFill>
                <a:latin typeface="Calibri"/>
                <a:ea typeface="Calibri"/>
                <a:cs typeface="Calibri"/>
                <a:sym typeface="Calibri"/>
              </a:defRPr>
            </a:lvl1pPr>
            <a:lvl2pPr indent="-342900" lvl="1" marL="914400" rtl="0" algn="l">
              <a:lnSpc>
                <a:spcPct val="90000"/>
              </a:lnSpc>
              <a:spcBef>
                <a:spcPts val="1200"/>
              </a:spcBef>
              <a:spcAft>
                <a:spcPts val="0"/>
              </a:spcAft>
              <a:buClr>
                <a:schemeClr val="dk1"/>
              </a:buClr>
              <a:buSzPts val="1800"/>
              <a:buChar char="○"/>
              <a:defRPr/>
            </a:lvl2pPr>
            <a:lvl3pPr indent="-342900" lvl="2" marL="1371600" rtl="0" algn="l">
              <a:lnSpc>
                <a:spcPct val="90000"/>
              </a:lnSpc>
              <a:spcBef>
                <a:spcPts val="1200"/>
              </a:spcBef>
              <a:spcAft>
                <a:spcPts val="0"/>
              </a:spcAft>
              <a:buClr>
                <a:schemeClr val="dk1"/>
              </a:buClr>
              <a:buSzPts val="1800"/>
              <a:buChar char="■"/>
              <a:defRPr/>
            </a:lvl3pPr>
            <a:lvl4pPr indent="-342900" lvl="3" marL="1828800" rtl="0" algn="l">
              <a:lnSpc>
                <a:spcPct val="90000"/>
              </a:lnSpc>
              <a:spcBef>
                <a:spcPts val="1200"/>
              </a:spcBef>
              <a:spcAft>
                <a:spcPts val="0"/>
              </a:spcAft>
              <a:buClr>
                <a:schemeClr val="dk1"/>
              </a:buClr>
              <a:buSzPts val="1800"/>
              <a:buChar char="●"/>
              <a:defRPr/>
            </a:lvl4pPr>
            <a:lvl5pPr indent="-342900" lvl="4" marL="2286000" rtl="0" algn="l">
              <a:lnSpc>
                <a:spcPct val="90000"/>
              </a:lnSpc>
              <a:spcBef>
                <a:spcPts val="1200"/>
              </a:spcBef>
              <a:spcAft>
                <a:spcPts val="0"/>
              </a:spcAft>
              <a:buClr>
                <a:schemeClr val="dk1"/>
              </a:buClr>
              <a:buSzPts val="1800"/>
              <a:buChar char="○"/>
              <a:defRPr/>
            </a:lvl5pPr>
            <a:lvl6pPr indent="-342900" lvl="5" marL="2743200" rtl="0" algn="l">
              <a:lnSpc>
                <a:spcPct val="90000"/>
              </a:lnSpc>
              <a:spcBef>
                <a:spcPts val="1200"/>
              </a:spcBef>
              <a:spcAft>
                <a:spcPts val="0"/>
              </a:spcAft>
              <a:buClr>
                <a:schemeClr val="dk1"/>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
        <p:nvSpPr>
          <p:cNvPr id="85" name="Google Shape;85;p13"/>
          <p:cNvSpPr txBox="1"/>
          <p:nvPr>
            <p:ph type="title"/>
          </p:nvPr>
        </p:nvSpPr>
        <p:spPr>
          <a:xfrm>
            <a:off x="251520" y="483518"/>
            <a:ext cx="8640900" cy="5796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3F3F3F"/>
              </a:buClr>
              <a:buSzPts val="2400"/>
              <a:buFont typeface="Calibri"/>
              <a:buNone/>
              <a:defRPr b="1" sz="2400">
                <a:solidFill>
                  <a:srgbClr val="3F3F3F"/>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6" name="Google Shape;86;p13"/>
          <p:cNvSpPr/>
          <p:nvPr>
            <p:ph idx="2" type="pic"/>
          </p:nvPr>
        </p:nvSpPr>
        <p:spPr>
          <a:xfrm>
            <a:off x="6300192" y="2143186"/>
            <a:ext cx="2589000" cy="2217900"/>
          </a:xfrm>
          <a:prstGeom prst="rect">
            <a:avLst/>
          </a:prstGeom>
          <a:solidFill>
            <a:srgbClr val="D8D8D8"/>
          </a:solidFill>
          <a:ln>
            <a:noFill/>
          </a:ln>
        </p:spPr>
      </p:sp>
      <p:sp>
        <p:nvSpPr>
          <p:cNvPr id="87" name="Google Shape;87;p13"/>
          <p:cNvSpPr/>
          <p:nvPr>
            <p:ph idx="3" type="pic"/>
          </p:nvPr>
        </p:nvSpPr>
        <p:spPr>
          <a:xfrm>
            <a:off x="3270335" y="2143186"/>
            <a:ext cx="2589000" cy="2217900"/>
          </a:xfrm>
          <a:prstGeom prst="rect">
            <a:avLst/>
          </a:prstGeom>
          <a:solidFill>
            <a:srgbClr val="D8D8D8"/>
          </a:solidFill>
          <a:ln>
            <a:noFill/>
          </a:ln>
        </p:spPr>
      </p:sp>
      <p:sp>
        <p:nvSpPr>
          <p:cNvPr id="88" name="Google Shape;88;p13"/>
          <p:cNvSpPr/>
          <p:nvPr>
            <p:ph idx="4" type="pic"/>
          </p:nvPr>
        </p:nvSpPr>
        <p:spPr>
          <a:xfrm>
            <a:off x="240478" y="2143186"/>
            <a:ext cx="2589000" cy="2217900"/>
          </a:xfrm>
          <a:prstGeom prst="rect">
            <a:avLst/>
          </a:prstGeom>
          <a:solidFill>
            <a:srgbClr val="D8D8D8"/>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area science park">
  <p:cSld name="3_area science park">
    <p:spTree>
      <p:nvGrpSpPr>
        <p:cNvPr id="89" name="Shape 89"/>
        <p:cNvGrpSpPr/>
        <p:nvPr/>
      </p:nvGrpSpPr>
      <p:grpSpPr>
        <a:xfrm>
          <a:off x="0" y="0"/>
          <a:ext cx="0" cy="0"/>
          <a:chOff x="0" y="0"/>
          <a:chExt cx="0" cy="0"/>
        </a:xfrm>
      </p:grpSpPr>
      <p:sp>
        <p:nvSpPr>
          <p:cNvPr id="90" name="Google Shape;90;p14"/>
          <p:cNvSpPr txBox="1"/>
          <p:nvPr>
            <p:ph type="title"/>
          </p:nvPr>
        </p:nvSpPr>
        <p:spPr>
          <a:xfrm>
            <a:off x="251520" y="483518"/>
            <a:ext cx="8640900" cy="5796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3F3F3F"/>
              </a:buClr>
              <a:buSzPts val="2400"/>
              <a:buFont typeface="Calibri"/>
              <a:buNone/>
              <a:defRPr b="1" sz="2400">
                <a:solidFill>
                  <a:srgbClr val="3F3F3F"/>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1" name="Google Shape;91;p14"/>
          <p:cNvSpPr txBox="1"/>
          <p:nvPr>
            <p:ph idx="1" type="body"/>
          </p:nvPr>
        </p:nvSpPr>
        <p:spPr>
          <a:xfrm>
            <a:off x="250825" y="1063625"/>
            <a:ext cx="8642400" cy="3560700"/>
          </a:xfrm>
          <a:prstGeom prst="rect">
            <a:avLst/>
          </a:prstGeom>
          <a:noFill/>
          <a:ln>
            <a:noFill/>
          </a:ln>
        </p:spPr>
        <p:txBody>
          <a:bodyPr anchorCtr="0" anchor="t" bIns="45700" lIns="91425" spcFirstLastPara="1" rIns="91425" wrap="square" tIns="45700">
            <a:normAutofit/>
          </a:bodyPr>
          <a:lstStyle>
            <a:lvl1pPr indent="-330200" lvl="0" marL="457200" rtl="0" algn="l">
              <a:lnSpc>
                <a:spcPct val="90000"/>
              </a:lnSpc>
              <a:spcBef>
                <a:spcPts val="1000"/>
              </a:spcBef>
              <a:spcAft>
                <a:spcPts val="0"/>
              </a:spcAft>
              <a:buClr>
                <a:schemeClr val="accent1"/>
              </a:buClr>
              <a:buSzPts val="1600"/>
              <a:buChar char="●"/>
              <a:defRPr sz="1600">
                <a:solidFill>
                  <a:srgbClr val="3F3F3F"/>
                </a:solidFill>
              </a:defRPr>
            </a:lvl1pPr>
            <a:lvl2pPr indent="-342900" lvl="1" marL="914400" rtl="0" algn="l">
              <a:lnSpc>
                <a:spcPct val="90000"/>
              </a:lnSpc>
              <a:spcBef>
                <a:spcPts val="1200"/>
              </a:spcBef>
              <a:spcAft>
                <a:spcPts val="0"/>
              </a:spcAft>
              <a:buClr>
                <a:schemeClr val="dk1"/>
              </a:buClr>
              <a:buSzPts val="1800"/>
              <a:buChar char="○"/>
              <a:defRPr/>
            </a:lvl2pPr>
            <a:lvl3pPr indent="-342900" lvl="2" marL="1371600" rtl="0" algn="l">
              <a:lnSpc>
                <a:spcPct val="90000"/>
              </a:lnSpc>
              <a:spcBef>
                <a:spcPts val="1200"/>
              </a:spcBef>
              <a:spcAft>
                <a:spcPts val="0"/>
              </a:spcAft>
              <a:buClr>
                <a:schemeClr val="dk1"/>
              </a:buClr>
              <a:buSzPts val="1800"/>
              <a:buChar char="■"/>
              <a:defRPr/>
            </a:lvl3pPr>
            <a:lvl4pPr indent="-342900" lvl="3" marL="1828800" rtl="0" algn="l">
              <a:lnSpc>
                <a:spcPct val="90000"/>
              </a:lnSpc>
              <a:spcBef>
                <a:spcPts val="1200"/>
              </a:spcBef>
              <a:spcAft>
                <a:spcPts val="0"/>
              </a:spcAft>
              <a:buClr>
                <a:schemeClr val="dk1"/>
              </a:buClr>
              <a:buSzPts val="1800"/>
              <a:buChar char="●"/>
              <a:defRPr/>
            </a:lvl4pPr>
            <a:lvl5pPr indent="-342900" lvl="4" marL="2286000" rtl="0" algn="l">
              <a:lnSpc>
                <a:spcPct val="90000"/>
              </a:lnSpc>
              <a:spcBef>
                <a:spcPts val="1200"/>
              </a:spcBef>
              <a:spcAft>
                <a:spcPts val="0"/>
              </a:spcAft>
              <a:buClr>
                <a:schemeClr val="dk1"/>
              </a:buClr>
              <a:buSzPts val="1800"/>
              <a:buChar char="○"/>
              <a:defRPr/>
            </a:lvl5pPr>
            <a:lvl6pPr indent="-342900" lvl="5" marL="2743200" rtl="0" algn="l">
              <a:lnSpc>
                <a:spcPct val="90000"/>
              </a:lnSpc>
              <a:spcBef>
                <a:spcPts val="1200"/>
              </a:spcBef>
              <a:spcAft>
                <a:spcPts val="0"/>
              </a:spcAft>
              <a:buClr>
                <a:schemeClr val="dk1"/>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area science park">
  <p:cSld name="2_area science park">
    <p:spTree>
      <p:nvGrpSpPr>
        <p:cNvPr id="92" name="Shape 92"/>
        <p:cNvGrpSpPr/>
        <p:nvPr/>
      </p:nvGrpSpPr>
      <p:grpSpPr>
        <a:xfrm>
          <a:off x="0" y="0"/>
          <a:ext cx="0" cy="0"/>
          <a:chOff x="0" y="0"/>
          <a:chExt cx="0" cy="0"/>
        </a:xfrm>
      </p:grpSpPr>
      <p:sp>
        <p:nvSpPr>
          <p:cNvPr id="93" name="Google Shape;93;p15"/>
          <p:cNvSpPr/>
          <p:nvPr/>
        </p:nvSpPr>
        <p:spPr>
          <a:xfrm>
            <a:off x="2915816" y="4813052"/>
            <a:ext cx="61200" cy="612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4" name="Google Shape;94;p15"/>
          <p:cNvSpPr txBox="1"/>
          <p:nvPr>
            <p:ph idx="1" type="body"/>
          </p:nvPr>
        </p:nvSpPr>
        <p:spPr>
          <a:xfrm>
            <a:off x="251520" y="1084144"/>
            <a:ext cx="5221200" cy="3499200"/>
          </a:xfrm>
          <a:prstGeom prst="rect">
            <a:avLst/>
          </a:prstGeom>
          <a:noFill/>
          <a:ln>
            <a:noFill/>
          </a:ln>
        </p:spPr>
        <p:txBody>
          <a:bodyPr anchorCtr="0" anchor="t" bIns="45700" lIns="91425" spcFirstLastPara="1" rIns="91425" wrap="square" tIns="45700">
            <a:normAutofit/>
          </a:bodyPr>
          <a:lstStyle>
            <a:lvl1pPr indent="-228600" lvl="0" marL="457200" rtl="0" algn="just">
              <a:lnSpc>
                <a:spcPct val="90000"/>
              </a:lnSpc>
              <a:spcBef>
                <a:spcPts val="1000"/>
              </a:spcBef>
              <a:spcAft>
                <a:spcPts val="0"/>
              </a:spcAft>
              <a:buClr>
                <a:srgbClr val="3F3F3F"/>
              </a:buClr>
              <a:buSzPts val="1600"/>
              <a:buFont typeface="Calibri"/>
              <a:buNone/>
              <a:defRPr sz="1600">
                <a:solidFill>
                  <a:srgbClr val="3F3F3F"/>
                </a:solidFill>
                <a:latin typeface="Calibri"/>
                <a:ea typeface="Calibri"/>
                <a:cs typeface="Calibri"/>
                <a:sym typeface="Calibri"/>
              </a:defRPr>
            </a:lvl1pPr>
            <a:lvl2pPr indent="-342900" lvl="1" marL="914400" rtl="0" algn="l">
              <a:lnSpc>
                <a:spcPct val="90000"/>
              </a:lnSpc>
              <a:spcBef>
                <a:spcPts val="1200"/>
              </a:spcBef>
              <a:spcAft>
                <a:spcPts val="0"/>
              </a:spcAft>
              <a:buClr>
                <a:schemeClr val="dk1"/>
              </a:buClr>
              <a:buSzPts val="1800"/>
              <a:buChar char="○"/>
              <a:defRPr/>
            </a:lvl2pPr>
            <a:lvl3pPr indent="-342900" lvl="2" marL="1371600" rtl="0" algn="l">
              <a:lnSpc>
                <a:spcPct val="90000"/>
              </a:lnSpc>
              <a:spcBef>
                <a:spcPts val="1200"/>
              </a:spcBef>
              <a:spcAft>
                <a:spcPts val="0"/>
              </a:spcAft>
              <a:buClr>
                <a:schemeClr val="dk1"/>
              </a:buClr>
              <a:buSzPts val="1800"/>
              <a:buChar char="■"/>
              <a:defRPr/>
            </a:lvl3pPr>
            <a:lvl4pPr indent="-342900" lvl="3" marL="1828800" rtl="0" algn="l">
              <a:lnSpc>
                <a:spcPct val="90000"/>
              </a:lnSpc>
              <a:spcBef>
                <a:spcPts val="1200"/>
              </a:spcBef>
              <a:spcAft>
                <a:spcPts val="0"/>
              </a:spcAft>
              <a:buClr>
                <a:schemeClr val="dk1"/>
              </a:buClr>
              <a:buSzPts val="1800"/>
              <a:buChar char="●"/>
              <a:defRPr/>
            </a:lvl4pPr>
            <a:lvl5pPr indent="-342900" lvl="4" marL="2286000" rtl="0" algn="l">
              <a:lnSpc>
                <a:spcPct val="90000"/>
              </a:lnSpc>
              <a:spcBef>
                <a:spcPts val="1200"/>
              </a:spcBef>
              <a:spcAft>
                <a:spcPts val="0"/>
              </a:spcAft>
              <a:buClr>
                <a:schemeClr val="dk1"/>
              </a:buClr>
              <a:buSzPts val="1800"/>
              <a:buChar char="○"/>
              <a:defRPr/>
            </a:lvl5pPr>
            <a:lvl6pPr indent="-342900" lvl="5" marL="2743200" rtl="0" algn="l">
              <a:lnSpc>
                <a:spcPct val="90000"/>
              </a:lnSpc>
              <a:spcBef>
                <a:spcPts val="1200"/>
              </a:spcBef>
              <a:spcAft>
                <a:spcPts val="0"/>
              </a:spcAft>
              <a:buClr>
                <a:schemeClr val="dk1"/>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
        <p:nvSpPr>
          <p:cNvPr id="95" name="Google Shape;95;p15"/>
          <p:cNvSpPr txBox="1"/>
          <p:nvPr>
            <p:ph type="title"/>
          </p:nvPr>
        </p:nvSpPr>
        <p:spPr>
          <a:xfrm>
            <a:off x="251520" y="483518"/>
            <a:ext cx="8640900" cy="5796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3F3F3F"/>
              </a:buClr>
              <a:buSzPts val="2400"/>
              <a:buFont typeface="Calibri"/>
              <a:buNone/>
              <a:defRPr b="1" sz="2400">
                <a:solidFill>
                  <a:srgbClr val="3F3F3F"/>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6" name="Google Shape;96;p15"/>
          <p:cNvSpPr/>
          <p:nvPr>
            <p:ph idx="2" type="pic"/>
          </p:nvPr>
        </p:nvSpPr>
        <p:spPr>
          <a:xfrm>
            <a:off x="5723830" y="1084144"/>
            <a:ext cx="3168600" cy="3509400"/>
          </a:xfrm>
          <a:prstGeom prst="rect">
            <a:avLst/>
          </a:prstGeom>
          <a:solidFill>
            <a:srgbClr val="D8D8D8"/>
          </a:solid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1">
  <p:cSld name="CUSTOM">
    <p:spTree>
      <p:nvGrpSpPr>
        <p:cNvPr id="97" name="Shape 97"/>
        <p:cNvGrpSpPr/>
        <p:nvPr/>
      </p:nvGrpSpPr>
      <p:grpSpPr>
        <a:xfrm>
          <a:off x="0" y="0"/>
          <a:ext cx="0" cy="0"/>
          <a:chOff x="0" y="0"/>
          <a:chExt cx="0" cy="0"/>
        </a:xfrm>
      </p:grpSpPr>
      <p:sp>
        <p:nvSpPr>
          <p:cNvPr id="98" name="Google Shape;98;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atin typeface="Lato"/>
                <a:ea typeface="Lato"/>
                <a:cs typeface="Lato"/>
                <a:sym typeface="Lato"/>
              </a:defRPr>
            </a:lvl1pPr>
            <a:lvl2pPr lvl="1">
              <a:spcBef>
                <a:spcPts val="0"/>
              </a:spcBef>
              <a:spcAft>
                <a:spcPts val="0"/>
              </a:spcAft>
              <a:buSzPts val="2800"/>
              <a:buNone/>
              <a:defRPr>
                <a:latin typeface="Lato"/>
                <a:ea typeface="Lato"/>
                <a:cs typeface="Lato"/>
                <a:sym typeface="Lato"/>
              </a:defRPr>
            </a:lvl2pPr>
            <a:lvl3pPr lvl="2">
              <a:spcBef>
                <a:spcPts val="0"/>
              </a:spcBef>
              <a:spcAft>
                <a:spcPts val="0"/>
              </a:spcAft>
              <a:buSzPts val="2800"/>
              <a:buNone/>
              <a:defRPr>
                <a:latin typeface="Lato"/>
                <a:ea typeface="Lato"/>
                <a:cs typeface="Lato"/>
                <a:sym typeface="Lato"/>
              </a:defRPr>
            </a:lvl3pPr>
            <a:lvl4pPr lvl="3">
              <a:spcBef>
                <a:spcPts val="0"/>
              </a:spcBef>
              <a:spcAft>
                <a:spcPts val="0"/>
              </a:spcAft>
              <a:buSzPts val="2800"/>
              <a:buNone/>
              <a:defRPr>
                <a:latin typeface="Lato"/>
                <a:ea typeface="Lato"/>
                <a:cs typeface="Lato"/>
                <a:sym typeface="Lato"/>
              </a:defRPr>
            </a:lvl4pPr>
            <a:lvl5pPr lvl="4">
              <a:spcBef>
                <a:spcPts val="0"/>
              </a:spcBef>
              <a:spcAft>
                <a:spcPts val="0"/>
              </a:spcAft>
              <a:buSzPts val="2800"/>
              <a:buNone/>
              <a:defRPr>
                <a:latin typeface="Lato"/>
                <a:ea typeface="Lato"/>
                <a:cs typeface="Lato"/>
                <a:sym typeface="Lato"/>
              </a:defRPr>
            </a:lvl5pPr>
            <a:lvl6pPr lvl="5">
              <a:spcBef>
                <a:spcPts val="0"/>
              </a:spcBef>
              <a:spcAft>
                <a:spcPts val="0"/>
              </a:spcAft>
              <a:buSzPts val="2800"/>
              <a:buNone/>
              <a:defRPr>
                <a:latin typeface="Lato"/>
                <a:ea typeface="Lato"/>
                <a:cs typeface="Lato"/>
                <a:sym typeface="Lato"/>
              </a:defRPr>
            </a:lvl6pPr>
            <a:lvl7pPr lvl="6">
              <a:spcBef>
                <a:spcPts val="0"/>
              </a:spcBef>
              <a:spcAft>
                <a:spcPts val="0"/>
              </a:spcAft>
              <a:buSzPts val="2800"/>
              <a:buNone/>
              <a:defRPr>
                <a:latin typeface="Lato"/>
                <a:ea typeface="Lato"/>
                <a:cs typeface="Lato"/>
                <a:sym typeface="Lato"/>
              </a:defRPr>
            </a:lvl7pPr>
            <a:lvl8pPr lvl="7">
              <a:spcBef>
                <a:spcPts val="0"/>
              </a:spcBef>
              <a:spcAft>
                <a:spcPts val="0"/>
              </a:spcAft>
              <a:buSzPts val="2800"/>
              <a:buNone/>
              <a:defRPr>
                <a:latin typeface="Lato"/>
                <a:ea typeface="Lato"/>
                <a:cs typeface="Lato"/>
                <a:sym typeface="Lato"/>
              </a:defRPr>
            </a:lvl8pPr>
            <a:lvl9pPr lvl="8">
              <a:spcBef>
                <a:spcPts val="0"/>
              </a:spcBef>
              <a:spcAft>
                <a:spcPts val="0"/>
              </a:spcAft>
              <a:buSzPts val="2800"/>
              <a:buNone/>
              <a:defRPr>
                <a:latin typeface="Lato"/>
                <a:ea typeface="Lato"/>
                <a:cs typeface="Lato"/>
                <a:sym typeface="Lato"/>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della sezione 1">
  <p:cSld name="SECTION_HEADER_1">
    <p:bg>
      <p:bgPr>
        <a:solidFill>
          <a:schemeClr val="accent4"/>
        </a:solidFill>
      </p:bgPr>
    </p:bg>
    <p:spTree>
      <p:nvGrpSpPr>
        <p:cNvPr id="99" name="Shape 99"/>
        <p:cNvGrpSpPr/>
        <p:nvPr/>
      </p:nvGrpSpPr>
      <p:grpSpPr>
        <a:xfrm>
          <a:off x="0" y="0"/>
          <a:ext cx="0" cy="0"/>
          <a:chOff x="0" y="0"/>
          <a:chExt cx="0" cy="0"/>
        </a:xfrm>
      </p:grpSpPr>
      <p:sp>
        <p:nvSpPr>
          <p:cNvPr id="100" name="Google Shape;100;p17"/>
          <p:cNvSpPr txBox="1"/>
          <p:nvPr>
            <p:ph idx="12" type="sldNum"/>
          </p:nvPr>
        </p:nvSpPr>
        <p:spPr>
          <a:xfrm>
            <a:off x="8497999" y="4688759"/>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area science park">
  <p:cSld name="8_area science park">
    <p:spTree>
      <p:nvGrpSpPr>
        <p:cNvPr id="101" name="Shape 101"/>
        <p:cNvGrpSpPr/>
        <p:nvPr/>
      </p:nvGrpSpPr>
      <p:grpSpPr>
        <a:xfrm>
          <a:off x="0" y="0"/>
          <a:ext cx="0" cy="0"/>
          <a:chOff x="0" y="0"/>
          <a:chExt cx="0" cy="0"/>
        </a:xfrm>
      </p:grpSpPr>
      <p:sp>
        <p:nvSpPr>
          <p:cNvPr id="102" name="Google Shape;102;p18"/>
          <p:cNvSpPr/>
          <p:nvPr/>
        </p:nvSpPr>
        <p:spPr>
          <a:xfrm>
            <a:off x="2915816" y="4813052"/>
            <a:ext cx="61200" cy="612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 name="Google Shape;103;p18"/>
          <p:cNvSpPr txBox="1"/>
          <p:nvPr>
            <p:ph idx="1" type="body"/>
          </p:nvPr>
        </p:nvSpPr>
        <p:spPr>
          <a:xfrm>
            <a:off x="3672285" y="1084144"/>
            <a:ext cx="5221200" cy="3499200"/>
          </a:xfrm>
          <a:prstGeom prst="rect">
            <a:avLst/>
          </a:prstGeom>
          <a:noFill/>
          <a:ln>
            <a:noFill/>
          </a:ln>
        </p:spPr>
        <p:txBody>
          <a:bodyPr anchorCtr="0" anchor="t" bIns="45700" lIns="91425" spcFirstLastPara="1" rIns="91425" wrap="square" tIns="45700">
            <a:normAutofit/>
          </a:bodyPr>
          <a:lstStyle>
            <a:lvl1pPr indent="-228600" lvl="0" marL="457200" rtl="0" algn="just">
              <a:lnSpc>
                <a:spcPct val="90000"/>
              </a:lnSpc>
              <a:spcBef>
                <a:spcPts val="1000"/>
              </a:spcBef>
              <a:spcAft>
                <a:spcPts val="0"/>
              </a:spcAft>
              <a:buClr>
                <a:srgbClr val="3F3F3F"/>
              </a:buClr>
              <a:buSzPts val="1600"/>
              <a:buFont typeface="Calibri"/>
              <a:buNone/>
              <a:defRPr sz="1600">
                <a:solidFill>
                  <a:srgbClr val="3F3F3F"/>
                </a:solidFill>
                <a:latin typeface="Calibri"/>
                <a:ea typeface="Calibri"/>
                <a:cs typeface="Calibri"/>
                <a:sym typeface="Calibri"/>
              </a:defRPr>
            </a:lvl1pPr>
            <a:lvl2pPr indent="-342900" lvl="1" marL="914400" rtl="0" algn="l">
              <a:lnSpc>
                <a:spcPct val="90000"/>
              </a:lnSpc>
              <a:spcBef>
                <a:spcPts val="1200"/>
              </a:spcBef>
              <a:spcAft>
                <a:spcPts val="0"/>
              </a:spcAft>
              <a:buClr>
                <a:schemeClr val="dk1"/>
              </a:buClr>
              <a:buSzPts val="1800"/>
              <a:buChar char="○"/>
              <a:defRPr/>
            </a:lvl2pPr>
            <a:lvl3pPr indent="-342900" lvl="2" marL="1371600" rtl="0" algn="l">
              <a:lnSpc>
                <a:spcPct val="90000"/>
              </a:lnSpc>
              <a:spcBef>
                <a:spcPts val="1200"/>
              </a:spcBef>
              <a:spcAft>
                <a:spcPts val="0"/>
              </a:spcAft>
              <a:buClr>
                <a:schemeClr val="dk1"/>
              </a:buClr>
              <a:buSzPts val="1800"/>
              <a:buChar char="■"/>
              <a:defRPr/>
            </a:lvl3pPr>
            <a:lvl4pPr indent="-342900" lvl="3" marL="1828800" rtl="0" algn="l">
              <a:lnSpc>
                <a:spcPct val="90000"/>
              </a:lnSpc>
              <a:spcBef>
                <a:spcPts val="1200"/>
              </a:spcBef>
              <a:spcAft>
                <a:spcPts val="0"/>
              </a:spcAft>
              <a:buClr>
                <a:schemeClr val="dk1"/>
              </a:buClr>
              <a:buSzPts val="1800"/>
              <a:buChar char="●"/>
              <a:defRPr/>
            </a:lvl4pPr>
            <a:lvl5pPr indent="-342900" lvl="4" marL="2286000" rtl="0" algn="l">
              <a:lnSpc>
                <a:spcPct val="90000"/>
              </a:lnSpc>
              <a:spcBef>
                <a:spcPts val="1200"/>
              </a:spcBef>
              <a:spcAft>
                <a:spcPts val="0"/>
              </a:spcAft>
              <a:buClr>
                <a:schemeClr val="dk1"/>
              </a:buClr>
              <a:buSzPts val="1800"/>
              <a:buChar char="○"/>
              <a:defRPr/>
            </a:lvl5pPr>
            <a:lvl6pPr indent="-342900" lvl="5" marL="2743200" rtl="0" algn="l">
              <a:lnSpc>
                <a:spcPct val="90000"/>
              </a:lnSpc>
              <a:spcBef>
                <a:spcPts val="1200"/>
              </a:spcBef>
              <a:spcAft>
                <a:spcPts val="0"/>
              </a:spcAft>
              <a:buClr>
                <a:schemeClr val="dk1"/>
              </a:buClr>
              <a:buSzPts val="1800"/>
              <a:buChar char="■"/>
              <a:defRPr/>
            </a:lvl6pPr>
            <a:lvl7pPr indent="-342900" lvl="6" marL="3200400" rtl="0" algn="l">
              <a:lnSpc>
                <a:spcPct val="90000"/>
              </a:lnSpc>
              <a:spcBef>
                <a:spcPts val="1200"/>
              </a:spcBef>
              <a:spcAft>
                <a:spcPts val="0"/>
              </a:spcAft>
              <a:buClr>
                <a:schemeClr val="dk1"/>
              </a:buClr>
              <a:buSzPts val="1800"/>
              <a:buChar char="●"/>
              <a:defRPr/>
            </a:lvl7pPr>
            <a:lvl8pPr indent="-342900" lvl="7" marL="3657600" rtl="0" algn="l">
              <a:lnSpc>
                <a:spcPct val="90000"/>
              </a:lnSpc>
              <a:spcBef>
                <a:spcPts val="1200"/>
              </a:spcBef>
              <a:spcAft>
                <a:spcPts val="0"/>
              </a:spcAft>
              <a:buClr>
                <a:schemeClr val="dk1"/>
              </a:buClr>
              <a:buSzPts val="1800"/>
              <a:buChar char="○"/>
              <a:defRPr/>
            </a:lvl8pPr>
            <a:lvl9pPr indent="-342900" lvl="8" marL="4114800" rtl="0" algn="l">
              <a:lnSpc>
                <a:spcPct val="90000"/>
              </a:lnSpc>
              <a:spcBef>
                <a:spcPts val="1200"/>
              </a:spcBef>
              <a:spcAft>
                <a:spcPts val="1200"/>
              </a:spcAft>
              <a:buClr>
                <a:schemeClr val="dk1"/>
              </a:buClr>
              <a:buSzPts val="1800"/>
              <a:buChar char="■"/>
              <a:defRPr/>
            </a:lvl9pPr>
          </a:lstStyle>
          <a:p/>
        </p:txBody>
      </p:sp>
      <p:sp>
        <p:nvSpPr>
          <p:cNvPr id="104" name="Google Shape;104;p18"/>
          <p:cNvSpPr txBox="1"/>
          <p:nvPr>
            <p:ph type="title"/>
          </p:nvPr>
        </p:nvSpPr>
        <p:spPr>
          <a:xfrm>
            <a:off x="251520" y="483518"/>
            <a:ext cx="8640900" cy="5796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3F3F3F"/>
              </a:buClr>
              <a:buSzPts val="2400"/>
              <a:buFont typeface="Calibri"/>
              <a:buNone/>
              <a:defRPr b="1" sz="2400">
                <a:solidFill>
                  <a:srgbClr val="3F3F3F"/>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5" name="Google Shape;105;p18"/>
          <p:cNvSpPr/>
          <p:nvPr>
            <p:ph idx="2" type="pic"/>
          </p:nvPr>
        </p:nvSpPr>
        <p:spPr>
          <a:xfrm>
            <a:off x="253008" y="1084144"/>
            <a:ext cx="3168600" cy="3509400"/>
          </a:xfrm>
          <a:prstGeom prst="rect">
            <a:avLst/>
          </a:prstGeom>
          <a:solidFill>
            <a:srgbClr val="D8D8D8"/>
          </a:solid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area science park">
  <p:cSld name="7_area science park">
    <p:spTree>
      <p:nvGrpSpPr>
        <p:cNvPr id="106" name="Shape 106"/>
        <p:cNvGrpSpPr/>
        <p:nvPr/>
      </p:nvGrpSpPr>
      <p:grpSpPr>
        <a:xfrm>
          <a:off x="0" y="0"/>
          <a:ext cx="0" cy="0"/>
          <a:chOff x="0" y="0"/>
          <a:chExt cx="0" cy="0"/>
        </a:xfrm>
      </p:grpSpPr>
      <p:sp>
        <p:nvSpPr>
          <p:cNvPr id="107" name="Google Shape;107;p19"/>
          <p:cNvSpPr/>
          <p:nvPr/>
        </p:nvSpPr>
        <p:spPr>
          <a:xfrm>
            <a:off x="2915816" y="4813052"/>
            <a:ext cx="61200" cy="61200"/>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 name="Google Shape;108;p19"/>
          <p:cNvSpPr txBox="1"/>
          <p:nvPr>
            <p:ph type="title"/>
          </p:nvPr>
        </p:nvSpPr>
        <p:spPr>
          <a:xfrm>
            <a:off x="251520" y="483518"/>
            <a:ext cx="8640900" cy="579600"/>
          </a:xfrm>
          <a:prstGeom prst="rect">
            <a:avLst/>
          </a:prstGeom>
          <a:noFill/>
          <a:ln>
            <a:noFill/>
          </a:ln>
        </p:spPr>
        <p:txBody>
          <a:bodyPr anchorCtr="0" anchor="ctr" bIns="45700" lIns="91425" spcFirstLastPara="1" rIns="91425" wrap="square" tIns="45700">
            <a:normAutofit/>
          </a:bodyPr>
          <a:lstStyle>
            <a:lvl1pPr lvl="0" rtl="0" algn="l">
              <a:lnSpc>
                <a:spcPct val="90000"/>
              </a:lnSpc>
              <a:spcBef>
                <a:spcPts val="0"/>
              </a:spcBef>
              <a:spcAft>
                <a:spcPts val="0"/>
              </a:spcAft>
              <a:buClr>
                <a:srgbClr val="3F3F3F"/>
              </a:buClr>
              <a:buSzPts val="2400"/>
              <a:buFont typeface="Calibri"/>
              <a:buNone/>
              <a:defRPr b="1" sz="2400">
                <a:solidFill>
                  <a:srgbClr val="3F3F3F"/>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9"/>
          <p:cNvSpPr/>
          <p:nvPr>
            <p:ph idx="2" type="pic"/>
          </p:nvPr>
        </p:nvSpPr>
        <p:spPr>
          <a:xfrm>
            <a:off x="4355976" y="2859782"/>
            <a:ext cx="4508100" cy="1501500"/>
          </a:xfrm>
          <a:prstGeom prst="rect">
            <a:avLst/>
          </a:prstGeom>
          <a:solidFill>
            <a:srgbClr val="D8D8D8"/>
          </a:solidFill>
          <a:ln>
            <a:noFill/>
          </a:ln>
        </p:spPr>
      </p:sp>
      <p:sp>
        <p:nvSpPr>
          <p:cNvPr id="110" name="Google Shape;110;p19"/>
          <p:cNvSpPr/>
          <p:nvPr>
            <p:ph idx="3" type="pic"/>
          </p:nvPr>
        </p:nvSpPr>
        <p:spPr>
          <a:xfrm>
            <a:off x="4355976" y="1327873"/>
            <a:ext cx="1437900" cy="1433100"/>
          </a:xfrm>
          <a:prstGeom prst="rect">
            <a:avLst/>
          </a:prstGeom>
          <a:solidFill>
            <a:srgbClr val="D8D8D8"/>
          </a:solidFill>
          <a:ln>
            <a:noFill/>
          </a:ln>
        </p:spPr>
      </p:sp>
      <p:sp>
        <p:nvSpPr>
          <p:cNvPr id="111" name="Google Shape;111;p19"/>
          <p:cNvSpPr/>
          <p:nvPr>
            <p:ph idx="4" type="pic"/>
          </p:nvPr>
        </p:nvSpPr>
        <p:spPr>
          <a:xfrm>
            <a:off x="240478" y="1327873"/>
            <a:ext cx="4004700" cy="3033300"/>
          </a:xfrm>
          <a:prstGeom prst="rect">
            <a:avLst/>
          </a:prstGeom>
          <a:solidFill>
            <a:srgbClr val="D8D8D8"/>
          </a:solidFill>
          <a:ln>
            <a:noFill/>
          </a:ln>
        </p:spPr>
      </p:sp>
      <p:sp>
        <p:nvSpPr>
          <p:cNvPr id="112" name="Google Shape;112;p19"/>
          <p:cNvSpPr/>
          <p:nvPr>
            <p:ph idx="5" type="pic"/>
          </p:nvPr>
        </p:nvSpPr>
        <p:spPr>
          <a:xfrm>
            <a:off x="5891044" y="1327873"/>
            <a:ext cx="1437900" cy="1433100"/>
          </a:xfrm>
          <a:prstGeom prst="rect">
            <a:avLst/>
          </a:prstGeom>
          <a:solidFill>
            <a:srgbClr val="D8D8D8"/>
          </a:solidFill>
          <a:ln>
            <a:noFill/>
          </a:ln>
        </p:spPr>
      </p:sp>
      <p:sp>
        <p:nvSpPr>
          <p:cNvPr id="113" name="Google Shape;113;p19"/>
          <p:cNvSpPr/>
          <p:nvPr>
            <p:ph idx="6" type="pic"/>
          </p:nvPr>
        </p:nvSpPr>
        <p:spPr>
          <a:xfrm>
            <a:off x="7426112" y="1327873"/>
            <a:ext cx="1437900" cy="1433100"/>
          </a:xfrm>
          <a:prstGeom prst="rect">
            <a:avLst/>
          </a:prstGeom>
          <a:solidFill>
            <a:srgbClr val="D8D8D8"/>
          </a:solid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 Id="rId5"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 Id="rId3" Type="http://schemas.openxmlformats.org/officeDocument/2006/relationships/image" Target="../media/image22.jpg"/><Relationship Id="rId4" Type="http://schemas.openxmlformats.org/officeDocument/2006/relationships/hyperlink" Target="https://unsplash.com/@joszczepanska?utm_source=unsplash&amp;utm_medium=referral&amp;utm_content=creditCopyText" TargetMode="External"/><Relationship Id="rId5" Type="http://schemas.openxmlformats.org/officeDocument/2006/relationships/hyperlink" Target="https://unsplash.com/@joszczepanska?utm_source=unsplash&amp;utm_medium=referral&amp;utm_content=creditCopyText" TargetMode="External"/><Relationship Id="rId6" Type="http://schemas.openxmlformats.org/officeDocument/2006/relationships/hyperlink" Target="https://unsplash.com/s/photos/management?utm_source=unsplash&amp;utm_medium=referral&amp;utm_content=creditCopyText" TargetMode="External"/><Relationship Id="rId7" Type="http://schemas.openxmlformats.org/officeDocument/2006/relationships/hyperlink" Target="https://unsplash.com/s/photos/management?utm_source=unsplash&amp;utm_medium=referral&amp;utm_content=creditCopyTex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hyperlink" Target="https://www.ugent.be/en/research/datamanagemen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21.jpg"/><Relationship Id="rId4" Type="http://schemas.openxmlformats.org/officeDocument/2006/relationships/hyperlink" Target="https://unsplash.com/@thomasbormans?utm_source=unsplash&amp;utm_medium=referral&amp;utm_content=creditCopyText" TargetMode="External"/><Relationship Id="rId5" Type="http://schemas.openxmlformats.org/officeDocument/2006/relationships/hyperlink" Target="https://unsplash.com/@thomasbormans?utm_source=unsplash&amp;utm_medium=referral&amp;utm_content=creditCopyText" TargetMode="External"/><Relationship Id="rId6" Type="http://schemas.openxmlformats.org/officeDocument/2006/relationships/hyperlink" Target="https://unsplash.com/s/photos/checklist?utm_source=unsplash&amp;utm_medium=referral&amp;utm_content=creditCopyText" TargetMode="External"/><Relationship Id="rId7" Type="http://schemas.openxmlformats.org/officeDocument/2006/relationships/hyperlink" Target="https://unsplash.com/s/photos/checklist?utm_source=unsplash&amp;utm_medium=referral&amp;utm_content=creditCopyTex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27.jpg"/><Relationship Id="rId4" Type="http://schemas.openxmlformats.org/officeDocument/2006/relationships/hyperlink" Target="https://unsplash.com/@wesleyphotography?utm_source=unsplash&amp;utm_medium=referral&amp;utm_content=creditCopyText" TargetMode="External"/><Relationship Id="rId5" Type="http://schemas.openxmlformats.org/officeDocument/2006/relationships/hyperlink" Target="https://unsplash.com/@wesleyphotography?utm_source=unsplash&amp;utm_medium=referral&amp;utm_content=creditCopyText" TargetMode="External"/><Relationship Id="rId6" Type="http://schemas.openxmlformats.org/officeDocument/2006/relationships/hyperlink" Target="https://unsplash.com/s/photos/documents?utm_source=unsplash&amp;utm_medium=referral&amp;utm_content=creditCopyText" TargetMode="External"/><Relationship Id="rId7" Type="http://schemas.openxmlformats.org/officeDocument/2006/relationships/hyperlink" Target="https://unsplash.com/s/photos/documents?utm_source=unsplash&amp;utm_medium=referral&amp;utm_content=creditCopyTex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 Id="rId3" Type="http://schemas.openxmlformats.org/officeDocument/2006/relationships/image" Target="../media/image36.jpg"/><Relationship Id="rId4" Type="http://schemas.openxmlformats.org/officeDocument/2006/relationships/hyperlink" Target="https://unsplash.com/@jontyson?utm_source=unsplash&amp;utm_medium=referral&amp;utm_content=creditCopyText" TargetMode="External"/><Relationship Id="rId5" Type="http://schemas.openxmlformats.org/officeDocument/2006/relationships/hyperlink" Target="https://unsplash.com/@jontyson?utm_source=unsplash&amp;utm_medium=referral&amp;utm_content=creditCopyText" TargetMode="External"/><Relationship Id="rId6" Type="http://schemas.openxmlformats.org/officeDocument/2006/relationships/hyperlink" Target="https://unsplash.com/s/photos/collection?utm_source=unsplash&amp;utm_medium=referral&amp;utm_content=creditCopyText" TargetMode="External"/><Relationship Id="rId7" Type="http://schemas.openxmlformats.org/officeDocument/2006/relationships/hyperlink" Target="https://unsplash.com/s/photos/collection?utm_source=unsplash&amp;utm_medium=referral&amp;utm_content=creditCopyTex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11.png"/><Relationship Id="rId4" Type="http://schemas.openxmlformats.org/officeDocument/2006/relationships/hyperlink" Target="http://nikola.me/folder_structure.html" TargetMode="External"/><Relationship Id="rId5" Type="http://schemas.openxmlformats.org/officeDocument/2006/relationships/hyperlink" Target="http://nikola.me/folder_structure.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hyperlink" Target="http://www.menti.com/" TargetMode="Externa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hyperlink" Target="http://www.data.cam.ac.uk/files/gdl_tilsdocnaming_v1_20090612.pdf" TargetMode="External"/><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2.png"/><Relationship Id="rId7"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 Id="rId3" Type="http://schemas.openxmlformats.org/officeDocument/2006/relationships/image" Target="../media/image26.jpg"/><Relationship Id="rId4" Type="http://schemas.openxmlformats.org/officeDocument/2006/relationships/hyperlink" Target="https://unsplash.com/@sharonmccutcheon?utm_source=unsplash&amp;utm_medium=referral&amp;utm_content=creditCopyText" TargetMode="External"/><Relationship Id="rId5" Type="http://schemas.openxmlformats.org/officeDocument/2006/relationships/hyperlink" Target="https://unsplash.com/@sharonmccutcheon?utm_source=unsplash&amp;utm_medium=referral&amp;utm_content=creditCopyText" TargetMode="External"/><Relationship Id="rId6" Type="http://schemas.openxmlformats.org/officeDocument/2006/relationships/hyperlink" Target="https://unsplash.com/s/photos/folder?utm_source=unsplash&amp;utm_medium=referral&amp;utm_content=creditCopyText" TargetMode="External"/><Relationship Id="rId7" Type="http://schemas.openxmlformats.org/officeDocument/2006/relationships/hyperlink" Target="https://unsplash.com/s/photos/folder?utm_source=unsplash&amp;utm_medium=referral&amp;utm_content=creditCopyText"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13.png"/><Relationship Id="rId4" Type="http://schemas.openxmlformats.org/officeDocument/2006/relationships/image" Target="../media/image16.png"/><Relationship Id="rId5" Type="http://schemas.openxmlformats.org/officeDocument/2006/relationships/hyperlink" Target="http://rd-alliance.github.io/metadata-directory/" TargetMode="External"/><Relationship Id="rId6" Type="http://schemas.openxmlformats.org/officeDocument/2006/relationships/hyperlink" Target="https://fairsharing.org/standards/"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hyperlink" Target="https://data.research.cornell.edu/content/readme" TargetMode="External"/><Relationship Id="rId4" Type="http://schemas.openxmlformats.org/officeDocument/2006/relationships/image" Target="../media/image15.png"/><Relationship Id="rId5" Type="http://schemas.openxmlformats.org/officeDocument/2006/relationships/hyperlink" Target="https://cornell.app.box.com/v/ReadmeTemplate"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4.xml"/><Relationship Id="rId3" Type="http://schemas.openxmlformats.org/officeDocument/2006/relationships/image" Target="../media/image32.jpg"/><Relationship Id="rId4" Type="http://schemas.openxmlformats.org/officeDocument/2006/relationships/hyperlink" Target="https://unsplash.com/@wesleyphotography?utm_source=unsplash&amp;utm_medium=referral&amp;utm_content=creditCopyText" TargetMode="External"/><Relationship Id="rId5" Type="http://schemas.openxmlformats.org/officeDocument/2006/relationships/hyperlink" Target="https://unsplash.com/@wesleyphotography?utm_source=unsplash&amp;utm_medium=referral&amp;utm_content=creditCopyText" TargetMode="External"/><Relationship Id="rId6" Type="http://schemas.openxmlformats.org/officeDocument/2006/relationships/hyperlink" Target="https://unsplash.com/s/photos/legal-and-ethical?utm_source=unsplash&amp;utm_medium=referral&amp;utm_content=creditCopyText" TargetMode="External"/><Relationship Id="rId7" Type="http://schemas.openxmlformats.org/officeDocument/2006/relationships/hyperlink" Target="https://unsplash.com/s/photos/legal-and-ethical?utm_source=unsplash&amp;utm_medium=referral&amp;utm_content=creditCopyText"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 Id="rId3" Type="http://schemas.openxmlformats.org/officeDocument/2006/relationships/image" Target="../media/image30.jpg"/><Relationship Id="rId4" Type="http://schemas.openxmlformats.org/officeDocument/2006/relationships/hyperlink" Target="https://unsplash.com/@wildmax?utm_source=unsplash&amp;utm_medium=referral&amp;utm_content=creditCopyText" TargetMode="External"/><Relationship Id="rId5" Type="http://schemas.openxmlformats.org/officeDocument/2006/relationships/hyperlink" Target="https://unsplash.com/@wildmax?utm_source=unsplash&amp;utm_medium=referral&amp;utm_content=creditCopyText" TargetMode="External"/><Relationship Id="rId6" Type="http://schemas.openxmlformats.org/officeDocument/2006/relationships/hyperlink" Target="https://unsplash.com/s/photos/backup?utm_source=unsplash&amp;utm_medium=referral&amp;utm_content=creditCopyText" TargetMode="External"/><Relationship Id="rId7" Type="http://schemas.openxmlformats.org/officeDocument/2006/relationships/hyperlink" Target="https://unsplash.com/s/photos/backup?utm_source=unsplash&amp;utm_medium=referral&amp;utm_content=creditCopyTex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 Id="rId3" Type="http://schemas.openxmlformats.org/officeDocument/2006/relationships/image" Target="../media/image23.png"/><Relationship Id="rId4" Type="http://schemas.openxmlformats.org/officeDocument/2006/relationships/hyperlink" Target="https://policies.google.com/terms?hl=en"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20.png"/><Relationship Id="rId4" Type="http://schemas.openxmlformats.org/officeDocument/2006/relationships/hyperlink" Target="https://www.garr.it/it/infrastrutture/infrastruttura-cloud/infrastruttura-cloud" TargetMode="External"/><Relationship Id="rId5" Type="http://schemas.openxmlformats.org/officeDocument/2006/relationships/image" Target="../media/image1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8.xml"/><Relationship Id="rId3" Type="http://schemas.openxmlformats.org/officeDocument/2006/relationships/image" Target="../media/image31.jpg"/><Relationship Id="rId4" Type="http://schemas.openxmlformats.org/officeDocument/2006/relationships/hyperlink" Target="https://unsplash.com/@prics?utm_source=unsplash&amp;utm_medium=referral&amp;utm_content=creditCopyText" TargetMode="External"/><Relationship Id="rId5" Type="http://schemas.openxmlformats.org/officeDocument/2006/relationships/hyperlink" Target="https://unsplash.com/@prics?utm_source=unsplash&amp;utm_medium=referral&amp;utm_content=creditCopyText" TargetMode="External"/><Relationship Id="rId6" Type="http://schemas.openxmlformats.org/officeDocument/2006/relationships/hyperlink" Target="https://unsplash.com/s/photos/jam?utm_source=unsplash&amp;utm_medium=referral&amp;utm_content=creditCopyText" TargetMode="External"/><Relationship Id="rId7" Type="http://schemas.openxmlformats.org/officeDocument/2006/relationships/hyperlink" Target="https://unsplash.com/s/photos/jam?utm_source=unsplash&amp;utm_medium=referral&amp;utm_content=creditCopyTex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 Id="rId3" Type="http://schemas.openxmlformats.org/officeDocument/2006/relationships/image" Target="../media/image34.jpg"/><Relationship Id="rId4" Type="http://schemas.openxmlformats.org/officeDocument/2006/relationships/hyperlink" Target="https://unsplash.com/@markuswinkler?utm_source=unsplash&amp;utm_medium=referral&amp;utm_content=creditCopyText" TargetMode="External"/><Relationship Id="rId5" Type="http://schemas.openxmlformats.org/officeDocument/2006/relationships/hyperlink" Target="https://unsplash.com/@markuswinkler?utm_source=unsplash&amp;utm_medium=referral&amp;utm_content=creditCopyText" TargetMode="External"/><Relationship Id="rId6" Type="http://schemas.openxmlformats.org/officeDocument/2006/relationships/hyperlink" Target="https://unsplash.com/s/photos/share?utm_source=unsplash&amp;utm_medium=referral&amp;utm_content=creditCopyText" TargetMode="External"/><Relationship Id="rId7" Type="http://schemas.openxmlformats.org/officeDocument/2006/relationships/hyperlink" Target="https://unsplash.com/s/photos/share?utm_source=unsplash&amp;utm_medium=referral&amp;utm_content=creditCopyTe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 Id="rId3" Type="http://schemas.openxmlformats.org/officeDocument/2006/relationships/image" Target="../media/image28.png"/><Relationship Id="rId4" Type="http://schemas.openxmlformats.org/officeDocument/2006/relationships/hyperlink" Target="https://v2.sherpa.ac.uk/juliet/"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 Id="rId3" Type="http://schemas.openxmlformats.org/officeDocument/2006/relationships/image" Target="../media/image24.png"/><Relationship Id="rId4" Type="http://schemas.openxmlformats.org/officeDocument/2006/relationships/hyperlink" Target="https://guides.github.com/activities/citable-code/"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2.xml"/><Relationship Id="rId3" Type="http://schemas.openxmlformats.org/officeDocument/2006/relationships/image" Target="../media/image35.jpg"/><Relationship Id="rId4" Type="http://schemas.openxmlformats.org/officeDocument/2006/relationships/hyperlink" Target="https://unsplash.com/@kingschurchinternational?utm_source=unsplash&amp;utm_medium=referral&amp;utm_content=creditCopyText" TargetMode="External"/><Relationship Id="rId5" Type="http://schemas.openxmlformats.org/officeDocument/2006/relationships/hyperlink" Target="https://unsplash.com/@kingschurchinternational?utm_source=unsplash&amp;utm_medium=referral&amp;utm_content=creditCopyText" TargetMode="External"/><Relationship Id="rId6" Type="http://schemas.openxmlformats.org/officeDocument/2006/relationships/hyperlink" Target="https://unsplash.com/s/photos/police?utm_source=unsplash&amp;utm_medium=referral&amp;utm_content=creditCopyText" TargetMode="External"/><Relationship Id="rId7" Type="http://schemas.openxmlformats.org/officeDocument/2006/relationships/hyperlink" Target="https://unsplash.com/s/photos/police?utm_source=unsplash&amp;utm_medium=referral&amp;utm_content=creditCopyText"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 Id="rId3" Type="http://schemas.openxmlformats.org/officeDocument/2006/relationships/hyperlink" Target="https://www.openaire.eu/how-to-comply-to-h2020-mandates-rdm-costs" TargetMode="External"/><Relationship Id="rId4" Type="http://schemas.openxmlformats.org/officeDocument/2006/relationships/image" Target="../media/image33.jpg"/><Relationship Id="rId5" Type="http://schemas.openxmlformats.org/officeDocument/2006/relationships/hyperlink" Target="https://unsplash.com/@rajivperera?utm_source=unsplash&amp;utm_medium=referral&amp;utm_content=creditCopyText" TargetMode="External"/><Relationship Id="rId6" Type="http://schemas.openxmlformats.org/officeDocument/2006/relationships/hyperlink" Target="https://unsplash.com/@rajivperera?utm_source=unsplash&amp;utm_medium=referral&amp;utm_content=creditCopyText" TargetMode="External"/><Relationship Id="rId7" Type="http://schemas.openxmlformats.org/officeDocument/2006/relationships/hyperlink" Target="https://unsplash.com/s/photos/price?utm_source=unsplash&amp;utm_medium=referral&amp;utm_content=creditCopyText" TargetMode="External"/><Relationship Id="rId8" Type="http://schemas.openxmlformats.org/officeDocument/2006/relationships/hyperlink" Target="https://unsplash.com/s/photos/price?utm_source=unsplash&amp;utm_medium=referral&amp;utm_content=creditCopyText" TargetMode="External"/></Relationships>
</file>

<file path=ppt/slides/_rels/slide44.xml.rels><?xml version="1.0" encoding="UTF-8" standalone="yes"?><Relationships xmlns="http://schemas.openxmlformats.org/package/2006/relationships"><Relationship Id="rId11" Type="http://schemas.openxmlformats.org/officeDocument/2006/relationships/hyperlink" Target="https://fairsharing.org/standards/" TargetMode="External"/><Relationship Id="rId10" Type="http://schemas.openxmlformats.org/officeDocument/2006/relationships/hyperlink" Target="http://www.data.cam.ac.uk/files/gdl_tilsdocnaming_v1_20090612.pdf" TargetMode="External"/><Relationship Id="rId1" Type="http://schemas.openxmlformats.org/officeDocument/2006/relationships/slideLayout" Target="../slideLayouts/slideLayout13.xml"/><Relationship Id="rId2" Type="http://schemas.openxmlformats.org/officeDocument/2006/relationships/notesSlide" Target="../notesSlides/notesSlide44.xml"/><Relationship Id="rId3" Type="http://schemas.openxmlformats.org/officeDocument/2006/relationships/hyperlink" Target="https://dmptool.org/general_guidance#metadata-data-documentation" TargetMode="External"/><Relationship Id="rId4" Type="http://schemas.openxmlformats.org/officeDocument/2006/relationships/hyperlink" Target="https://www.dcc.ac.uk/guidance/how-guides" TargetMode="External"/><Relationship Id="rId9" Type="http://schemas.openxmlformats.org/officeDocument/2006/relationships/hyperlink" Target="http://nikola.me/folder_structure.html" TargetMode="External"/><Relationship Id="rId5" Type="http://schemas.openxmlformats.org/officeDocument/2006/relationships/hyperlink" Target="https://www.dcc.ac.uk/guidance/how-guides/five-steps-decide-what-data-keep" TargetMode="External"/><Relationship Id="rId6" Type="http://schemas.openxmlformats.org/officeDocument/2006/relationships/hyperlink" Target="https://www.cessda.eu/content/download/4302/48656/file/TTT_DO_DMPExpertGuide_v1.2.pdf" TargetMode="External"/><Relationship Id="rId7" Type="http://schemas.openxmlformats.org/officeDocument/2006/relationships/hyperlink" Target="https://doi.org/10.5281/zenodo.4915861" TargetMode="External"/><Relationship Id="rId8" Type="http://schemas.openxmlformats.org/officeDocument/2006/relationships/hyperlink" Target="https://guides.github.com/activities/citable-code/"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5.xml"/><Relationship Id="rId3" Type="http://schemas.openxmlformats.org/officeDocument/2006/relationships/hyperlink" Target="http://rd-alliance.github.io/metadata-directory/" TargetMode="External"/><Relationship Id="rId4" Type="http://schemas.openxmlformats.org/officeDocument/2006/relationships/hyperlink" Target="https://www.ugent.be/en/research/datamanagement" TargetMode="External"/><Relationship Id="rId5" Type="http://schemas.openxmlformats.org/officeDocument/2006/relationships/hyperlink" Target="https://www.reading.ac.uk/research-services/research-data-management" TargetMode="External"/><Relationship Id="rId6" Type="http://schemas.openxmlformats.org/officeDocument/2006/relationships/hyperlink" Target="https://doi.org/10.5281/zenodo.5593104" TargetMode="External"/><Relationship Id="rId7" Type="http://schemas.openxmlformats.org/officeDocument/2006/relationships/hyperlink" Target="https://www.openaire.eu/rdm-researcher-costs-infographic/view-document" TargetMode="External"/><Relationship Id="rId8" Type="http://schemas.openxmlformats.org/officeDocument/2006/relationships/hyperlink" Target="https://www.data.cam.ac.uk/data-management-guid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 Id="rId3" Type="http://schemas.openxmlformats.org/officeDocument/2006/relationships/hyperlink" Target="https://www.ugent.be/en/research/datamanagement/before-research/datamanagementplan.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4.jpg"/><Relationship Id="rId4" Type="http://schemas.openxmlformats.org/officeDocument/2006/relationships/hyperlink" Target="https://open-science.it/article?rpk=101032&amp;prs_sel=p_researcher&amp;tpc_sel=t_gestione_dei_dati_della_ricerca" TargetMode="External"/><Relationship Id="rId5" Type="http://schemas.openxmlformats.org/officeDocument/2006/relationships/hyperlink" Target="https://pixabay.com/users/peggy_marco-1553824/?utm_source=link-attribution&amp;utm_medium=referral&amp;utm_campaign=image&amp;utm_content=1015312" TargetMode="External"/><Relationship Id="rId6" Type="http://schemas.openxmlformats.org/officeDocument/2006/relationships/hyperlink" Target="https://pixabay.com/?utm_source=link-attribution&amp;utm_medium=referral&amp;utm_campaign=image&amp;utm_content=101531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9.xml"/><Relationship Id="rId3" Type="http://schemas.openxmlformats.org/officeDocument/2006/relationships/image" Target="../media/image29.jpg"/><Relationship Id="rId4" Type="http://schemas.openxmlformats.org/officeDocument/2006/relationships/hyperlink" Target="https://unsplash.com/@kazuend?utm_source=unsplash&amp;utm_medium=referral&amp;utm_content=creditCopyText" TargetMode="External"/><Relationship Id="rId5" Type="http://schemas.openxmlformats.org/officeDocument/2006/relationships/hyperlink" Target="https://unsplash.com/s/photos/forest-living-being?utm_source=unsplash&amp;utm_medium=referral&amp;utm_content=creditCopyTex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pic>
        <p:nvPicPr>
          <p:cNvPr id="118" name="Google Shape;118;p20"/>
          <p:cNvPicPr preferRelativeResize="0"/>
          <p:nvPr/>
        </p:nvPicPr>
        <p:blipFill>
          <a:blip r:embed="rId3">
            <a:alphaModFix/>
          </a:blip>
          <a:stretch>
            <a:fillRect/>
          </a:stretch>
        </p:blipFill>
        <p:spPr>
          <a:xfrm>
            <a:off x="-52425" y="-510450"/>
            <a:ext cx="9196426" cy="5653949"/>
          </a:xfrm>
          <a:prstGeom prst="rect">
            <a:avLst/>
          </a:prstGeom>
          <a:noFill/>
          <a:ln>
            <a:noFill/>
          </a:ln>
        </p:spPr>
      </p:pic>
      <p:sp>
        <p:nvSpPr>
          <p:cNvPr id="119" name="Google Shape;119;p20"/>
          <p:cNvSpPr txBox="1"/>
          <p:nvPr>
            <p:ph type="ctrTitle"/>
          </p:nvPr>
        </p:nvSpPr>
        <p:spPr>
          <a:xfrm>
            <a:off x="727950" y="150820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solidFill>
                  <a:schemeClr val="accent3"/>
                </a:solidFill>
                <a:highlight>
                  <a:schemeClr val="lt1"/>
                </a:highlight>
              </a:rPr>
              <a:t>Open Science </a:t>
            </a:r>
            <a:endParaRPr>
              <a:solidFill>
                <a:schemeClr val="accent3"/>
              </a:solidFill>
              <a:highlight>
                <a:schemeClr val="lt1"/>
              </a:highlight>
            </a:endParaRPr>
          </a:p>
          <a:p>
            <a:pPr indent="0" lvl="0" marL="0" rtl="0" algn="l">
              <a:spcBef>
                <a:spcPts val="0"/>
              </a:spcBef>
              <a:spcAft>
                <a:spcPts val="0"/>
              </a:spcAft>
              <a:buNone/>
            </a:pPr>
            <a:r>
              <a:rPr lang="it">
                <a:solidFill>
                  <a:schemeClr val="accent3"/>
                </a:solidFill>
                <a:highlight>
                  <a:schemeClr val="lt1"/>
                </a:highlight>
              </a:rPr>
              <a:t>in research projects</a:t>
            </a:r>
            <a:endParaRPr>
              <a:solidFill>
                <a:schemeClr val="accent3"/>
              </a:solidFill>
              <a:highlight>
                <a:schemeClr val="lt1"/>
              </a:highlight>
            </a:endParaRPr>
          </a:p>
        </p:txBody>
      </p:sp>
      <p:sp>
        <p:nvSpPr>
          <p:cNvPr id="120" name="Google Shape;120;p20"/>
          <p:cNvSpPr txBox="1"/>
          <p:nvPr>
            <p:ph idx="1" type="subTitle"/>
          </p:nvPr>
        </p:nvSpPr>
        <p:spPr>
          <a:xfrm>
            <a:off x="805825" y="3325300"/>
            <a:ext cx="7688100" cy="141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sz="1850">
                <a:solidFill>
                  <a:schemeClr val="accent3"/>
                </a:solidFill>
                <a:highlight>
                  <a:schemeClr val="lt1"/>
                </a:highlight>
              </a:rPr>
              <a:t>More better, Open Science</a:t>
            </a:r>
            <a:endParaRPr sz="1850">
              <a:solidFill>
                <a:schemeClr val="accent3"/>
              </a:solidFill>
              <a:highlight>
                <a:schemeClr val="lt1"/>
              </a:highlight>
            </a:endParaRPr>
          </a:p>
          <a:p>
            <a:pPr indent="0" lvl="0" marL="0" rtl="0" algn="l">
              <a:spcBef>
                <a:spcPts val="0"/>
              </a:spcBef>
              <a:spcAft>
                <a:spcPts val="0"/>
              </a:spcAft>
              <a:buNone/>
            </a:pPr>
            <a:r>
              <a:t/>
            </a:r>
            <a:endParaRPr sz="1850">
              <a:solidFill>
                <a:schemeClr val="accent3"/>
              </a:solidFill>
              <a:highlight>
                <a:schemeClr val="lt1"/>
              </a:highlight>
            </a:endParaRPr>
          </a:p>
          <a:p>
            <a:pPr indent="0" lvl="0" marL="0" rtl="0" algn="l">
              <a:spcBef>
                <a:spcPts val="0"/>
              </a:spcBef>
              <a:spcAft>
                <a:spcPts val="0"/>
              </a:spcAft>
              <a:buNone/>
            </a:pPr>
            <a:r>
              <a:rPr lang="it" sz="1850">
                <a:solidFill>
                  <a:schemeClr val="accent3"/>
                </a:solidFill>
                <a:highlight>
                  <a:schemeClr val="lt1"/>
                </a:highlight>
              </a:rPr>
              <a:t>module 3.1</a:t>
            </a:r>
            <a:endParaRPr sz="1850">
              <a:solidFill>
                <a:schemeClr val="accent3"/>
              </a:solidFill>
              <a:highlight>
                <a:schemeClr val="lt1"/>
              </a:highlight>
            </a:endParaRPr>
          </a:p>
          <a:p>
            <a:pPr indent="0" lvl="0" marL="0" rtl="0" algn="l">
              <a:spcBef>
                <a:spcPts val="0"/>
              </a:spcBef>
              <a:spcAft>
                <a:spcPts val="0"/>
              </a:spcAft>
              <a:buNone/>
            </a:pPr>
            <a:r>
              <a:t/>
            </a:r>
            <a:endParaRPr/>
          </a:p>
        </p:txBody>
      </p:sp>
      <p:sp>
        <p:nvSpPr>
          <p:cNvPr id="121" name="Google Shape;121;p20"/>
          <p:cNvSpPr txBox="1"/>
          <p:nvPr/>
        </p:nvSpPr>
        <p:spPr>
          <a:xfrm>
            <a:off x="3151500" y="4132500"/>
            <a:ext cx="6419100" cy="63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it" sz="1500">
                <a:solidFill>
                  <a:srgbClr val="313131"/>
                </a:solidFill>
                <a:highlight>
                  <a:srgbClr val="FFFFFF"/>
                </a:highlight>
                <a:latin typeface="Poppins"/>
                <a:ea typeface="Poppins"/>
                <a:cs typeface="Poppins"/>
                <a:sym typeface="Poppins"/>
              </a:rPr>
              <a:t>Gina Pavone        </a:t>
            </a:r>
            <a:r>
              <a:rPr lang="it" sz="1200">
                <a:solidFill>
                  <a:srgbClr val="313131"/>
                </a:solidFill>
                <a:highlight>
                  <a:srgbClr val="FFFFFF"/>
                </a:highlight>
                <a:latin typeface="Poppins"/>
                <a:ea typeface="Poppins"/>
                <a:cs typeface="Poppins"/>
                <a:sym typeface="Poppins"/>
              </a:rPr>
              <a:t>0000-0003-0087-2151</a:t>
            </a:r>
            <a:endParaRPr sz="1200">
              <a:solidFill>
                <a:srgbClr val="313131"/>
              </a:solidFill>
              <a:highlight>
                <a:srgbClr val="FFFFFF"/>
              </a:highlight>
              <a:latin typeface="Poppins"/>
              <a:ea typeface="Poppins"/>
              <a:cs typeface="Poppins"/>
              <a:sym typeface="Poppins"/>
            </a:endParaRPr>
          </a:p>
          <a:p>
            <a:pPr indent="0" lvl="0" marL="0" marR="0" rtl="0" algn="ctr">
              <a:lnSpc>
                <a:spcPct val="100000"/>
              </a:lnSpc>
              <a:spcBef>
                <a:spcPts val="0"/>
              </a:spcBef>
              <a:spcAft>
                <a:spcPts val="0"/>
              </a:spcAft>
              <a:buNone/>
            </a:pPr>
            <a:r>
              <a:rPr lang="it" sz="1500">
                <a:solidFill>
                  <a:srgbClr val="313131"/>
                </a:solidFill>
                <a:highlight>
                  <a:srgbClr val="FFFFFF"/>
                </a:highlight>
                <a:latin typeface="Poppins"/>
                <a:ea typeface="Poppins"/>
                <a:cs typeface="Poppins"/>
                <a:sym typeface="Poppins"/>
              </a:rPr>
              <a:t>Emma Lazzeri      </a:t>
            </a:r>
            <a:r>
              <a:rPr lang="it" sz="1200">
                <a:solidFill>
                  <a:srgbClr val="313131"/>
                </a:solidFill>
                <a:highlight>
                  <a:srgbClr val="FFFFFF"/>
                </a:highlight>
                <a:latin typeface="Poppins"/>
                <a:ea typeface="Poppins"/>
                <a:cs typeface="Poppins"/>
                <a:sym typeface="Poppins"/>
              </a:rPr>
              <a:t> 0000-0003-0506-046X </a:t>
            </a:r>
            <a:endParaRPr sz="1200">
              <a:solidFill>
                <a:srgbClr val="313131"/>
              </a:solidFill>
              <a:highlight>
                <a:srgbClr val="FFFFFF"/>
              </a:highlight>
              <a:latin typeface="Poppins"/>
              <a:ea typeface="Poppins"/>
              <a:cs typeface="Poppins"/>
              <a:sym typeface="Poppins"/>
            </a:endParaRPr>
          </a:p>
          <a:p>
            <a:pPr indent="0" lvl="0" marL="0" marR="0" rtl="0" algn="ctr">
              <a:lnSpc>
                <a:spcPct val="100000"/>
              </a:lnSpc>
              <a:spcBef>
                <a:spcPts val="0"/>
              </a:spcBef>
              <a:spcAft>
                <a:spcPts val="0"/>
              </a:spcAft>
              <a:buNone/>
            </a:pPr>
            <a:r>
              <a:rPr lang="it" sz="1200">
                <a:solidFill>
                  <a:srgbClr val="313131"/>
                </a:solidFill>
                <a:highlight>
                  <a:srgbClr val="FFFFFF"/>
                </a:highlight>
                <a:latin typeface="Poppins"/>
                <a:ea typeface="Poppins"/>
                <a:cs typeface="Poppins"/>
                <a:sym typeface="Poppins"/>
              </a:rPr>
              <a:t>12 November 2021</a:t>
            </a:r>
            <a:endParaRPr sz="1500">
              <a:solidFill>
                <a:srgbClr val="313131"/>
              </a:solidFill>
              <a:highlight>
                <a:srgbClr val="FFFFFF"/>
              </a:highlight>
              <a:latin typeface="Poppins"/>
              <a:ea typeface="Poppins"/>
              <a:cs typeface="Poppins"/>
              <a:sym typeface="Poppins"/>
            </a:endParaRPr>
          </a:p>
        </p:txBody>
      </p:sp>
      <p:pic>
        <p:nvPicPr>
          <p:cNvPr id="122" name="Google Shape;122;p20"/>
          <p:cNvPicPr preferRelativeResize="0"/>
          <p:nvPr/>
        </p:nvPicPr>
        <p:blipFill>
          <a:blip r:embed="rId4">
            <a:alphaModFix/>
          </a:blip>
          <a:stretch>
            <a:fillRect/>
          </a:stretch>
        </p:blipFill>
        <p:spPr>
          <a:xfrm>
            <a:off x="6065026" y="4148725"/>
            <a:ext cx="214326" cy="214326"/>
          </a:xfrm>
          <a:prstGeom prst="rect">
            <a:avLst/>
          </a:prstGeom>
          <a:noFill/>
          <a:ln>
            <a:noFill/>
          </a:ln>
        </p:spPr>
      </p:pic>
      <p:pic>
        <p:nvPicPr>
          <p:cNvPr id="123" name="Google Shape;123;p20"/>
          <p:cNvPicPr preferRelativeResize="0"/>
          <p:nvPr/>
        </p:nvPicPr>
        <p:blipFill>
          <a:blip r:embed="rId4">
            <a:alphaModFix/>
          </a:blip>
          <a:stretch>
            <a:fillRect/>
          </a:stretch>
        </p:blipFill>
        <p:spPr>
          <a:xfrm>
            <a:off x="5988826" y="4377325"/>
            <a:ext cx="214326" cy="214326"/>
          </a:xfrm>
          <a:prstGeom prst="rect">
            <a:avLst/>
          </a:prstGeom>
          <a:noFill/>
          <a:ln>
            <a:noFill/>
          </a:ln>
        </p:spPr>
      </p:pic>
      <p:pic>
        <p:nvPicPr>
          <p:cNvPr id="124" name="Google Shape;124;p20"/>
          <p:cNvPicPr preferRelativeResize="0"/>
          <p:nvPr/>
        </p:nvPicPr>
        <p:blipFill>
          <a:blip r:embed="rId5">
            <a:alphaModFix/>
          </a:blip>
          <a:stretch>
            <a:fillRect/>
          </a:stretch>
        </p:blipFill>
        <p:spPr>
          <a:xfrm>
            <a:off x="-52425" y="4636400"/>
            <a:ext cx="1410375" cy="507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9"/>
          <p:cNvSpPr txBox="1"/>
          <p:nvPr>
            <p:ph idx="1" type="body"/>
          </p:nvPr>
        </p:nvSpPr>
        <p:spPr>
          <a:xfrm>
            <a:off x="3672285" y="1084144"/>
            <a:ext cx="5221200" cy="3499200"/>
          </a:xfrm>
          <a:prstGeom prst="rect">
            <a:avLst/>
          </a:prstGeom>
          <a:noFill/>
          <a:ln>
            <a:noFill/>
          </a:ln>
        </p:spPr>
        <p:txBody>
          <a:bodyPr anchorCtr="0" anchor="t" bIns="0" lIns="0" spcFirstLastPara="1" rIns="0" wrap="square" tIns="101250">
            <a:normAutofit/>
          </a:bodyPr>
          <a:lstStyle/>
          <a:p>
            <a:pPr indent="-88900" lvl="0" marL="215900" rtl="0" algn="l">
              <a:lnSpc>
                <a:spcPct val="100000"/>
              </a:lnSpc>
              <a:spcBef>
                <a:spcPts val="0"/>
              </a:spcBef>
              <a:spcAft>
                <a:spcPts val="0"/>
              </a:spcAft>
              <a:buSzPts val="2500"/>
              <a:buNone/>
            </a:pPr>
            <a:r>
              <a:rPr lang="it" sz="2000"/>
              <a:t>Identify</a:t>
            </a:r>
            <a:r>
              <a:rPr b="0" lang="it" sz="2000"/>
              <a:t> the data you are working with in your project</a:t>
            </a:r>
            <a:endParaRPr b="0" sz="2000"/>
          </a:p>
          <a:p>
            <a:pPr indent="-88900" lvl="0" marL="215900" rtl="0" algn="l">
              <a:lnSpc>
                <a:spcPct val="100000"/>
              </a:lnSpc>
              <a:spcBef>
                <a:spcPts val="700"/>
              </a:spcBef>
              <a:spcAft>
                <a:spcPts val="0"/>
              </a:spcAft>
              <a:buSzPts val="2500"/>
              <a:buNone/>
            </a:pPr>
            <a:r>
              <a:rPr b="0" lang="it" sz="2000"/>
              <a:t>Decide the </a:t>
            </a:r>
            <a:r>
              <a:rPr lang="it" sz="2000"/>
              <a:t>strategy</a:t>
            </a:r>
            <a:r>
              <a:rPr b="0" lang="it" sz="2000"/>
              <a:t> to organise your data and the standards you will use</a:t>
            </a:r>
            <a:endParaRPr b="0" sz="2000"/>
          </a:p>
          <a:p>
            <a:pPr indent="-88900" lvl="0" marL="215900" rtl="0" algn="l">
              <a:lnSpc>
                <a:spcPct val="100000"/>
              </a:lnSpc>
              <a:spcBef>
                <a:spcPts val="700"/>
              </a:spcBef>
              <a:spcAft>
                <a:spcPts val="0"/>
              </a:spcAft>
              <a:buSzPts val="2500"/>
              <a:buNone/>
            </a:pPr>
            <a:r>
              <a:rPr lang="it" sz="2000"/>
              <a:t>Daily data management</a:t>
            </a:r>
            <a:endParaRPr sz="2000"/>
          </a:p>
          <a:p>
            <a:pPr indent="-184150" lvl="1" marL="469900" rtl="0" algn="l">
              <a:lnSpc>
                <a:spcPct val="100000"/>
              </a:lnSpc>
              <a:spcBef>
                <a:spcPts val="600"/>
              </a:spcBef>
              <a:spcAft>
                <a:spcPts val="0"/>
              </a:spcAft>
              <a:buClr>
                <a:srgbClr val="741B47"/>
              </a:buClr>
              <a:buSzPts val="1300"/>
              <a:buFont typeface="Calibri"/>
              <a:buChar char="○"/>
            </a:pPr>
            <a:r>
              <a:rPr lang="it" sz="1800">
                <a:solidFill>
                  <a:srgbClr val="741B47"/>
                </a:solidFill>
              </a:rPr>
              <a:t>What is your plan for sharing your data? </a:t>
            </a:r>
            <a:endParaRPr sz="1800">
              <a:solidFill>
                <a:srgbClr val="741B47"/>
              </a:solidFill>
            </a:endParaRPr>
          </a:p>
          <a:p>
            <a:pPr indent="-184150" lvl="1" marL="469900" rtl="0" algn="l">
              <a:lnSpc>
                <a:spcPct val="100000"/>
              </a:lnSpc>
              <a:spcBef>
                <a:spcPts val="600"/>
              </a:spcBef>
              <a:spcAft>
                <a:spcPts val="0"/>
              </a:spcAft>
              <a:buClr>
                <a:srgbClr val="741B47"/>
              </a:buClr>
              <a:buSzPts val="1300"/>
              <a:buFont typeface="Calibri"/>
              <a:buChar char="○"/>
            </a:pPr>
            <a:r>
              <a:rPr lang="it" sz="1800">
                <a:solidFill>
                  <a:srgbClr val="741B47"/>
                </a:solidFill>
              </a:rPr>
              <a:t>Will you have issues sharing your data? </a:t>
            </a:r>
            <a:endParaRPr sz="1800">
              <a:solidFill>
                <a:srgbClr val="741B47"/>
              </a:solidFill>
            </a:endParaRPr>
          </a:p>
          <a:p>
            <a:pPr indent="-184150" lvl="1" marL="469900" rtl="0" algn="l">
              <a:lnSpc>
                <a:spcPct val="100000"/>
              </a:lnSpc>
              <a:spcBef>
                <a:spcPts val="600"/>
              </a:spcBef>
              <a:spcAft>
                <a:spcPts val="0"/>
              </a:spcAft>
              <a:buClr>
                <a:srgbClr val="741B47"/>
              </a:buClr>
              <a:buSzPts val="1300"/>
              <a:buFont typeface="Calibri"/>
              <a:buChar char="○"/>
            </a:pPr>
            <a:r>
              <a:rPr lang="it" sz="1800">
                <a:solidFill>
                  <a:srgbClr val="741B47"/>
                </a:solidFill>
              </a:rPr>
              <a:t>Will you need more resources/budget than expected?</a:t>
            </a:r>
            <a:endParaRPr sz="1800">
              <a:solidFill>
                <a:srgbClr val="741B47"/>
              </a:solidFill>
            </a:endParaRPr>
          </a:p>
        </p:txBody>
      </p:sp>
      <p:sp>
        <p:nvSpPr>
          <p:cNvPr id="204" name="Google Shape;204;p29"/>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rgbClr val="2D3292"/>
              </a:buClr>
              <a:buSzPts val="2500"/>
              <a:buFont typeface="Helvetica Neue"/>
              <a:buNone/>
            </a:pPr>
            <a:r>
              <a:rPr lang="it">
                <a:solidFill>
                  <a:schemeClr val="dk1"/>
                </a:solidFill>
                <a:latin typeface="Helvetica Neue"/>
                <a:ea typeface="Helvetica Neue"/>
                <a:cs typeface="Helvetica Neue"/>
                <a:sym typeface="Helvetica Neue"/>
              </a:rPr>
              <a:t>What is normally a DMP about?</a:t>
            </a:r>
            <a:endParaRPr>
              <a:solidFill>
                <a:schemeClr val="dk1"/>
              </a:solidFill>
            </a:endParaRPr>
          </a:p>
        </p:txBody>
      </p:sp>
      <p:pic>
        <p:nvPicPr>
          <p:cNvPr id="205" name="Google Shape;205;p29"/>
          <p:cNvPicPr preferRelativeResize="0"/>
          <p:nvPr>
            <p:ph idx="2" type="pic"/>
          </p:nvPr>
        </p:nvPicPr>
        <p:blipFill rotWithShape="1">
          <a:blip r:embed="rId3">
            <a:alphaModFix/>
          </a:blip>
          <a:srcRect b="0" l="19841" r="19848" t="0"/>
          <a:stretch/>
        </p:blipFill>
        <p:spPr>
          <a:xfrm>
            <a:off x="253008" y="1084144"/>
            <a:ext cx="3168599" cy="3509399"/>
          </a:xfrm>
          <a:prstGeom prst="rect">
            <a:avLst/>
          </a:prstGeom>
        </p:spPr>
      </p:pic>
      <p:sp>
        <p:nvSpPr>
          <p:cNvPr id="206" name="Google Shape;206;p29"/>
          <p:cNvSpPr txBox="1"/>
          <p:nvPr/>
        </p:nvSpPr>
        <p:spPr>
          <a:xfrm>
            <a:off x="956775" y="4851000"/>
            <a:ext cx="300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Jo Szczepanska</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10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pic>
        <p:nvPicPr>
          <p:cNvPr id="211" name="Google Shape;211;p30"/>
          <p:cNvPicPr preferRelativeResize="0"/>
          <p:nvPr/>
        </p:nvPicPr>
        <p:blipFill rotWithShape="1">
          <a:blip r:embed="rId3">
            <a:alphaModFix/>
          </a:blip>
          <a:srcRect b="0" l="8429" r="22813" t="34245"/>
          <a:stretch/>
        </p:blipFill>
        <p:spPr>
          <a:xfrm>
            <a:off x="0" y="-37875"/>
            <a:ext cx="9144000" cy="5219251"/>
          </a:xfrm>
          <a:prstGeom prst="rect">
            <a:avLst/>
          </a:prstGeom>
          <a:noFill/>
          <a:ln>
            <a:noFill/>
          </a:ln>
        </p:spPr>
      </p:pic>
      <p:sp>
        <p:nvSpPr>
          <p:cNvPr id="212" name="Google Shape;212;p30"/>
          <p:cNvSpPr txBox="1"/>
          <p:nvPr>
            <p:ph type="title"/>
          </p:nvPr>
        </p:nvSpPr>
        <p:spPr>
          <a:xfrm>
            <a:off x="769825" y="2036550"/>
            <a:ext cx="7688400" cy="5352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it">
                <a:highlight>
                  <a:schemeClr val="lt1"/>
                </a:highlight>
              </a:rPr>
              <a:t>Topics and aspects to address in a DMP</a:t>
            </a:r>
            <a:endParaRPr>
              <a:highlight>
                <a:schemeClr val="lt1"/>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1"/>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Data collection</a:t>
            </a:r>
            <a:endParaRPr/>
          </a:p>
        </p:txBody>
      </p:sp>
      <p:sp>
        <p:nvSpPr>
          <p:cNvPr id="218" name="Google Shape;218;p31"/>
          <p:cNvSpPr txBox="1"/>
          <p:nvPr>
            <p:ph idx="1" type="body"/>
          </p:nvPr>
        </p:nvSpPr>
        <p:spPr>
          <a:xfrm>
            <a:off x="721225" y="2324525"/>
            <a:ext cx="3300900" cy="1597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it" sz="1800">
                <a:solidFill>
                  <a:srgbClr val="333333"/>
                </a:solidFill>
                <a:highlight>
                  <a:srgbClr val="FFFFFF"/>
                </a:highlight>
                <a:latin typeface="Arial"/>
                <a:ea typeface="Arial"/>
                <a:cs typeface="Arial"/>
                <a:sym typeface="Arial"/>
              </a:rPr>
              <a:t>Considering what data will be collected, generated, and/or reused, and how you will organize them</a:t>
            </a:r>
            <a:endParaRPr sz="1800"/>
          </a:p>
        </p:txBody>
      </p:sp>
      <p:sp>
        <p:nvSpPr>
          <p:cNvPr id="219" name="Google Shape;219;p31"/>
          <p:cNvSpPr txBox="1"/>
          <p:nvPr/>
        </p:nvSpPr>
        <p:spPr>
          <a:xfrm>
            <a:off x="5159050" y="1515425"/>
            <a:ext cx="3374100" cy="215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600">
                <a:solidFill>
                  <a:srgbClr val="333333"/>
                </a:solidFill>
                <a:highlight>
                  <a:srgbClr val="FFFFFF"/>
                </a:highlight>
              </a:rPr>
              <a:t>Research data can be gathered through observation, manual or automatic measurements in the laboratory or in the field, with remote sensing techniques, by interviews, by modelling and simulation, etc. Data can also be stored in many formats.</a:t>
            </a:r>
            <a:endParaRPr sz="1600">
              <a:latin typeface="Lato"/>
              <a:ea typeface="Lato"/>
              <a:cs typeface="Lato"/>
              <a:sym typeface="Lato"/>
            </a:endParaRPr>
          </a:p>
        </p:txBody>
      </p:sp>
      <p:sp>
        <p:nvSpPr>
          <p:cNvPr id="220" name="Google Shape;220;p31"/>
          <p:cNvSpPr txBox="1"/>
          <p:nvPr/>
        </p:nvSpPr>
        <p:spPr>
          <a:xfrm>
            <a:off x="590800" y="4451925"/>
            <a:ext cx="67950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solidFill>
                  <a:schemeClr val="accent1"/>
                </a:solidFill>
                <a:latin typeface="Lato"/>
                <a:ea typeface="Lato"/>
                <a:cs typeface="Lato"/>
                <a:sym typeface="Lato"/>
              </a:rPr>
              <a:t>This slide and some of the following are build reusing and manipulating parts of the Ghent University guide to RDM: </a:t>
            </a:r>
            <a:r>
              <a:rPr lang="it" u="sng">
                <a:solidFill>
                  <a:schemeClr val="hlink"/>
                </a:solidFill>
                <a:latin typeface="Lato"/>
                <a:ea typeface="Lato"/>
                <a:cs typeface="Lato"/>
                <a:sym typeface="Lato"/>
                <a:hlinkClick r:id="rId3"/>
              </a:rPr>
              <a:t>https://www.ugent.be/en/research/datamanagement</a:t>
            </a:r>
            <a:r>
              <a:rPr lang="it">
                <a:solidFill>
                  <a:schemeClr val="accent1"/>
                </a:solidFill>
                <a:latin typeface="Lato"/>
                <a:ea typeface="Lato"/>
                <a:cs typeface="Lato"/>
                <a:sym typeface="Lato"/>
              </a:rPr>
              <a:t> </a:t>
            </a:r>
            <a:endParaRPr>
              <a:solidFill>
                <a:schemeClr val="accent1"/>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2"/>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it"/>
              <a:t>Data collection: file formats</a:t>
            </a:r>
            <a:endParaRPr/>
          </a:p>
        </p:txBody>
      </p:sp>
      <p:sp>
        <p:nvSpPr>
          <p:cNvPr id="226" name="Google Shape;226;p32"/>
          <p:cNvSpPr txBox="1"/>
          <p:nvPr>
            <p:ph idx="1" type="body"/>
          </p:nvPr>
        </p:nvSpPr>
        <p:spPr>
          <a:xfrm>
            <a:off x="576925" y="2078875"/>
            <a:ext cx="3774300" cy="2698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100">
                <a:solidFill>
                  <a:srgbClr val="333333"/>
                </a:solidFill>
                <a:highlight>
                  <a:srgbClr val="FFFFFF"/>
                </a:highlight>
              </a:rPr>
              <a:t>File format:</a:t>
            </a:r>
            <a:endParaRPr sz="1100">
              <a:solidFill>
                <a:srgbClr val="333333"/>
              </a:solidFill>
              <a:highlight>
                <a:srgbClr val="FFFFFF"/>
              </a:highlight>
            </a:endParaRPr>
          </a:p>
          <a:p>
            <a:pPr indent="-298450" lvl="0" marL="457200" rtl="0" algn="l">
              <a:spcBef>
                <a:spcPts val="1200"/>
              </a:spcBef>
              <a:spcAft>
                <a:spcPts val="0"/>
              </a:spcAft>
              <a:buClr>
                <a:srgbClr val="333333"/>
              </a:buClr>
              <a:buSzPts val="1100"/>
              <a:buChar char="-"/>
            </a:pPr>
            <a:r>
              <a:rPr lang="it" sz="1100">
                <a:solidFill>
                  <a:srgbClr val="333333"/>
                </a:solidFill>
                <a:highlight>
                  <a:srgbClr val="FFFFFF"/>
                </a:highlight>
              </a:rPr>
              <a:t>how information is stored within a digital file</a:t>
            </a:r>
            <a:endParaRPr sz="1100">
              <a:solidFill>
                <a:srgbClr val="333333"/>
              </a:solidFill>
              <a:highlight>
                <a:srgbClr val="FFFFFF"/>
              </a:highlight>
            </a:endParaRPr>
          </a:p>
          <a:p>
            <a:pPr indent="-298450" lvl="0" marL="457200" rtl="0" algn="l">
              <a:spcBef>
                <a:spcPts val="0"/>
              </a:spcBef>
              <a:spcAft>
                <a:spcPts val="0"/>
              </a:spcAft>
              <a:buClr>
                <a:srgbClr val="333333"/>
              </a:buClr>
              <a:buSzPts val="1100"/>
              <a:buChar char="-"/>
            </a:pPr>
            <a:r>
              <a:rPr lang="it" sz="1100">
                <a:solidFill>
                  <a:srgbClr val="333333"/>
                </a:solidFill>
                <a:highlight>
                  <a:srgbClr val="FFFFFF"/>
                </a:highlight>
              </a:rPr>
              <a:t>the format of a file is indicated by the ‘extension’ in the filename (e.g. .txt, .csv)</a:t>
            </a:r>
            <a:endParaRPr sz="1100">
              <a:solidFill>
                <a:srgbClr val="333333"/>
              </a:solidFill>
              <a:highlight>
                <a:srgbClr val="FFFFFF"/>
              </a:highlight>
            </a:endParaRPr>
          </a:p>
          <a:p>
            <a:pPr indent="0" lvl="0" marL="0" rtl="0" algn="l">
              <a:spcBef>
                <a:spcPts val="1200"/>
              </a:spcBef>
              <a:spcAft>
                <a:spcPts val="0"/>
              </a:spcAft>
              <a:buNone/>
            </a:pPr>
            <a:r>
              <a:rPr lang="it" sz="1100">
                <a:solidFill>
                  <a:srgbClr val="333333"/>
                </a:solidFill>
                <a:highlight>
                  <a:srgbClr val="FFFFFF"/>
                </a:highlight>
              </a:rPr>
              <a:t>The choice of file formats to use depends on:</a:t>
            </a:r>
            <a:endParaRPr sz="1100">
              <a:solidFill>
                <a:srgbClr val="333333"/>
              </a:solidFill>
              <a:highlight>
                <a:srgbClr val="FFFFFF"/>
              </a:highlight>
            </a:endParaRPr>
          </a:p>
          <a:p>
            <a:pPr indent="-298450" lvl="0" marL="457200" rtl="0" algn="l">
              <a:spcBef>
                <a:spcPts val="600"/>
              </a:spcBef>
              <a:spcAft>
                <a:spcPts val="0"/>
              </a:spcAft>
              <a:buClr>
                <a:srgbClr val="333333"/>
              </a:buClr>
              <a:buSzPts val="1100"/>
              <a:buChar char="-"/>
            </a:pPr>
            <a:r>
              <a:rPr lang="it" sz="1100">
                <a:solidFill>
                  <a:srgbClr val="333333"/>
                </a:solidFill>
                <a:highlight>
                  <a:srgbClr val="FFFFFF"/>
                </a:highlight>
              </a:rPr>
              <a:t>Discipline-specific standards and customs</a:t>
            </a:r>
            <a:endParaRPr sz="1100">
              <a:solidFill>
                <a:srgbClr val="333333"/>
              </a:solidFill>
              <a:highlight>
                <a:srgbClr val="FFFFFF"/>
              </a:highlight>
            </a:endParaRPr>
          </a:p>
          <a:p>
            <a:pPr indent="-298450" lvl="0" marL="457200" rtl="0" algn="l">
              <a:spcBef>
                <a:spcPts val="0"/>
              </a:spcBef>
              <a:spcAft>
                <a:spcPts val="0"/>
              </a:spcAft>
              <a:buClr>
                <a:srgbClr val="333333"/>
              </a:buClr>
              <a:buSzPts val="1100"/>
              <a:buChar char="-"/>
            </a:pPr>
            <a:r>
              <a:rPr lang="it" sz="1100">
                <a:solidFill>
                  <a:srgbClr val="333333"/>
                </a:solidFill>
                <a:highlight>
                  <a:srgbClr val="FFFFFF"/>
                </a:highlight>
              </a:rPr>
              <a:t>Planned data analyses</a:t>
            </a:r>
            <a:endParaRPr sz="1100">
              <a:solidFill>
                <a:srgbClr val="333333"/>
              </a:solidFill>
              <a:highlight>
                <a:srgbClr val="FFFFFF"/>
              </a:highlight>
            </a:endParaRPr>
          </a:p>
          <a:p>
            <a:pPr indent="-298450" lvl="0" marL="457200" rtl="0" algn="l">
              <a:spcBef>
                <a:spcPts val="0"/>
              </a:spcBef>
              <a:spcAft>
                <a:spcPts val="0"/>
              </a:spcAft>
              <a:buClr>
                <a:srgbClr val="333333"/>
              </a:buClr>
              <a:buSzPts val="1100"/>
              <a:buChar char="-"/>
            </a:pPr>
            <a:r>
              <a:rPr lang="it" sz="1100">
                <a:solidFill>
                  <a:srgbClr val="333333"/>
                </a:solidFill>
                <a:highlight>
                  <a:srgbClr val="FFFFFF"/>
                </a:highlight>
              </a:rPr>
              <a:t>Software availability/cost</a:t>
            </a:r>
            <a:endParaRPr sz="1100">
              <a:solidFill>
                <a:srgbClr val="333333"/>
              </a:solidFill>
              <a:highlight>
                <a:srgbClr val="FFFFFF"/>
              </a:highlight>
            </a:endParaRPr>
          </a:p>
          <a:p>
            <a:pPr indent="-298450" lvl="0" marL="457200" rtl="0" algn="l">
              <a:spcBef>
                <a:spcPts val="0"/>
              </a:spcBef>
              <a:spcAft>
                <a:spcPts val="0"/>
              </a:spcAft>
              <a:buClr>
                <a:srgbClr val="333333"/>
              </a:buClr>
              <a:buSzPts val="1100"/>
              <a:buChar char="-"/>
            </a:pPr>
            <a:r>
              <a:rPr lang="it" sz="1100">
                <a:solidFill>
                  <a:srgbClr val="333333"/>
                </a:solidFill>
                <a:highlight>
                  <a:srgbClr val="FFFFFF"/>
                </a:highlight>
              </a:rPr>
              <a:t>Hardware used</a:t>
            </a:r>
            <a:endParaRPr sz="1100">
              <a:solidFill>
                <a:srgbClr val="333333"/>
              </a:solidFill>
              <a:highlight>
                <a:srgbClr val="FFFFFF"/>
              </a:highlight>
            </a:endParaRPr>
          </a:p>
          <a:p>
            <a:pPr indent="0" lvl="0" marL="0" rtl="0" algn="l">
              <a:spcBef>
                <a:spcPts val="1200"/>
              </a:spcBef>
              <a:spcAft>
                <a:spcPts val="1200"/>
              </a:spcAft>
              <a:buNone/>
            </a:pPr>
            <a:r>
              <a:t/>
            </a:r>
            <a:endParaRPr>
              <a:solidFill>
                <a:srgbClr val="333333"/>
              </a:solidFill>
              <a:highlight>
                <a:srgbClr val="FFFFFF"/>
              </a:highlight>
              <a:latin typeface="Arial"/>
              <a:ea typeface="Arial"/>
              <a:cs typeface="Arial"/>
              <a:sym typeface="Arial"/>
            </a:endParaRPr>
          </a:p>
        </p:txBody>
      </p:sp>
      <p:sp>
        <p:nvSpPr>
          <p:cNvPr id="227" name="Google Shape;227;p32"/>
          <p:cNvSpPr txBox="1"/>
          <p:nvPr>
            <p:ph idx="2" type="body"/>
          </p:nvPr>
        </p:nvSpPr>
        <p:spPr>
          <a:xfrm>
            <a:off x="4643600" y="2078875"/>
            <a:ext cx="3956400" cy="253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100"/>
              <a:t>Risks</a:t>
            </a:r>
            <a:endParaRPr sz="1100"/>
          </a:p>
          <a:p>
            <a:pPr indent="-298450" lvl="0" marL="457200" rtl="0" algn="l">
              <a:spcBef>
                <a:spcPts val="1200"/>
              </a:spcBef>
              <a:spcAft>
                <a:spcPts val="0"/>
              </a:spcAft>
              <a:buSzPts val="1100"/>
              <a:buChar char="-"/>
            </a:pPr>
            <a:r>
              <a:rPr lang="it" sz="1100">
                <a:solidFill>
                  <a:srgbClr val="333333"/>
                </a:solidFill>
                <a:highlight>
                  <a:srgbClr val="FFFFFF"/>
                </a:highlight>
              </a:rPr>
              <a:t>Formats which can only be used within specific software makes the digital data vulnerable to obsolescence of the software</a:t>
            </a:r>
            <a:endParaRPr sz="1100"/>
          </a:p>
          <a:p>
            <a:pPr indent="-298450" lvl="0" marL="457200" rtl="0" algn="l">
              <a:spcBef>
                <a:spcPts val="0"/>
              </a:spcBef>
              <a:spcAft>
                <a:spcPts val="0"/>
              </a:spcAft>
              <a:buSzPts val="1100"/>
              <a:buChar char="-"/>
            </a:pPr>
            <a:r>
              <a:rPr lang="it" sz="1100"/>
              <a:t>Beware to file converting!</a:t>
            </a:r>
            <a:endParaRPr sz="1100"/>
          </a:p>
          <a:p>
            <a:pPr indent="0" lvl="0" marL="0" rtl="0" algn="l">
              <a:spcBef>
                <a:spcPts val="1200"/>
              </a:spcBef>
              <a:spcAft>
                <a:spcPts val="0"/>
              </a:spcAft>
              <a:buNone/>
            </a:pPr>
            <a:r>
              <a:rPr lang="it" sz="1100"/>
              <a:t>Best practices:</a:t>
            </a:r>
            <a:endParaRPr sz="1100"/>
          </a:p>
          <a:p>
            <a:pPr indent="-228600" lvl="0" marL="457200" rtl="0" algn="l">
              <a:spcBef>
                <a:spcPts val="1200"/>
              </a:spcBef>
              <a:spcAft>
                <a:spcPts val="0"/>
              </a:spcAft>
              <a:buClr>
                <a:srgbClr val="333333"/>
              </a:buClr>
              <a:buSzPts val="1100"/>
              <a:buFont typeface="Lato"/>
              <a:buNone/>
            </a:pPr>
            <a:r>
              <a:rPr lang="it" sz="1100">
                <a:solidFill>
                  <a:srgbClr val="333333"/>
                </a:solidFill>
                <a:highlight>
                  <a:srgbClr val="FFFFFF"/>
                </a:highlight>
              </a:rPr>
              <a:t>Non-proprietary (not protected by trademark, patent or copyright)</a:t>
            </a:r>
            <a:endParaRPr sz="1100">
              <a:solidFill>
                <a:srgbClr val="333333"/>
              </a:solidFill>
              <a:highlight>
                <a:srgbClr val="FFFFFF"/>
              </a:highlight>
            </a:endParaRPr>
          </a:p>
          <a:p>
            <a:pPr indent="-228600" lvl="0" marL="457200" rtl="0" algn="l">
              <a:spcBef>
                <a:spcPts val="0"/>
              </a:spcBef>
              <a:spcAft>
                <a:spcPts val="0"/>
              </a:spcAft>
              <a:buClr>
                <a:srgbClr val="333333"/>
              </a:buClr>
              <a:buSzPts val="1100"/>
              <a:buFont typeface="Lato"/>
              <a:buNone/>
            </a:pPr>
            <a:r>
              <a:rPr lang="it" sz="1100">
                <a:solidFill>
                  <a:srgbClr val="333333"/>
                </a:solidFill>
                <a:highlight>
                  <a:srgbClr val="FFFFFF"/>
                </a:highlight>
              </a:rPr>
              <a:t>Open, documented standard</a:t>
            </a:r>
            <a:endParaRPr sz="1100">
              <a:solidFill>
                <a:srgbClr val="333333"/>
              </a:solidFill>
              <a:highlight>
                <a:srgbClr val="FFFFFF"/>
              </a:highlight>
            </a:endParaRPr>
          </a:p>
          <a:p>
            <a:pPr indent="-228600" lvl="0" marL="457200" rtl="0" algn="l">
              <a:spcBef>
                <a:spcPts val="0"/>
              </a:spcBef>
              <a:spcAft>
                <a:spcPts val="0"/>
              </a:spcAft>
              <a:buClr>
                <a:srgbClr val="333333"/>
              </a:buClr>
              <a:buSzPts val="1100"/>
              <a:buFont typeface="Lato"/>
              <a:buNone/>
            </a:pPr>
            <a:r>
              <a:rPr lang="it" sz="1100">
                <a:solidFill>
                  <a:srgbClr val="333333"/>
                </a:solidFill>
                <a:highlight>
                  <a:srgbClr val="FFFFFF"/>
                </a:highlight>
              </a:rPr>
              <a:t>Common usage by research community</a:t>
            </a:r>
            <a:endParaRPr sz="1100">
              <a:solidFill>
                <a:srgbClr val="333333"/>
              </a:solidFill>
              <a:highlight>
                <a:srgbClr val="FFFFFF"/>
              </a:highlight>
            </a:endParaRPr>
          </a:p>
          <a:p>
            <a:pPr indent="-228600" lvl="0" marL="457200" rtl="0" algn="l">
              <a:spcBef>
                <a:spcPts val="0"/>
              </a:spcBef>
              <a:spcAft>
                <a:spcPts val="0"/>
              </a:spcAft>
              <a:buClr>
                <a:srgbClr val="333333"/>
              </a:buClr>
              <a:buSzPts val="1100"/>
              <a:buFont typeface="Lato"/>
              <a:buNone/>
            </a:pPr>
            <a:r>
              <a:rPr lang="it" sz="1100">
                <a:solidFill>
                  <a:srgbClr val="333333"/>
                </a:solidFill>
                <a:highlight>
                  <a:srgbClr val="FFFFFF"/>
                </a:highlight>
              </a:rPr>
              <a:t>Standard representation (ASCII, Unicode)</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3"/>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it"/>
              <a:t>Data collection: file naming</a:t>
            </a:r>
            <a:endParaRPr/>
          </a:p>
        </p:txBody>
      </p:sp>
      <p:sp>
        <p:nvSpPr>
          <p:cNvPr id="233" name="Google Shape;233;p33"/>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solidFill>
                  <a:srgbClr val="333333"/>
                </a:solidFill>
                <a:highlight>
                  <a:srgbClr val="FFFFFF"/>
                </a:highlight>
                <a:latin typeface="Arial"/>
                <a:ea typeface="Arial"/>
                <a:cs typeface="Arial"/>
                <a:sym typeface="Arial"/>
              </a:rPr>
              <a:t>A file name is the principal identifier of a file. </a:t>
            </a:r>
            <a:endParaRPr>
              <a:solidFill>
                <a:srgbClr val="333333"/>
              </a:solidFill>
              <a:highlight>
                <a:srgbClr val="FFFFFF"/>
              </a:highlight>
              <a:latin typeface="Arial"/>
              <a:ea typeface="Arial"/>
              <a:cs typeface="Arial"/>
              <a:sym typeface="Arial"/>
            </a:endParaRPr>
          </a:p>
          <a:p>
            <a:pPr indent="0" lvl="0" marL="0" rtl="0" algn="l">
              <a:spcBef>
                <a:spcPts val="600"/>
              </a:spcBef>
              <a:spcAft>
                <a:spcPts val="0"/>
              </a:spcAft>
              <a:buNone/>
            </a:pPr>
            <a:r>
              <a:rPr lang="it">
                <a:solidFill>
                  <a:srgbClr val="333333"/>
                </a:solidFill>
                <a:highlight>
                  <a:srgbClr val="FFFFFF"/>
                </a:highlight>
                <a:latin typeface="Arial"/>
                <a:ea typeface="Arial"/>
                <a:cs typeface="Arial"/>
                <a:sym typeface="Arial"/>
              </a:rPr>
              <a:t>Good file names should:</a:t>
            </a:r>
            <a:endParaRPr>
              <a:solidFill>
                <a:srgbClr val="333333"/>
              </a:solidFill>
              <a:highlight>
                <a:srgbClr val="FFFFFF"/>
              </a:highlight>
              <a:latin typeface="Arial"/>
              <a:ea typeface="Arial"/>
              <a:cs typeface="Arial"/>
              <a:sym typeface="Arial"/>
            </a:endParaRPr>
          </a:p>
          <a:p>
            <a:pPr indent="-228600" lvl="0" marL="457200" rtl="0" algn="l">
              <a:spcBef>
                <a:spcPts val="60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Provide useful cues to content, status and version</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Uniquely identify a file</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Help to classify and sort files</a:t>
            </a:r>
            <a:endParaRPr>
              <a:solidFill>
                <a:srgbClr val="333333"/>
              </a:solidFill>
              <a:highlight>
                <a:srgbClr val="FFFFFF"/>
              </a:highlight>
              <a:latin typeface="Arial"/>
              <a:ea typeface="Arial"/>
              <a:cs typeface="Arial"/>
              <a:sym typeface="Arial"/>
            </a:endParaRPr>
          </a:p>
          <a:p>
            <a:pPr indent="0" lvl="0" marL="0" rtl="0" algn="l">
              <a:spcBef>
                <a:spcPts val="1200"/>
              </a:spcBef>
              <a:spcAft>
                <a:spcPts val="1200"/>
              </a:spcAft>
              <a:buNone/>
            </a:pPr>
            <a:r>
              <a:t/>
            </a:r>
            <a:endParaRPr/>
          </a:p>
        </p:txBody>
      </p:sp>
      <p:sp>
        <p:nvSpPr>
          <p:cNvPr id="234" name="Google Shape;234;p33"/>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it">
                <a:solidFill>
                  <a:srgbClr val="333333"/>
                </a:solidFill>
                <a:highlight>
                  <a:srgbClr val="FFFFFF"/>
                </a:highlight>
                <a:latin typeface="Arial"/>
                <a:ea typeface="Arial"/>
                <a:cs typeface="Arial"/>
                <a:sym typeface="Arial"/>
              </a:rPr>
              <a:t>File names can be constructed using the following elements:</a:t>
            </a:r>
            <a:endParaRPr>
              <a:solidFill>
                <a:srgbClr val="333333"/>
              </a:solidFill>
              <a:highlight>
                <a:srgbClr val="FFFFFF"/>
              </a:highlight>
              <a:latin typeface="Arial"/>
              <a:ea typeface="Arial"/>
              <a:cs typeface="Arial"/>
              <a:sym typeface="Arial"/>
            </a:endParaRPr>
          </a:p>
          <a:p>
            <a:pPr indent="-228600" lvl="0" marL="457200" rtl="0" algn="l">
              <a:spcBef>
                <a:spcPts val="60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Project acronym</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Content description</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Date</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Location</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Creator name/initials</a:t>
            </a:r>
            <a:endParaRPr>
              <a:solidFill>
                <a:srgbClr val="333333"/>
              </a:solidFill>
              <a:highlight>
                <a:srgbClr val="FFFFFF"/>
              </a:highlight>
              <a:latin typeface="Arial"/>
              <a:ea typeface="Arial"/>
              <a:cs typeface="Arial"/>
              <a:sym typeface="Arial"/>
            </a:endParaRPr>
          </a:p>
          <a:p>
            <a:pPr indent="-228600" lvl="0" marL="457200" rtl="0" algn="l">
              <a:spcBef>
                <a:spcPts val="0"/>
              </a:spcBef>
              <a:spcAft>
                <a:spcPts val="0"/>
              </a:spcAft>
              <a:buClr>
                <a:srgbClr val="333333"/>
              </a:buClr>
              <a:buSzPts val="1300"/>
              <a:buFont typeface="Arial"/>
              <a:buNone/>
            </a:pPr>
            <a:r>
              <a:rPr lang="it">
                <a:solidFill>
                  <a:srgbClr val="333333"/>
                </a:solidFill>
                <a:highlight>
                  <a:srgbClr val="FFFFFF"/>
                </a:highlight>
                <a:latin typeface="Arial"/>
                <a:ea typeface="Arial"/>
                <a:cs typeface="Arial"/>
                <a:sym typeface="Arial"/>
              </a:rPr>
              <a:t>Status information (i.e. draft or final) etc</a:t>
            </a:r>
            <a:endParaRPr>
              <a:solidFill>
                <a:srgbClr val="333333"/>
              </a:solidFill>
              <a:highlight>
                <a:srgbClr val="FFFFFF"/>
              </a:highlight>
              <a:latin typeface="Arial"/>
              <a:ea typeface="Arial"/>
              <a:cs typeface="Arial"/>
              <a:sym typeface="Arial"/>
            </a:endParaRPr>
          </a:p>
          <a:p>
            <a:pPr indent="0" lvl="0" marL="0" rtl="0" algn="l">
              <a:spcBef>
                <a:spcPts val="1200"/>
              </a:spcBef>
              <a:spcAft>
                <a:spcPts val="120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4"/>
          <p:cNvSpPr txBox="1"/>
          <p:nvPr>
            <p:ph idx="4294967295" type="body"/>
          </p:nvPr>
        </p:nvSpPr>
        <p:spPr>
          <a:xfrm>
            <a:off x="3672275" y="1312750"/>
            <a:ext cx="5364300" cy="3499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sz="1200">
                <a:solidFill>
                  <a:srgbClr val="171717"/>
                </a:solidFill>
                <a:highlight>
                  <a:srgbClr val="FFFFFF"/>
                </a:highlight>
              </a:rPr>
              <a:t>It can be useful if the consortium/department/group agrees on the following elements of a file name:</a:t>
            </a:r>
            <a:endParaRPr sz="1200">
              <a:solidFill>
                <a:srgbClr val="171717"/>
              </a:solidFill>
              <a:highlight>
                <a:srgbClr val="FFFFFF"/>
              </a:highlight>
            </a:endParaRPr>
          </a:p>
          <a:p>
            <a:pPr indent="-304800" lvl="0" marL="838200" rtl="0" algn="l">
              <a:lnSpc>
                <a:spcPct val="150000"/>
              </a:lnSpc>
              <a:spcBef>
                <a:spcPts val="800"/>
              </a:spcBef>
              <a:spcAft>
                <a:spcPts val="0"/>
              </a:spcAft>
              <a:buClr>
                <a:srgbClr val="171717"/>
              </a:buClr>
              <a:buSzPts val="1200"/>
              <a:buFont typeface="Verdana"/>
              <a:buChar char="●"/>
            </a:pPr>
            <a:r>
              <a:rPr b="1" lang="it" sz="1200">
                <a:solidFill>
                  <a:srgbClr val="171717"/>
                </a:solidFill>
                <a:highlight>
                  <a:srgbClr val="FFFFFF"/>
                </a:highlight>
              </a:rPr>
              <a:t>Vocabulary</a:t>
            </a:r>
            <a:r>
              <a:rPr lang="it" sz="1200">
                <a:solidFill>
                  <a:srgbClr val="171717"/>
                </a:solidFill>
                <a:highlight>
                  <a:srgbClr val="FFFFFF"/>
                </a:highlight>
              </a:rPr>
              <a:t> – choose a standard vocabulary for file names, so that everyone uses a common language</a:t>
            </a:r>
            <a:endParaRPr sz="1200">
              <a:solidFill>
                <a:srgbClr val="171717"/>
              </a:solidFill>
              <a:highlight>
                <a:srgbClr val="FFFFFF"/>
              </a:highlight>
            </a:endParaRPr>
          </a:p>
          <a:p>
            <a:pPr indent="-304800" lvl="0" marL="838200" rtl="0" algn="l">
              <a:lnSpc>
                <a:spcPct val="150000"/>
              </a:lnSpc>
              <a:spcBef>
                <a:spcPts val="0"/>
              </a:spcBef>
              <a:spcAft>
                <a:spcPts val="0"/>
              </a:spcAft>
              <a:buClr>
                <a:srgbClr val="171717"/>
              </a:buClr>
              <a:buSzPts val="1200"/>
              <a:buFont typeface="Verdana"/>
              <a:buChar char="●"/>
            </a:pPr>
            <a:r>
              <a:rPr b="1" lang="it" sz="1200">
                <a:solidFill>
                  <a:srgbClr val="171717"/>
                </a:solidFill>
                <a:highlight>
                  <a:srgbClr val="FFFFFF"/>
                </a:highlight>
              </a:rPr>
              <a:t>Punctuation</a:t>
            </a:r>
            <a:r>
              <a:rPr lang="it" sz="1200">
                <a:solidFill>
                  <a:srgbClr val="171717"/>
                </a:solidFill>
                <a:highlight>
                  <a:srgbClr val="FFFFFF"/>
                </a:highlight>
              </a:rPr>
              <a:t> – decide on conventions for if and when to use punctuation symbols, capitals, hyphens and spaces</a:t>
            </a:r>
            <a:endParaRPr sz="1200">
              <a:solidFill>
                <a:srgbClr val="171717"/>
              </a:solidFill>
              <a:highlight>
                <a:srgbClr val="FFFFFF"/>
              </a:highlight>
            </a:endParaRPr>
          </a:p>
          <a:p>
            <a:pPr indent="-304800" lvl="0" marL="838200" rtl="0" algn="l">
              <a:lnSpc>
                <a:spcPct val="150000"/>
              </a:lnSpc>
              <a:spcBef>
                <a:spcPts val="0"/>
              </a:spcBef>
              <a:spcAft>
                <a:spcPts val="0"/>
              </a:spcAft>
              <a:buClr>
                <a:srgbClr val="171717"/>
              </a:buClr>
              <a:buSzPts val="1200"/>
              <a:buFont typeface="Verdana"/>
              <a:buChar char="●"/>
            </a:pPr>
            <a:r>
              <a:rPr b="1" lang="it" sz="1200">
                <a:solidFill>
                  <a:srgbClr val="171717"/>
                </a:solidFill>
                <a:highlight>
                  <a:srgbClr val="FFFFFF"/>
                </a:highlight>
              </a:rPr>
              <a:t>Dates</a:t>
            </a:r>
            <a:r>
              <a:rPr lang="it" sz="1200">
                <a:solidFill>
                  <a:srgbClr val="171717"/>
                </a:solidFill>
                <a:highlight>
                  <a:srgbClr val="FFFFFF"/>
                </a:highlight>
              </a:rPr>
              <a:t> – agree on a logical use of dates so that they display chronologically i.e. YYYY-MM-DD</a:t>
            </a:r>
            <a:endParaRPr sz="1200">
              <a:solidFill>
                <a:srgbClr val="171717"/>
              </a:solidFill>
              <a:highlight>
                <a:srgbClr val="FFFFFF"/>
              </a:highlight>
            </a:endParaRPr>
          </a:p>
          <a:p>
            <a:pPr indent="-304800" lvl="0" marL="838200" rtl="0" algn="l">
              <a:lnSpc>
                <a:spcPct val="150000"/>
              </a:lnSpc>
              <a:spcBef>
                <a:spcPts val="0"/>
              </a:spcBef>
              <a:spcAft>
                <a:spcPts val="0"/>
              </a:spcAft>
              <a:buClr>
                <a:srgbClr val="171717"/>
              </a:buClr>
              <a:buSzPts val="1200"/>
              <a:buFont typeface="Verdana"/>
              <a:buChar char="●"/>
            </a:pPr>
            <a:r>
              <a:rPr b="1" lang="it" sz="1200">
                <a:solidFill>
                  <a:srgbClr val="171717"/>
                </a:solidFill>
                <a:highlight>
                  <a:srgbClr val="FFFFFF"/>
                </a:highlight>
              </a:rPr>
              <a:t>Order</a:t>
            </a:r>
            <a:r>
              <a:rPr lang="it" sz="1200">
                <a:solidFill>
                  <a:srgbClr val="171717"/>
                </a:solidFill>
                <a:highlight>
                  <a:srgbClr val="FFFFFF"/>
                </a:highlight>
              </a:rPr>
              <a:t> - confirm which element should go first, so that files on the same theme are listed together and can therefore be found easily</a:t>
            </a:r>
            <a:endParaRPr sz="1200">
              <a:solidFill>
                <a:srgbClr val="171717"/>
              </a:solidFill>
              <a:highlight>
                <a:srgbClr val="FFFFFF"/>
              </a:highlight>
            </a:endParaRPr>
          </a:p>
          <a:p>
            <a:pPr indent="-304800" lvl="0" marL="838200" rtl="0" algn="l">
              <a:lnSpc>
                <a:spcPct val="150000"/>
              </a:lnSpc>
              <a:spcBef>
                <a:spcPts val="0"/>
              </a:spcBef>
              <a:spcAft>
                <a:spcPts val="0"/>
              </a:spcAft>
              <a:buClr>
                <a:srgbClr val="171717"/>
              </a:buClr>
              <a:buSzPts val="1200"/>
              <a:buFont typeface="Verdana"/>
              <a:buChar char="●"/>
            </a:pPr>
            <a:r>
              <a:rPr b="1" lang="it" sz="1200">
                <a:solidFill>
                  <a:srgbClr val="171717"/>
                </a:solidFill>
                <a:highlight>
                  <a:srgbClr val="FFFFFF"/>
                </a:highlight>
              </a:rPr>
              <a:t>Numbers</a:t>
            </a:r>
            <a:r>
              <a:rPr lang="it" sz="1200">
                <a:solidFill>
                  <a:srgbClr val="171717"/>
                </a:solidFill>
                <a:highlight>
                  <a:srgbClr val="FFFFFF"/>
                </a:highlight>
              </a:rPr>
              <a:t> – specify the amount of digits that will be used in numbering so that files are listed numerically e.g. 01, 002, etc.</a:t>
            </a:r>
            <a:endParaRPr sz="1200"/>
          </a:p>
        </p:txBody>
      </p:sp>
      <p:sp>
        <p:nvSpPr>
          <p:cNvPr id="240" name="Google Shape;240;p34"/>
          <p:cNvSpPr txBox="1"/>
          <p:nvPr>
            <p:ph type="title"/>
          </p:nvPr>
        </p:nvSpPr>
        <p:spPr>
          <a:xfrm>
            <a:off x="228600" y="5334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it"/>
              <a:t>File naming: decide with your colleagues!</a:t>
            </a:r>
            <a:endParaRPr/>
          </a:p>
        </p:txBody>
      </p:sp>
      <p:pic>
        <p:nvPicPr>
          <p:cNvPr id="241" name="Google Shape;241;p34"/>
          <p:cNvPicPr preferRelativeResize="0"/>
          <p:nvPr>
            <p:ph idx="2" type="pic"/>
          </p:nvPr>
        </p:nvPicPr>
        <p:blipFill rotWithShape="1">
          <a:blip r:embed="rId3">
            <a:alphaModFix/>
          </a:blip>
          <a:srcRect b="0" l="19913" r="19907" t="0"/>
          <a:stretch/>
        </p:blipFill>
        <p:spPr>
          <a:xfrm>
            <a:off x="253008" y="1388944"/>
            <a:ext cx="3168599" cy="3509401"/>
          </a:xfrm>
          <a:prstGeom prst="rect">
            <a:avLst/>
          </a:prstGeom>
          <a:noFill/>
          <a:ln>
            <a:noFill/>
          </a:ln>
        </p:spPr>
      </p:pic>
      <p:sp>
        <p:nvSpPr>
          <p:cNvPr id="242" name="Google Shape;242;p34"/>
          <p:cNvSpPr txBox="1"/>
          <p:nvPr/>
        </p:nvSpPr>
        <p:spPr>
          <a:xfrm>
            <a:off x="3672275" y="4811950"/>
            <a:ext cx="67950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100">
                <a:latin typeface="Lato"/>
                <a:ea typeface="Lato"/>
                <a:cs typeface="Lato"/>
                <a:sym typeface="Lato"/>
              </a:rPr>
              <a:t>https://www.data.cam.ac.uk/data-management-guide/organising-your-data</a:t>
            </a:r>
            <a:endParaRPr sz="1100">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35"/>
          <p:cNvSpPr txBox="1"/>
          <p:nvPr>
            <p:ph type="title"/>
          </p:nvPr>
        </p:nvSpPr>
        <p:spPr>
          <a:xfrm>
            <a:off x="729450" y="13186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it"/>
              <a:t>Data collection: folder structure</a:t>
            </a:r>
            <a:endParaRPr/>
          </a:p>
        </p:txBody>
      </p:sp>
      <p:sp>
        <p:nvSpPr>
          <p:cNvPr id="248" name="Google Shape;248;p35"/>
          <p:cNvSpPr txBox="1"/>
          <p:nvPr>
            <p:ph idx="1" type="body"/>
          </p:nvPr>
        </p:nvSpPr>
        <p:spPr>
          <a:xfrm>
            <a:off x="729325" y="2078875"/>
            <a:ext cx="3774300" cy="2463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Information on a topic is located in one place</a:t>
            </a:r>
            <a:endParaRPr/>
          </a:p>
          <a:p>
            <a:pPr indent="0" lvl="0" marL="0" rtl="0" algn="l">
              <a:spcBef>
                <a:spcPts val="1200"/>
              </a:spcBef>
              <a:spcAft>
                <a:spcPts val="0"/>
              </a:spcAft>
              <a:buNone/>
            </a:pPr>
            <a:r>
              <a:rPr lang="it"/>
              <a:t>Are there established approaches in your team or department?</a:t>
            </a:r>
            <a:endParaRPr/>
          </a:p>
          <a:p>
            <a:pPr indent="0" lvl="0" marL="0" marR="0" rtl="0" algn="l">
              <a:lnSpc>
                <a:spcPct val="115000"/>
              </a:lnSpc>
              <a:spcBef>
                <a:spcPts val="1200"/>
              </a:spcBef>
              <a:spcAft>
                <a:spcPts val="0"/>
              </a:spcAft>
              <a:buNone/>
            </a:pPr>
            <a:r>
              <a:rPr lang="it"/>
              <a:t>Name folders appropriately - i.e. name folders after the areas of work to which they relate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
        <p:nvSpPr>
          <p:cNvPr id="249" name="Google Shape;249;p3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it"/>
              <a:t>Structure folders hierarchically - limited number of folders for the broader topics, and then create more specific folders within these</a:t>
            </a:r>
            <a:endParaRPr/>
          </a:p>
          <a:p>
            <a:pPr indent="0" lvl="0" marL="0" rtl="0" algn="l">
              <a:spcBef>
                <a:spcPts val="1200"/>
              </a:spcBef>
              <a:spcAft>
                <a:spcPts val="0"/>
              </a:spcAft>
              <a:buNone/>
            </a:pPr>
            <a:r>
              <a:rPr lang="it"/>
              <a:t>Consider separating ongoing and completed work</a:t>
            </a:r>
            <a:endParaRPr/>
          </a:p>
          <a:p>
            <a:pPr indent="0" lvl="0" marL="0" rtl="0" algn="l">
              <a:spcBef>
                <a:spcPts val="1200"/>
              </a:spcBef>
              <a:spcAft>
                <a:spcPts val="0"/>
              </a:spcAft>
              <a:buNone/>
            </a:pPr>
            <a:r>
              <a:rPr lang="it"/>
              <a:t>Backup – ensure that your files, whether they are on your local drive, or on a network drive, are backed up</a:t>
            </a:r>
            <a:endParaRPr/>
          </a:p>
          <a:p>
            <a:pPr indent="0" lvl="0" marL="0" rtl="0" algn="l">
              <a:spcBef>
                <a:spcPts val="1200"/>
              </a:spcBef>
              <a:spcAft>
                <a:spcPts val="1200"/>
              </a:spcAft>
              <a:buNone/>
            </a:pPr>
            <a:r>
              <a:t/>
            </a:r>
            <a:endParaRPr/>
          </a:p>
        </p:txBody>
      </p:sp>
      <p:sp>
        <p:nvSpPr>
          <p:cNvPr id="250" name="Google Shape;250;p35"/>
          <p:cNvSpPr txBox="1"/>
          <p:nvPr/>
        </p:nvSpPr>
        <p:spPr>
          <a:xfrm>
            <a:off x="778600" y="4128950"/>
            <a:ext cx="6795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latin typeface="Lato"/>
                <a:ea typeface="Lato"/>
                <a:cs typeface="Lato"/>
                <a:sym typeface="Lato"/>
              </a:rPr>
              <a:t>https://www.data.cam.ac.uk/data-management-guide/organising-your-data</a:t>
            </a:r>
            <a:endParaRPr>
              <a:latin typeface="Lato"/>
              <a:ea typeface="Lato"/>
              <a:cs typeface="Lato"/>
              <a:sym typeface="La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6"/>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Documentation</a:t>
            </a:r>
            <a:endParaRPr/>
          </a:p>
        </p:txBody>
      </p:sp>
      <p:sp>
        <p:nvSpPr>
          <p:cNvPr id="256" name="Google Shape;256;p36"/>
          <p:cNvSpPr txBox="1"/>
          <p:nvPr>
            <p:ph idx="4294967295" type="body"/>
          </p:nvPr>
        </p:nvSpPr>
        <p:spPr>
          <a:xfrm>
            <a:off x="4643604" y="2078875"/>
            <a:ext cx="3774300" cy="2261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a:solidFill>
                <a:srgbClr val="333333"/>
              </a:solidFill>
              <a:highlight>
                <a:srgbClr val="FFFFFF"/>
              </a:highlight>
              <a:latin typeface="Arial"/>
              <a:ea typeface="Arial"/>
              <a:cs typeface="Arial"/>
              <a:sym typeface="Arial"/>
            </a:endParaRPr>
          </a:p>
          <a:p>
            <a:pPr indent="0" lvl="0" marL="0" rtl="0" algn="l">
              <a:spcBef>
                <a:spcPts val="600"/>
              </a:spcBef>
              <a:spcAft>
                <a:spcPts val="1200"/>
              </a:spcAft>
              <a:buNone/>
            </a:pPr>
            <a:r>
              <a:t/>
            </a:r>
            <a:endParaRPr/>
          </a:p>
        </p:txBody>
      </p:sp>
      <p:sp>
        <p:nvSpPr>
          <p:cNvPr id="257" name="Google Shape;257;p36"/>
          <p:cNvSpPr txBox="1"/>
          <p:nvPr>
            <p:ph idx="2" type="body"/>
          </p:nvPr>
        </p:nvSpPr>
        <p:spPr>
          <a:xfrm>
            <a:off x="5096300" y="1352625"/>
            <a:ext cx="3852300" cy="302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solidFill>
                  <a:srgbClr val="333333"/>
                </a:solidFill>
                <a:highlight>
                  <a:srgbClr val="FFFFFF"/>
                </a:highlight>
              </a:rPr>
              <a:t>Study level documentation:</a:t>
            </a:r>
            <a:endParaRPr sz="1400">
              <a:solidFill>
                <a:srgbClr val="333333"/>
              </a:solidFill>
              <a:highlight>
                <a:srgbClr val="FFFFFF"/>
              </a:highlight>
            </a:endParaRPr>
          </a:p>
          <a:p>
            <a:pPr indent="0" lvl="0" marL="457200" rtl="0" algn="l">
              <a:spcBef>
                <a:spcPts val="600"/>
              </a:spcBef>
              <a:spcAft>
                <a:spcPts val="0"/>
              </a:spcAft>
              <a:buNone/>
            </a:pPr>
            <a:r>
              <a:rPr lang="it" sz="1400">
                <a:solidFill>
                  <a:srgbClr val="333333"/>
                </a:solidFill>
                <a:highlight>
                  <a:srgbClr val="FFFFFF"/>
                </a:highlight>
              </a:rPr>
              <a:t>Contextual information (the background, aims, objectives, the hypotheses etc)</a:t>
            </a:r>
            <a:endParaRPr sz="1400">
              <a:solidFill>
                <a:srgbClr val="333333"/>
              </a:solidFill>
              <a:highlight>
                <a:srgbClr val="FFFFFF"/>
              </a:highlight>
            </a:endParaRPr>
          </a:p>
          <a:p>
            <a:pPr indent="-228600" lvl="0" marL="457200" rtl="0" algn="l">
              <a:spcBef>
                <a:spcPts val="600"/>
              </a:spcBef>
              <a:spcAft>
                <a:spcPts val="0"/>
              </a:spcAft>
              <a:buClr>
                <a:srgbClr val="333333"/>
              </a:buClr>
              <a:buSzPts val="1400"/>
              <a:buFont typeface="Lato"/>
              <a:buNone/>
            </a:pPr>
            <a:r>
              <a:rPr lang="it" sz="1400">
                <a:solidFill>
                  <a:srgbClr val="333333"/>
                </a:solidFill>
                <a:highlight>
                  <a:srgbClr val="FFFFFF"/>
                </a:highlight>
              </a:rPr>
              <a:t>Procedural &amp; methodological information </a:t>
            </a:r>
            <a:endParaRPr sz="1400">
              <a:solidFill>
                <a:srgbClr val="333333"/>
              </a:solidFill>
              <a:highlight>
                <a:srgbClr val="FFFFFF"/>
              </a:highlight>
            </a:endParaRPr>
          </a:p>
          <a:p>
            <a:pPr indent="0" lvl="0" marL="0" rtl="0" algn="l">
              <a:spcBef>
                <a:spcPts val="1200"/>
              </a:spcBef>
              <a:spcAft>
                <a:spcPts val="0"/>
              </a:spcAft>
              <a:buNone/>
            </a:pPr>
            <a:r>
              <a:rPr lang="it" sz="1400">
                <a:solidFill>
                  <a:srgbClr val="333333"/>
                </a:solidFill>
                <a:highlight>
                  <a:srgbClr val="FFFFFF"/>
                </a:highlight>
              </a:rPr>
              <a:t>Data level documentation:</a:t>
            </a:r>
            <a:endParaRPr sz="1400">
              <a:solidFill>
                <a:srgbClr val="333333"/>
              </a:solidFill>
              <a:highlight>
                <a:srgbClr val="FFFFFF"/>
              </a:highlight>
            </a:endParaRPr>
          </a:p>
          <a:p>
            <a:pPr indent="0" lvl="0" marL="457200" rtl="0" algn="l">
              <a:spcBef>
                <a:spcPts val="1200"/>
              </a:spcBef>
              <a:spcAft>
                <a:spcPts val="0"/>
              </a:spcAft>
              <a:buNone/>
            </a:pPr>
            <a:r>
              <a:rPr lang="it" sz="1400">
                <a:solidFill>
                  <a:srgbClr val="333333"/>
                </a:solidFill>
                <a:highlight>
                  <a:srgbClr val="FFFFFF"/>
                </a:highlight>
              </a:rPr>
              <a:t>Information about datasets and/or individual data items</a:t>
            </a:r>
            <a:endParaRPr sz="1400">
              <a:solidFill>
                <a:srgbClr val="333333"/>
              </a:solidFill>
              <a:highlight>
                <a:srgbClr val="FFFFFF"/>
              </a:highlight>
            </a:endParaRPr>
          </a:p>
          <a:p>
            <a:pPr indent="0" lvl="0" marL="457200" rtl="0" algn="l">
              <a:spcBef>
                <a:spcPts val="1200"/>
              </a:spcBef>
              <a:spcAft>
                <a:spcPts val="0"/>
              </a:spcAft>
              <a:buNone/>
            </a:pPr>
            <a:r>
              <a:rPr lang="it" sz="1400">
                <a:solidFill>
                  <a:srgbClr val="333333"/>
                </a:solidFill>
                <a:highlight>
                  <a:srgbClr val="FFFFFF"/>
                </a:highlight>
              </a:rPr>
              <a:t>Information about variables, derived data, aggregated data etc</a:t>
            </a:r>
            <a:endParaRPr sz="1400">
              <a:solidFill>
                <a:srgbClr val="333333"/>
              </a:solidFill>
              <a:highlight>
                <a:srgbClr val="FFFFFF"/>
              </a:highlight>
            </a:endParaRPr>
          </a:p>
          <a:p>
            <a:pPr indent="0" lvl="0" marL="0" rtl="0" algn="l">
              <a:spcBef>
                <a:spcPts val="1200"/>
              </a:spcBef>
              <a:spcAft>
                <a:spcPts val="1200"/>
              </a:spcAft>
              <a:buNone/>
            </a:pPr>
            <a:r>
              <a:t/>
            </a:r>
            <a:endParaRPr/>
          </a:p>
        </p:txBody>
      </p:sp>
      <p:sp>
        <p:nvSpPr>
          <p:cNvPr id="258" name="Google Shape;258;p36"/>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it"/>
              <a:t>One of the basics of RDM. It e</a:t>
            </a:r>
            <a:r>
              <a:rPr lang="it"/>
              <a:t>nables you to understand/interpret data later</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37"/>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Legal and ethical issues</a:t>
            </a:r>
            <a:endParaRPr/>
          </a:p>
        </p:txBody>
      </p:sp>
      <p:sp>
        <p:nvSpPr>
          <p:cNvPr id="264" name="Google Shape;264;p37"/>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Especially when the research is handling personal or sensible data</a:t>
            </a:r>
            <a:endParaRPr/>
          </a:p>
        </p:txBody>
      </p:sp>
      <p:sp>
        <p:nvSpPr>
          <p:cNvPr id="265" name="Google Shape;265;p37"/>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800"/>
              <a:t>Do you have to protect confidentiality?</a:t>
            </a:r>
            <a:endParaRPr sz="1800"/>
          </a:p>
          <a:p>
            <a:pPr indent="0" lvl="0" marL="0" rtl="0" algn="l">
              <a:spcBef>
                <a:spcPts val="1200"/>
              </a:spcBef>
              <a:spcAft>
                <a:spcPts val="0"/>
              </a:spcAft>
              <a:buNone/>
            </a:pPr>
            <a:r>
              <a:rPr lang="it" sz="1800"/>
              <a:t>Are there requirements from an ethical committee?</a:t>
            </a:r>
            <a:endParaRPr sz="1800"/>
          </a:p>
          <a:p>
            <a:pPr indent="0" lvl="0" marL="0" rtl="0" algn="l">
              <a:spcBef>
                <a:spcPts val="1200"/>
              </a:spcBef>
              <a:spcAft>
                <a:spcPts val="0"/>
              </a:spcAft>
              <a:buNone/>
            </a:pPr>
            <a:r>
              <a:rPr lang="it" sz="1800"/>
              <a:t>Have you an informed consent to distribute and get signed?</a:t>
            </a:r>
            <a:endParaRPr sz="1800"/>
          </a:p>
          <a:p>
            <a:pPr indent="0" lvl="0" marL="0" rtl="0" algn="l">
              <a:spcBef>
                <a:spcPts val="1200"/>
              </a:spcBef>
              <a:spcAft>
                <a:spcPts val="1200"/>
              </a:spcAft>
              <a:buNone/>
            </a:pPr>
            <a:r>
              <a:rPr lang="it" sz="1800"/>
              <a:t>Have you an idea of the anonymization tool to use?</a:t>
            </a:r>
            <a:endParaRPr sz="1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8"/>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Storage and backup</a:t>
            </a:r>
            <a:endParaRPr/>
          </a:p>
        </p:txBody>
      </p:sp>
      <p:sp>
        <p:nvSpPr>
          <p:cNvPr id="271" name="Google Shape;271;p38"/>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Data should be safe!</a:t>
            </a:r>
            <a:endParaRPr/>
          </a:p>
        </p:txBody>
      </p:sp>
      <p:sp>
        <p:nvSpPr>
          <p:cNvPr id="272" name="Google Shape;272;p38"/>
          <p:cNvSpPr txBox="1"/>
          <p:nvPr>
            <p:ph idx="2" type="body"/>
          </p:nvPr>
        </p:nvSpPr>
        <p:spPr>
          <a:xfrm>
            <a:off x="5174225" y="1352625"/>
            <a:ext cx="3374400" cy="302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800"/>
              <a:t>Provide information on the type of storage is going to be used for the project data (storage on local devices, network storage - i.e. in your institution - or cloud storage)</a:t>
            </a:r>
            <a:endParaRPr sz="1800"/>
          </a:p>
          <a:p>
            <a:pPr indent="0" lvl="0" marL="0" rtl="0" algn="l">
              <a:spcBef>
                <a:spcPts val="1200"/>
              </a:spcBef>
              <a:spcAft>
                <a:spcPts val="1200"/>
              </a:spcAft>
              <a:buNone/>
            </a:pPr>
            <a:r>
              <a:rPr lang="it" sz="1800"/>
              <a:t>S</a:t>
            </a:r>
            <a:r>
              <a:rPr lang="it" sz="1800"/>
              <a:t>pecify in which phase you want to use one type or another of storage</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1"/>
          <p:cNvSpPr txBox="1"/>
          <p:nvPr/>
        </p:nvSpPr>
        <p:spPr>
          <a:xfrm>
            <a:off x="3348500" y="1742775"/>
            <a:ext cx="1922700" cy="52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sz="2400">
                <a:solidFill>
                  <a:srgbClr val="313131"/>
                </a:solidFill>
                <a:latin typeface="Poppins SemiBold"/>
                <a:ea typeface="Poppins SemiBold"/>
                <a:cs typeface="Poppins SemiBold"/>
                <a:sym typeface="Poppins SemiBold"/>
              </a:rPr>
              <a:t>DMP</a:t>
            </a:r>
            <a:endParaRPr sz="2400">
              <a:solidFill>
                <a:srgbClr val="313131"/>
              </a:solidFill>
              <a:latin typeface="Poppins SemiBold"/>
              <a:ea typeface="Poppins SemiBold"/>
              <a:cs typeface="Poppins SemiBold"/>
              <a:sym typeface="Poppins SemiBold"/>
            </a:endParaRPr>
          </a:p>
        </p:txBody>
      </p:sp>
      <p:sp>
        <p:nvSpPr>
          <p:cNvPr id="131" name="Google Shape;131;p21"/>
          <p:cNvSpPr txBox="1"/>
          <p:nvPr/>
        </p:nvSpPr>
        <p:spPr>
          <a:xfrm>
            <a:off x="6312050" y="3040500"/>
            <a:ext cx="572700" cy="572700"/>
          </a:xfrm>
          <a:prstGeom prst="rect">
            <a:avLst/>
          </a:prstGeom>
          <a:noFill/>
          <a:ln cap="flat" cmpd="sng" w="19050">
            <a:solidFill>
              <a:srgbClr val="31313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it" sz="2400">
                <a:solidFill>
                  <a:srgbClr val="313131"/>
                </a:solidFill>
                <a:latin typeface="Poppins"/>
                <a:ea typeface="Poppins"/>
                <a:cs typeface="Poppins"/>
                <a:sym typeface="Poppins"/>
              </a:rPr>
              <a:t>4</a:t>
            </a:r>
            <a:endParaRPr b="1" sz="2400">
              <a:solidFill>
                <a:srgbClr val="313131"/>
              </a:solidFill>
              <a:latin typeface="Poppins"/>
              <a:ea typeface="Poppins"/>
              <a:cs typeface="Poppins"/>
              <a:sym typeface="Poppins"/>
            </a:endParaRPr>
          </a:p>
        </p:txBody>
      </p:sp>
      <p:sp>
        <p:nvSpPr>
          <p:cNvPr id="132" name="Google Shape;132;p21"/>
          <p:cNvSpPr txBox="1"/>
          <p:nvPr/>
        </p:nvSpPr>
        <p:spPr>
          <a:xfrm>
            <a:off x="3390050" y="2253100"/>
            <a:ext cx="2346000" cy="614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a:t>What it is and how to </a:t>
            </a:r>
            <a:endParaRPr/>
          </a:p>
          <a:p>
            <a:pPr indent="0" lvl="0" marL="0" rtl="0" algn="l">
              <a:spcBef>
                <a:spcPts val="0"/>
              </a:spcBef>
              <a:spcAft>
                <a:spcPts val="0"/>
              </a:spcAft>
              <a:buNone/>
            </a:pPr>
            <a:r>
              <a:rPr lang="it"/>
              <a:t>build it</a:t>
            </a:r>
            <a:endParaRPr>
              <a:solidFill>
                <a:srgbClr val="313131"/>
              </a:solidFill>
              <a:latin typeface="Poppins"/>
              <a:ea typeface="Poppins"/>
              <a:cs typeface="Poppins"/>
              <a:sym typeface="Poppins"/>
            </a:endParaRPr>
          </a:p>
        </p:txBody>
      </p:sp>
      <p:sp>
        <p:nvSpPr>
          <p:cNvPr id="133" name="Google Shape;133;p21"/>
          <p:cNvSpPr txBox="1"/>
          <p:nvPr/>
        </p:nvSpPr>
        <p:spPr>
          <a:xfrm>
            <a:off x="6235850" y="1742775"/>
            <a:ext cx="2908200" cy="52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sz="2400">
                <a:solidFill>
                  <a:srgbClr val="313131"/>
                </a:solidFill>
                <a:latin typeface="Poppins SemiBold"/>
                <a:ea typeface="Poppins SemiBold"/>
                <a:cs typeface="Poppins SemiBold"/>
                <a:sym typeface="Poppins SemiBold"/>
              </a:rPr>
              <a:t>DMP tools</a:t>
            </a:r>
            <a:endParaRPr sz="2400">
              <a:solidFill>
                <a:srgbClr val="313131"/>
              </a:solidFill>
              <a:latin typeface="Poppins SemiBold"/>
              <a:ea typeface="Poppins SemiBold"/>
              <a:cs typeface="Poppins SemiBold"/>
              <a:sym typeface="Poppins SemiBold"/>
            </a:endParaRPr>
          </a:p>
        </p:txBody>
      </p:sp>
      <p:sp>
        <p:nvSpPr>
          <p:cNvPr id="134" name="Google Shape;134;p21"/>
          <p:cNvSpPr txBox="1"/>
          <p:nvPr/>
        </p:nvSpPr>
        <p:spPr>
          <a:xfrm>
            <a:off x="6312050" y="2253100"/>
            <a:ext cx="1846500" cy="750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a:t>Useful resources </a:t>
            </a:r>
            <a:endParaRPr/>
          </a:p>
          <a:p>
            <a:pPr indent="0" lvl="0" marL="0" rtl="0" algn="l">
              <a:spcBef>
                <a:spcPts val="0"/>
              </a:spcBef>
              <a:spcAft>
                <a:spcPts val="0"/>
              </a:spcAft>
              <a:buNone/>
            </a:pPr>
            <a:r>
              <a:t/>
            </a:r>
            <a:endParaRPr>
              <a:solidFill>
                <a:srgbClr val="313131"/>
              </a:solidFill>
              <a:latin typeface="Poppins"/>
              <a:ea typeface="Poppins"/>
              <a:cs typeface="Poppins"/>
              <a:sym typeface="Poppins"/>
            </a:endParaRPr>
          </a:p>
        </p:txBody>
      </p:sp>
      <p:sp>
        <p:nvSpPr>
          <p:cNvPr id="135" name="Google Shape;135;p21"/>
          <p:cNvSpPr txBox="1"/>
          <p:nvPr/>
        </p:nvSpPr>
        <p:spPr>
          <a:xfrm>
            <a:off x="3364625" y="3608375"/>
            <a:ext cx="2211300" cy="52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sz="2400">
                <a:solidFill>
                  <a:srgbClr val="313131"/>
                </a:solidFill>
                <a:latin typeface="Poppins SemiBold"/>
                <a:ea typeface="Poppins SemiBold"/>
                <a:cs typeface="Poppins SemiBold"/>
                <a:sym typeface="Poppins SemiBold"/>
              </a:rPr>
              <a:t>OS in HE</a:t>
            </a:r>
            <a:endParaRPr sz="2400">
              <a:solidFill>
                <a:srgbClr val="313131"/>
              </a:solidFill>
              <a:latin typeface="Poppins SemiBold"/>
              <a:ea typeface="Poppins SemiBold"/>
              <a:cs typeface="Poppins SemiBold"/>
              <a:sym typeface="Poppins SemiBold"/>
            </a:endParaRPr>
          </a:p>
        </p:txBody>
      </p:sp>
      <p:sp>
        <p:nvSpPr>
          <p:cNvPr id="136" name="Google Shape;136;p21"/>
          <p:cNvSpPr txBox="1"/>
          <p:nvPr/>
        </p:nvSpPr>
        <p:spPr>
          <a:xfrm>
            <a:off x="3348500" y="4118700"/>
            <a:ext cx="1889400" cy="48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a:t>Open Science is the new normal!</a:t>
            </a:r>
            <a:endParaRPr>
              <a:solidFill>
                <a:srgbClr val="313131"/>
              </a:solidFill>
              <a:latin typeface="Poppins"/>
              <a:ea typeface="Poppins"/>
              <a:cs typeface="Poppins"/>
              <a:sym typeface="Poppins"/>
            </a:endParaRPr>
          </a:p>
        </p:txBody>
      </p:sp>
      <p:sp>
        <p:nvSpPr>
          <p:cNvPr id="137" name="Google Shape;137;p21"/>
          <p:cNvSpPr txBox="1"/>
          <p:nvPr/>
        </p:nvSpPr>
        <p:spPr>
          <a:xfrm>
            <a:off x="6157175" y="3608375"/>
            <a:ext cx="2553000" cy="527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sz="2400">
                <a:solidFill>
                  <a:srgbClr val="313131"/>
                </a:solidFill>
                <a:latin typeface="Poppins SemiBold"/>
                <a:ea typeface="Poppins SemiBold"/>
                <a:cs typeface="Poppins SemiBold"/>
                <a:sym typeface="Poppins SemiBold"/>
              </a:rPr>
              <a:t>EOSC and RIs</a:t>
            </a:r>
            <a:endParaRPr sz="2400">
              <a:solidFill>
                <a:srgbClr val="313131"/>
              </a:solidFill>
              <a:latin typeface="Poppins SemiBold"/>
              <a:ea typeface="Poppins SemiBold"/>
              <a:cs typeface="Poppins SemiBold"/>
              <a:sym typeface="Poppins SemiBold"/>
            </a:endParaRPr>
          </a:p>
        </p:txBody>
      </p:sp>
      <p:sp>
        <p:nvSpPr>
          <p:cNvPr id="138" name="Google Shape;138;p21"/>
          <p:cNvSpPr txBox="1"/>
          <p:nvPr/>
        </p:nvSpPr>
        <p:spPr>
          <a:xfrm>
            <a:off x="6235850" y="4194900"/>
            <a:ext cx="1922700" cy="48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it"/>
              <a:t>What &amp; opportunities</a:t>
            </a:r>
            <a:endParaRPr/>
          </a:p>
          <a:p>
            <a:pPr indent="0" lvl="0" marL="0" rtl="0" algn="l">
              <a:spcBef>
                <a:spcPts val="0"/>
              </a:spcBef>
              <a:spcAft>
                <a:spcPts val="0"/>
              </a:spcAft>
              <a:buNone/>
            </a:pPr>
            <a:r>
              <a:t/>
            </a:r>
            <a:endParaRPr>
              <a:solidFill>
                <a:srgbClr val="313131"/>
              </a:solidFill>
              <a:latin typeface="Poppins"/>
              <a:ea typeface="Poppins"/>
              <a:cs typeface="Poppins"/>
              <a:sym typeface="Poppins"/>
            </a:endParaRPr>
          </a:p>
        </p:txBody>
      </p:sp>
      <p:sp>
        <p:nvSpPr>
          <p:cNvPr id="139" name="Google Shape;139;p21"/>
          <p:cNvSpPr txBox="1"/>
          <p:nvPr/>
        </p:nvSpPr>
        <p:spPr>
          <a:xfrm>
            <a:off x="3466250" y="3040500"/>
            <a:ext cx="572700" cy="572700"/>
          </a:xfrm>
          <a:prstGeom prst="rect">
            <a:avLst/>
          </a:prstGeom>
          <a:noFill/>
          <a:ln cap="flat" cmpd="sng" w="19050">
            <a:solidFill>
              <a:srgbClr val="31313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it" sz="2400">
                <a:solidFill>
                  <a:srgbClr val="313131"/>
                </a:solidFill>
                <a:latin typeface="Poppins"/>
                <a:ea typeface="Poppins"/>
                <a:cs typeface="Poppins"/>
                <a:sym typeface="Poppins"/>
              </a:rPr>
              <a:t>3</a:t>
            </a:r>
            <a:endParaRPr b="1" sz="2400">
              <a:solidFill>
                <a:srgbClr val="313131"/>
              </a:solidFill>
              <a:latin typeface="Poppins"/>
              <a:ea typeface="Poppins"/>
              <a:cs typeface="Poppins"/>
              <a:sym typeface="Poppins"/>
            </a:endParaRPr>
          </a:p>
        </p:txBody>
      </p:sp>
      <p:sp>
        <p:nvSpPr>
          <p:cNvPr id="140" name="Google Shape;140;p21"/>
          <p:cNvSpPr txBox="1"/>
          <p:nvPr/>
        </p:nvSpPr>
        <p:spPr>
          <a:xfrm>
            <a:off x="3466250" y="1119000"/>
            <a:ext cx="572700" cy="572700"/>
          </a:xfrm>
          <a:prstGeom prst="rect">
            <a:avLst/>
          </a:prstGeom>
          <a:noFill/>
          <a:ln cap="flat" cmpd="sng" w="19050">
            <a:solidFill>
              <a:srgbClr val="31313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it" sz="2400">
                <a:solidFill>
                  <a:srgbClr val="313131"/>
                </a:solidFill>
                <a:latin typeface="Poppins"/>
                <a:ea typeface="Poppins"/>
                <a:cs typeface="Poppins"/>
                <a:sym typeface="Poppins"/>
              </a:rPr>
              <a:t>1</a:t>
            </a:r>
            <a:endParaRPr b="1" sz="2400">
              <a:solidFill>
                <a:srgbClr val="313131"/>
              </a:solidFill>
              <a:latin typeface="Poppins"/>
              <a:ea typeface="Poppins"/>
              <a:cs typeface="Poppins"/>
              <a:sym typeface="Poppins"/>
            </a:endParaRPr>
          </a:p>
        </p:txBody>
      </p:sp>
      <p:sp>
        <p:nvSpPr>
          <p:cNvPr id="141" name="Google Shape;141;p21"/>
          <p:cNvSpPr txBox="1"/>
          <p:nvPr/>
        </p:nvSpPr>
        <p:spPr>
          <a:xfrm>
            <a:off x="6312050" y="1119000"/>
            <a:ext cx="572700" cy="572700"/>
          </a:xfrm>
          <a:prstGeom prst="rect">
            <a:avLst/>
          </a:prstGeom>
          <a:noFill/>
          <a:ln cap="flat" cmpd="sng" w="19050">
            <a:solidFill>
              <a:srgbClr val="31313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it" sz="2400">
                <a:solidFill>
                  <a:srgbClr val="313131"/>
                </a:solidFill>
                <a:latin typeface="Poppins"/>
                <a:ea typeface="Poppins"/>
                <a:cs typeface="Poppins"/>
                <a:sym typeface="Poppins"/>
              </a:rPr>
              <a:t>2</a:t>
            </a:r>
            <a:endParaRPr b="1" sz="2400">
              <a:solidFill>
                <a:srgbClr val="313131"/>
              </a:solidFill>
              <a:latin typeface="Poppins"/>
              <a:ea typeface="Poppins"/>
              <a:cs typeface="Poppins"/>
              <a:sym typeface="Poppins"/>
            </a:endParaRPr>
          </a:p>
        </p:txBody>
      </p:sp>
      <p:sp>
        <p:nvSpPr>
          <p:cNvPr id="142" name="Google Shape;142;p21"/>
          <p:cNvSpPr txBox="1"/>
          <p:nvPr/>
        </p:nvSpPr>
        <p:spPr>
          <a:xfrm>
            <a:off x="265500" y="1081675"/>
            <a:ext cx="2553000" cy="17862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it" sz="3000">
                <a:highlight>
                  <a:srgbClr val="F8E71C"/>
                </a:highlight>
                <a:latin typeface="Oswald"/>
                <a:ea typeface="Oswald"/>
                <a:cs typeface="Oswald"/>
                <a:sym typeface="Oswald"/>
              </a:rPr>
              <a:t>Day 3  </a:t>
            </a:r>
            <a:endParaRPr sz="3000">
              <a:highlight>
                <a:srgbClr val="F8E71C"/>
              </a:highlight>
              <a:latin typeface="Oswald"/>
              <a:ea typeface="Oswald"/>
              <a:cs typeface="Oswald"/>
              <a:sym typeface="Oswald"/>
            </a:endParaRPr>
          </a:p>
          <a:p>
            <a:pPr indent="0" lvl="0" marL="0" rtl="0" algn="l">
              <a:spcBef>
                <a:spcPts val="0"/>
              </a:spcBef>
              <a:spcAft>
                <a:spcPts val="0"/>
              </a:spcAft>
              <a:buNone/>
            </a:pPr>
            <a:r>
              <a:rPr lang="it" sz="3000">
                <a:highlight>
                  <a:srgbClr val="F8E71C"/>
                </a:highlight>
                <a:latin typeface="Oswald"/>
                <a:ea typeface="Oswald"/>
                <a:cs typeface="Oswald"/>
                <a:sym typeface="Oswald"/>
              </a:rPr>
              <a:t>12 November</a:t>
            </a:r>
            <a:endParaRPr sz="3000">
              <a:solidFill>
                <a:srgbClr val="000000"/>
              </a:solidFill>
              <a:highlight>
                <a:srgbClr val="F8E71C"/>
              </a:highlight>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Data preservation</a:t>
            </a:r>
            <a:endParaRPr/>
          </a:p>
        </p:txBody>
      </p:sp>
      <p:sp>
        <p:nvSpPr>
          <p:cNvPr id="278" name="Google Shape;278;p3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it"/>
              <a:t>Keeping data available and usable in the longer term, beyond the end of your research project</a:t>
            </a:r>
            <a:endParaRPr/>
          </a:p>
        </p:txBody>
      </p:sp>
      <p:sp>
        <p:nvSpPr>
          <p:cNvPr id="279" name="Google Shape;279;p3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sz="1800"/>
              <a:t>Specify if data will be selected for deposit (ie. raw data, processed data…) - you can update this part later!</a:t>
            </a:r>
            <a:endParaRPr sz="1800"/>
          </a:p>
          <a:p>
            <a:pPr indent="0" lvl="0" marL="0" rtl="0" algn="l">
              <a:spcBef>
                <a:spcPts val="1200"/>
              </a:spcBef>
              <a:spcAft>
                <a:spcPts val="0"/>
              </a:spcAft>
              <a:buNone/>
            </a:pPr>
            <a:r>
              <a:rPr lang="it" sz="1800"/>
              <a:t>Detail on the Research Data repository</a:t>
            </a:r>
            <a:endParaRPr sz="1800"/>
          </a:p>
          <a:p>
            <a:pPr indent="0" lvl="0" marL="0" rtl="0" algn="l">
              <a:spcBef>
                <a:spcPts val="1200"/>
              </a:spcBef>
              <a:spcAft>
                <a:spcPts val="1200"/>
              </a:spcAft>
              <a:buNone/>
            </a:pPr>
            <a:r>
              <a:rPr lang="it" sz="1800"/>
              <a:t>Detail on non-digital data and materials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0"/>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Costing</a:t>
            </a:r>
            <a:endParaRPr/>
          </a:p>
        </p:txBody>
      </p:sp>
      <p:sp>
        <p:nvSpPr>
          <p:cNvPr id="285" name="Google Shape;285;p40"/>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Both in time and money!</a:t>
            </a:r>
            <a:endParaRPr/>
          </a:p>
        </p:txBody>
      </p:sp>
      <p:sp>
        <p:nvSpPr>
          <p:cNvPr id="286" name="Google Shape;286;p40"/>
          <p:cNvSpPr txBox="1"/>
          <p:nvPr>
            <p:ph idx="2" type="body"/>
          </p:nvPr>
        </p:nvSpPr>
        <p:spPr>
          <a:xfrm>
            <a:off x="5150625" y="1144300"/>
            <a:ext cx="3374400" cy="36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Infrastructure costs:</a:t>
            </a:r>
            <a:endParaRPr/>
          </a:p>
          <a:p>
            <a:pPr indent="0" lvl="0" marL="457200" rtl="0" algn="l">
              <a:spcBef>
                <a:spcPts val="0"/>
              </a:spcBef>
              <a:spcAft>
                <a:spcPts val="0"/>
              </a:spcAft>
              <a:buNone/>
            </a:pPr>
            <a:r>
              <a:rPr lang="it"/>
              <a:t>Digitisation </a:t>
            </a:r>
            <a:endParaRPr/>
          </a:p>
          <a:p>
            <a:pPr indent="0" lvl="0" marL="457200" rtl="0" algn="l">
              <a:spcBef>
                <a:spcPts val="0"/>
              </a:spcBef>
              <a:spcAft>
                <a:spcPts val="0"/>
              </a:spcAft>
              <a:buNone/>
            </a:pPr>
            <a:r>
              <a:rPr lang="it"/>
              <a:t>Storage </a:t>
            </a:r>
            <a:endParaRPr/>
          </a:p>
          <a:p>
            <a:pPr indent="0" lvl="0" marL="457200" rtl="0" algn="l">
              <a:spcBef>
                <a:spcPts val="0"/>
              </a:spcBef>
              <a:spcAft>
                <a:spcPts val="0"/>
              </a:spcAft>
              <a:buNone/>
            </a:pPr>
            <a:r>
              <a:rPr lang="it"/>
              <a:t>Licensing </a:t>
            </a:r>
            <a:r>
              <a:rPr lang="it"/>
              <a:t>and </a:t>
            </a:r>
            <a:r>
              <a:rPr lang="it"/>
              <a:t>Security  </a:t>
            </a:r>
            <a:endParaRPr/>
          </a:p>
          <a:p>
            <a:pPr indent="0" lvl="0" marL="457200" rtl="0" algn="l">
              <a:spcBef>
                <a:spcPts val="0"/>
              </a:spcBef>
              <a:spcAft>
                <a:spcPts val="0"/>
              </a:spcAft>
              <a:buNone/>
            </a:pPr>
            <a:r>
              <a:rPr lang="it"/>
              <a:t>Sharing and Re-use </a:t>
            </a:r>
            <a:endParaRPr/>
          </a:p>
          <a:p>
            <a:pPr indent="0" lvl="0" marL="457200" rtl="0" algn="l">
              <a:spcBef>
                <a:spcPts val="0"/>
              </a:spcBef>
              <a:spcAft>
                <a:spcPts val="0"/>
              </a:spcAft>
              <a:buNone/>
            </a:pPr>
            <a:r>
              <a:rPr lang="it"/>
              <a:t>Archiving</a:t>
            </a:r>
            <a:endParaRPr/>
          </a:p>
          <a:p>
            <a:pPr indent="0" lvl="0" marL="457200" rtl="0" algn="l">
              <a:spcBef>
                <a:spcPts val="0"/>
              </a:spcBef>
              <a:spcAft>
                <a:spcPts val="0"/>
              </a:spcAft>
              <a:buNone/>
            </a:pPr>
            <a:r>
              <a:t/>
            </a:r>
            <a:endParaRPr/>
          </a:p>
          <a:p>
            <a:pPr indent="0" lvl="0" marL="0" rtl="0" algn="l">
              <a:spcBef>
                <a:spcPts val="0"/>
              </a:spcBef>
              <a:spcAft>
                <a:spcPts val="0"/>
              </a:spcAft>
              <a:buNone/>
            </a:pPr>
            <a:r>
              <a:rPr lang="it"/>
              <a:t>Skill costs: </a:t>
            </a:r>
            <a:endParaRPr/>
          </a:p>
          <a:p>
            <a:pPr indent="0" lvl="0" marL="457200" rtl="0" algn="l">
              <a:spcBef>
                <a:spcPts val="0"/>
              </a:spcBef>
              <a:spcAft>
                <a:spcPts val="0"/>
              </a:spcAft>
              <a:buNone/>
            </a:pPr>
            <a:r>
              <a:rPr lang="it"/>
              <a:t>Data wrangling </a:t>
            </a:r>
            <a:endParaRPr/>
          </a:p>
          <a:p>
            <a:pPr indent="0" lvl="0" marL="457200" rtl="0" algn="l">
              <a:spcBef>
                <a:spcPts val="0"/>
              </a:spcBef>
              <a:spcAft>
                <a:spcPts val="0"/>
              </a:spcAft>
              <a:buNone/>
            </a:pPr>
            <a:r>
              <a:rPr lang="it"/>
              <a:t>Description and Documentation </a:t>
            </a:r>
            <a:endParaRPr/>
          </a:p>
          <a:p>
            <a:pPr indent="0" lvl="0" marL="457200" rtl="0" algn="l">
              <a:spcBef>
                <a:spcPts val="0"/>
              </a:spcBef>
              <a:spcAft>
                <a:spcPts val="0"/>
              </a:spcAft>
              <a:buNone/>
            </a:pPr>
            <a:r>
              <a:rPr lang="it"/>
              <a:t>Metadata generation  </a:t>
            </a:r>
            <a:endParaRPr/>
          </a:p>
          <a:p>
            <a:pPr indent="0" lvl="0" marL="457200" rtl="0" algn="l">
              <a:spcBef>
                <a:spcPts val="0"/>
              </a:spcBef>
              <a:spcAft>
                <a:spcPts val="0"/>
              </a:spcAft>
              <a:buNone/>
            </a:pPr>
            <a:r>
              <a:rPr lang="it"/>
              <a:t>Formatting and Cleaning </a:t>
            </a:r>
            <a:endParaRPr/>
          </a:p>
          <a:p>
            <a:pPr indent="0" lvl="0" marL="457200" rtl="0" algn="l">
              <a:spcBef>
                <a:spcPts val="0"/>
              </a:spcBef>
              <a:spcAft>
                <a:spcPts val="0"/>
              </a:spcAft>
              <a:buNone/>
            </a:pPr>
            <a:r>
              <a:rPr lang="it"/>
              <a:t>Consent and Anonymisation</a:t>
            </a:r>
            <a:endParaRPr/>
          </a:p>
        </p:txBody>
      </p:sp>
      <p:sp>
        <p:nvSpPr>
          <p:cNvPr id="287" name="Google Shape;287;p40"/>
          <p:cNvSpPr txBox="1"/>
          <p:nvPr/>
        </p:nvSpPr>
        <p:spPr>
          <a:xfrm>
            <a:off x="4572000" y="4527900"/>
            <a:ext cx="4572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000">
                <a:latin typeface="Lato"/>
                <a:ea typeface="Lato"/>
                <a:cs typeface="Lato"/>
                <a:sym typeface="Lato"/>
              </a:rPr>
              <a:t>https://www.openaire.eu/rdm-researcher-costs-infographic/view-document</a:t>
            </a:r>
            <a:endParaRPr sz="1000">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pic>
        <p:nvPicPr>
          <p:cNvPr id="292" name="Google Shape;292;p41"/>
          <p:cNvPicPr preferRelativeResize="0"/>
          <p:nvPr/>
        </p:nvPicPr>
        <p:blipFill>
          <a:blip r:embed="rId3">
            <a:alphaModFix/>
          </a:blip>
          <a:stretch>
            <a:fillRect/>
          </a:stretch>
        </p:blipFill>
        <p:spPr>
          <a:xfrm>
            <a:off x="0" y="0"/>
            <a:ext cx="8112438" cy="5143499"/>
          </a:xfrm>
          <a:prstGeom prst="rect">
            <a:avLst/>
          </a:prstGeom>
          <a:noFill/>
          <a:ln>
            <a:noFill/>
          </a:ln>
        </p:spPr>
      </p:pic>
      <p:sp>
        <p:nvSpPr>
          <p:cNvPr id="293" name="Google Shape;293;p41"/>
          <p:cNvSpPr txBox="1"/>
          <p:nvPr/>
        </p:nvSpPr>
        <p:spPr>
          <a:xfrm rot="-5400000">
            <a:off x="6055725" y="2259100"/>
            <a:ext cx="50439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000">
                <a:latin typeface="Lato"/>
                <a:ea typeface="Lato"/>
                <a:cs typeface="Lato"/>
                <a:sym typeface="Lato"/>
              </a:rPr>
              <a:t>https://www.openaire.eu/rdm-researcher-costs-infographic/view-document</a:t>
            </a:r>
            <a:endParaRPr sz="1000">
              <a:latin typeface="Lato"/>
              <a:ea typeface="Lato"/>
              <a:cs typeface="Lato"/>
              <a:sym typeface="Lato"/>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2"/>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Data sharing</a:t>
            </a:r>
            <a:endParaRPr/>
          </a:p>
        </p:txBody>
      </p:sp>
      <p:sp>
        <p:nvSpPr>
          <p:cNvPr id="299" name="Google Shape;299;p42"/>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Make publicly available (outside project or research team)</a:t>
            </a:r>
            <a:endParaRPr/>
          </a:p>
        </p:txBody>
      </p:sp>
      <p:sp>
        <p:nvSpPr>
          <p:cNvPr id="300" name="Google Shape;300;p42"/>
          <p:cNvSpPr txBox="1"/>
          <p:nvPr>
            <p:ph idx="2" type="body"/>
          </p:nvPr>
        </p:nvSpPr>
        <p:spPr>
          <a:xfrm>
            <a:off x="5174225" y="1059000"/>
            <a:ext cx="3508500" cy="3447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sz="1600"/>
              <a:t>Details on access: if data will be open, restricted, closed or embargoed</a:t>
            </a:r>
            <a:endParaRPr sz="1600"/>
          </a:p>
          <a:p>
            <a:pPr indent="0" lvl="0" marL="0" rtl="0" algn="l">
              <a:spcBef>
                <a:spcPts val="1200"/>
              </a:spcBef>
              <a:spcAft>
                <a:spcPts val="0"/>
              </a:spcAft>
              <a:buNone/>
            </a:pPr>
            <a:r>
              <a:rPr lang="it" sz="1600"/>
              <a:t>Details and motivation for non-open data</a:t>
            </a:r>
            <a:endParaRPr sz="1600"/>
          </a:p>
          <a:p>
            <a:pPr indent="0" lvl="0" marL="0" rtl="0" algn="l">
              <a:spcBef>
                <a:spcPts val="1200"/>
              </a:spcBef>
              <a:spcAft>
                <a:spcPts val="0"/>
              </a:spcAft>
              <a:buNone/>
            </a:pPr>
            <a:r>
              <a:rPr lang="it" sz="1600"/>
              <a:t>Information on access conditions (if restricted - ie. email, form or whatever)</a:t>
            </a:r>
            <a:endParaRPr sz="1600"/>
          </a:p>
          <a:p>
            <a:pPr indent="0" lvl="0" marL="0" rtl="0" algn="l">
              <a:spcBef>
                <a:spcPts val="1200"/>
              </a:spcBef>
              <a:spcAft>
                <a:spcPts val="0"/>
              </a:spcAft>
              <a:buNone/>
            </a:pPr>
            <a:r>
              <a:rPr lang="it" sz="1600"/>
              <a:t>Use of persistent identifiers</a:t>
            </a:r>
            <a:endParaRPr sz="1600"/>
          </a:p>
          <a:p>
            <a:pPr indent="0" lvl="0" marL="0" rtl="0" algn="l">
              <a:spcBef>
                <a:spcPts val="1200"/>
              </a:spcBef>
              <a:spcAft>
                <a:spcPts val="1200"/>
              </a:spcAft>
              <a:buNone/>
            </a:pPr>
            <a:r>
              <a:rPr lang="it" sz="1600"/>
              <a:t>Information on licences</a:t>
            </a:r>
            <a:endParaRPr sz="16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pic>
        <p:nvPicPr>
          <p:cNvPr id="306" name="Google Shape;306;p43"/>
          <p:cNvPicPr preferRelativeResize="0"/>
          <p:nvPr/>
        </p:nvPicPr>
        <p:blipFill rotWithShape="1">
          <a:blip r:embed="rId3">
            <a:alphaModFix/>
          </a:blip>
          <a:srcRect b="19380" l="3974" r="487" t="0"/>
          <a:stretch/>
        </p:blipFill>
        <p:spPr>
          <a:xfrm>
            <a:off x="0" y="0"/>
            <a:ext cx="9144003" cy="5143501"/>
          </a:xfrm>
          <a:prstGeom prst="rect">
            <a:avLst/>
          </a:prstGeom>
          <a:noFill/>
          <a:ln>
            <a:noFill/>
          </a:ln>
        </p:spPr>
      </p:pic>
      <p:sp>
        <p:nvSpPr>
          <p:cNvPr id="307" name="Google Shape;307;p43"/>
          <p:cNvSpPr txBox="1"/>
          <p:nvPr/>
        </p:nvSpPr>
        <p:spPr>
          <a:xfrm>
            <a:off x="536075" y="237475"/>
            <a:ext cx="7070700" cy="1139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3100">
                <a:solidFill>
                  <a:schemeClr val="lt1"/>
                </a:solidFill>
                <a:highlight>
                  <a:schemeClr val="accent3"/>
                </a:highlight>
                <a:latin typeface="Calibri"/>
                <a:ea typeface="Calibri"/>
                <a:cs typeface="Calibri"/>
                <a:sym typeface="Calibri"/>
              </a:rPr>
              <a:t>Data Management Plan Checklist </a:t>
            </a:r>
            <a:endParaRPr b="1" sz="3100">
              <a:solidFill>
                <a:schemeClr val="lt1"/>
              </a:solidFill>
              <a:highlight>
                <a:schemeClr val="accent3"/>
              </a:highlight>
              <a:latin typeface="Calibri"/>
              <a:ea typeface="Calibri"/>
              <a:cs typeface="Calibri"/>
              <a:sym typeface="Calibri"/>
            </a:endParaRPr>
          </a:p>
          <a:p>
            <a:pPr indent="0" lvl="0" marL="0" rtl="0" algn="l">
              <a:spcBef>
                <a:spcPts val="0"/>
              </a:spcBef>
              <a:spcAft>
                <a:spcPts val="0"/>
              </a:spcAft>
              <a:buNone/>
            </a:pPr>
            <a:r>
              <a:rPr b="1" lang="it" sz="3100">
                <a:solidFill>
                  <a:schemeClr val="lt1"/>
                </a:solidFill>
                <a:highlight>
                  <a:schemeClr val="accent3"/>
                </a:highlight>
                <a:latin typeface="Calibri"/>
                <a:ea typeface="Calibri"/>
                <a:cs typeface="Calibri"/>
                <a:sym typeface="Calibri"/>
              </a:rPr>
              <a:t>One of the million available...</a:t>
            </a:r>
            <a:endParaRPr b="1" sz="3100">
              <a:solidFill>
                <a:schemeClr val="lt1"/>
              </a:solidFill>
              <a:highlight>
                <a:schemeClr val="accent3"/>
              </a:highlight>
              <a:latin typeface="Calibri"/>
              <a:ea typeface="Calibri"/>
              <a:cs typeface="Calibri"/>
              <a:sym typeface="Calibri"/>
            </a:endParaRPr>
          </a:p>
        </p:txBody>
      </p:sp>
      <p:sp>
        <p:nvSpPr>
          <p:cNvPr id="308" name="Google Shape;308;p43"/>
          <p:cNvSpPr txBox="1"/>
          <p:nvPr/>
        </p:nvSpPr>
        <p:spPr>
          <a:xfrm>
            <a:off x="6144000" y="4865700"/>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Thomas Bormans</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4"/>
          <p:cNvSpPr txBox="1"/>
          <p:nvPr>
            <p:ph idx="1" type="body"/>
          </p:nvPr>
        </p:nvSpPr>
        <p:spPr>
          <a:xfrm>
            <a:off x="251520" y="1084144"/>
            <a:ext cx="5221200" cy="3499200"/>
          </a:xfrm>
          <a:prstGeom prst="rect">
            <a:avLst/>
          </a:prstGeom>
          <a:noFill/>
          <a:ln>
            <a:noFill/>
          </a:ln>
        </p:spPr>
        <p:txBody>
          <a:bodyPr anchorCtr="0" anchor="ctr" bIns="0" lIns="0" spcFirstLastPara="1" rIns="0" wrap="square" tIns="0">
            <a:normAutofit/>
          </a:bodyPr>
          <a:lstStyle/>
          <a:p>
            <a:pPr indent="-254000" lvl="0" marL="254000" marR="0" rtl="0" algn="l">
              <a:lnSpc>
                <a:spcPct val="100000"/>
              </a:lnSpc>
              <a:spcBef>
                <a:spcPts val="0"/>
              </a:spcBef>
              <a:spcAft>
                <a:spcPts val="0"/>
              </a:spcAft>
              <a:buClr>
                <a:schemeClr val="dk2"/>
              </a:buClr>
              <a:buSzPts val="1400"/>
              <a:buFont typeface="Calibri"/>
              <a:buChar char=""/>
            </a:pPr>
            <a:r>
              <a:rPr lang="it" sz="1800">
                <a:solidFill>
                  <a:schemeClr val="dk2"/>
                </a:solidFill>
              </a:rPr>
              <a:t>Basic information about your project: title, acronym, ID, reference numbers</a:t>
            </a:r>
            <a:endParaRPr sz="1800">
              <a:solidFill>
                <a:schemeClr val="dk2"/>
              </a:solidFill>
            </a:endParaRPr>
          </a:p>
          <a:p>
            <a:pPr indent="-254000" lvl="0" marL="254000" marR="0" rtl="0" algn="l">
              <a:lnSpc>
                <a:spcPct val="100000"/>
              </a:lnSpc>
              <a:spcBef>
                <a:spcPts val="0"/>
              </a:spcBef>
              <a:spcAft>
                <a:spcPts val="0"/>
              </a:spcAft>
              <a:buClr>
                <a:schemeClr val="dk2"/>
              </a:buClr>
              <a:buSzPts val="1400"/>
              <a:buFont typeface="Calibri"/>
              <a:buChar char=""/>
            </a:pPr>
            <a:r>
              <a:rPr lang="it" sz="1800">
                <a:solidFill>
                  <a:schemeClr val="dk2"/>
                </a:solidFill>
              </a:rPr>
              <a:t>An abstract of your project highlighting the scope of data collection/creation</a:t>
            </a:r>
            <a:endParaRPr sz="1800">
              <a:solidFill>
                <a:schemeClr val="dk2"/>
              </a:solidFill>
            </a:endParaRPr>
          </a:p>
          <a:p>
            <a:pPr indent="-254000" lvl="0" marL="254000" marR="0" rtl="0" algn="l">
              <a:lnSpc>
                <a:spcPct val="100000"/>
              </a:lnSpc>
              <a:spcBef>
                <a:spcPts val="0"/>
              </a:spcBef>
              <a:spcAft>
                <a:spcPts val="0"/>
              </a:spcAft>
              <a:buClr>
                <a:schemeClr val="dk2"/>
              </a:buClr>
              <a:buSzPts val="1400"/>
              <a:buFont typeface="Calibri"/>
              <a:buChar char=""/>
            </a:pPr>
            <a:r>
              <a:rPr lang="it" sz="1800">
                <a:solidFill>
                  <a:schemeClr val="dk2"/>
                </a:solidFill>
              </a:rPr>
              <a:t>Details related to procedures and policies</a:t>
            </a:r>
            <a:endParaRPr sz="2000">
              <a:solidFill>
                <a:schemeClr val="dk1"/>
              </a:solidFill>
            </a:endParaRPr>
          </a:p>
          <a:p>
            <a:pPr indent="0" lvl="0" marL="0" rtl="0" algn="l">
              <a:lnSpc>
                <a:spcPct val="85000"/>
              </a:lnSpc>
              <a:spcBef>
                <a:spcPts val="0"/>
              </a:spcBef>
              <a:spcAft>
                <a:spcPts val="0"/>
              </a:spcAft>
              <a:buClr>
                <a:srgbClr val="2D3293"/>
              </a:buClr>
              <a:buSzPts val="2800"/>
              <a:buFont typeface="Open Sans SemiBold"/>
              <a:buNone/>
            </a:pPr>
            <a:r>
              <a:t/>
            </a:r>
            <a:endParaRPr/>
          </a:p>
        </p:txBody>
      </p:sp>
      <p:sp>
        <p:nvSpPr>
          <p:cNvPr id="314" name="Google Shape;314;p44"/>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381000" lvl="0" marL="457200" rtl="0" algn="l">
              <a:spcBef>
                <a:spcPts val="0"/>
              </a:spcBef>
              <a:spcAft>
                <a:spcPts val="0"/>
              </a:spcAft>
              <a:buSzPts val="2400"/>
              <a:buAutoNum type="arabicPeriod"/>
            </a:pPr>
            <a:r>
              <a:rPr lang="it"/>
              <a:t>Administrative Data</a:t>
            </a:r>
            <a:endParaRPr/>
          </a:p>
        </p:txBody>
      </p:sp>
      <p:pic>
        <p:nvPicPr>
          <p:cNvPr id="315" name="Google Shape;315;p44"/>
          <p:cNvPicPr preferRelativeResize="0"/>
          <p:nvPr>
            <p:ph idx="2" type="pic"/>
          </p:nvPr>
        </p:nvPicPr>
        <p:blipFill rotWithShape="1">
          <a:blip r:embed="rId3">
            <a:alphaModFix/>
          </a:blip>
          <a:srcRect b="0" l="19913" r="19907" t="0"/>
          <a:stretch/>
        </p:blipFill>
        <p:spPr>
          <a:xfrm>
            <a:off x="5723830" y="1084144"/>
            <a:ext cx="3168599" cy="3509401"/>
          </a:xfrm>
          <a:prstGeom prst="rect">
            <a:avLst/>
          </a:prstGeom>
        </p:spPr>
      </p:pic>
      <p:sp>
        <p:nvSpPr>
          <p:cNvPr id="316" name="Google Shape;316;p44"/>
          <p:cNvSpPr txBox="1"/>
          <p:nvPr/>
        </p:nvSpPr>
        <p:spPr>
          <a:xfrm>
            <a:off x="5089225" y="4614575"/>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Wesley Tingey</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5"/>
          <p:cNvSpPr txBox="1"/>
          <p:nvPr>
            <p:ph idx="1" type="body"/>
          </p:nvPr>
        </p:nvSpPr>
        <p:spPr>
          <a:xfrm>
            <a:off x="3672285" y="1084144"/>
            <a:ext cx="5221200" cy="3499200"/>
          </a:xfrm>
          <a:prstGeom prst="rect">
            <a:avLst/>
          </a:prstGeom>
        </p:spPr>
        <p:txBody>
          <a:bodyPr anchorCtr="0" anchor="ctr" bIns="45700" lIns="91425" spcFirstLastPara="1" rIns="91425" wrap="square" tIns="45700">
            <a:normAutofit/>
          </a:bodyPr>
          <a:lstStyle/>
          <a:p>
            <a:pPr indent="-2540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Are you using existing data?</a:t>
            </a:r>
            <a:endParaRPr sz="1800">
              <a:solidFill>
                <a:schemeClr val="dk2"/>
              </a:solidFill>
            </a:endParaRPr>
          </a:p>
          <a:p>
            <a:pPr indent="-2540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What are the standards or methodologies that you will use to collect your data? </a:t>
            </a:r>
            <a:endParaRPr sz="1800">
              <a:solidFill>
                <a:schemeClr val="dk2"/>
              </a:solidFill>
            </a:endParaRPr>
          </a:p>
          <a:p>
            <a:pPr indent="-2540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Data Formats and Software</a:t>
            </a:r>
            <a:endParaRPr sz="1800">
              <a:solidFill>
                <a:schemeClr val="dk2"/>
              </a:solidFill>
            </a:endParaRPr>
          </a:p>
          <a:p>
            <a:pPr indent="-2540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How will you structure and name your files and folders?</a:t>
            </a:r>
            <a:endParaRPr sz="1800">
              <a:solidFill>
                <a:schemeClr val="dk2"/>
              </a:solidFill>
            </a:endParaRPr>
          </a:p>
          <a:p>
            <a:pPr indent="0" lvl="0" marL="0" rtl="0" algn="just">
              <a:spcBef>
                <a:spcPts val="1200"/>
              </a:spcBef>
              <a:spcAft>
                <a:spcPts val="1200"/>
              </a:spcAft>
              <a:buNone/>
            </a:pPr>
            <a:r>
              <a:t/>
            </a:r>
            <a:endParaRPr/>
          </a:p>
        </p:txBody>
      </p:sp>
      <p:sp>
        <p:nvSpPr>
          <p:cNvPr id="323" name="Google Shape;323;p45"/>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2. Data Collection</a:t>
            </a:r>
            <a:endParaRPr/>
          </a:p>
        </p:txBody>
      </p:sp>
      <p:pic>
        <p:nvPicPr>
          <p:cNvPr id="324" name="Google Shape;324;p45"/>
          <p:cNvPicPr preferRelativeResize="0"/>
          <p:nvPr>
            <p:ph idx="2" type="pic"/>
          </p:nvPr>
        </p:nvPicPr>
        <p:blipFill rotWithShape="1">
          <a:blip r:embed="rId3">
            <a:alphaModFix/>
          </a:blip>
          <a:srcRect b="0" l="16252" r="16252" t="0"/>
          <a:stretch/>
        </p:blipFill>
        <p:spPr>
          <a:xfrm>
            <a:off x="253008" y="1084144"/>
            <a:ext cx="3168599" cy="3509400"/>
          </a:xfrm>
          <a:prstGeom prst="rect">
            <a:avLst/>
          </a:prstGeom>
        </p:spPr>
      </p:pic>
      <p:sp>
        <p:nvSpPr>
          <p:cNvPr id="325" name="Google Shape;325;p45"/>
          <p:cNvSpPr txBox="1"/>
          <p:nvPr/>
        </p:nvSpPr>
        <p:spPr>
          <a:xfrm>
            <a:off x="936425" y="4851000"/>
            <a:ext cx="300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Jon Tyson</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pic>
        <p:nvPicPr>
          <p:cNvPr id="330" name="Google Shape;330;p46"/>
          <p:cNvPicPr preferRelativeResize="0"/>
          <p:nvPr/>
        </p:nvPicPr>
        <p:blipFill rotWithShape="1">
          <a:blip r:embed="rId3">
            <a:alphaModFix/>
          </a:blip>
          <a:srcRect b="0" l="0" r="0" t="0"/>
          <a:stretch/>
        </p:blipFill>
        <p:spPr>
          <a:xfrm>
            <a:off x="1555614" y="834764"/>
            <a:ext cx="6032771" cy="3774580"/>
          </a:xfrm>
          <a:prstGeom prst="rect">
            <a:avLst/>
          </a:prstGeom>
          <a:noFill/>
          <a:ln>
            <a:noFill/>
          </a:ln>
        </p:spPr>
      </p:pic>
      <p:sp>
        <p:nvSpPr>
          <p:cNvPr id="331" name="Google Shape;331;p46"/>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Folder structure: w</a:t>
            </a:r>
            <a:r>
              <a:rPr lang="it"/>
              <a:t>hat is your strategy?</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pic>
        <p:nvPicPr>
          <p:cNvPr id="336" name="Google Shape;336;p47"/>
          <p:cNvPicPr preferRelativeResize="0"/>
          <p:nvPr/>
        </p:nvPicPr>
        <p:blipFill rotWithShape="1">
          <a:blip r:embed="rId3">
            <a:alphaModFix/>
          </a:blip>
          <a:srcRect b="0" l="0" r="0" t="0"/>
          <a:stretch/>
        </p:blipFill>
        <p:spPr>
          <a:xfrm>
            <a:off x="1519445" y="970423"/>
            <a:ext cx="5657850" cy="3593306"/>
          </a:xfrm>
          <a:prstGeom prst="rect">
            <a:avLst/>
          </a:prstGeom>
          <a:noFill/>
          <a:ln>
            <a:noFill/>
          </a:ln>
        </p:spPr>
      </p:pic>
      <p:sp>
        <p:nvSpPr>
          <p:cNvPr id="337" name="Google Shape;337;p47"/>
          <p:cNvSpPr/>
          <p:nvPr/>
        </p:nvSpPr>
        <p:spPr>
          <a:xfrm>
            <a:off x="4047694" y="4739707"/>
            <a:ext cx="4572000" cy="2250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100"/>
              <a:buFont typeface="Arial"/>
              <a:buNone/>
            </a:pPr>
            <a:r>
              <a:rPr b="0" i="0" lang="it" sz="1100" u="sng" cap="none" strike="noStrike">
                <a:solidFill>
                  <a:srgbClr val="000000"/>
                </a:solidFill>
                <a:latin typeface="Arial"/>
                <a:ea typeface="Arial"/>
                <a:cs typeface="Arial"/>
                <a:sym typeface="Arial"/>
                <a:hlinkClick r:id="rId4">
                  <a:extLst>
                    <a:ext uri="{A12FA001-AC4F-418D-AE19-62706E023703}">
                      <ahyp:hlinkClr val="tx"/>
                    </a:ext>
                  </a:extLst>
                </a:hlinkClick>
              </a:rPr>
              <a:t> </a:t>
            </a:r>
            <a:r>
              <a:rPr b="0" i="0" lang="it" sz="1100" cap="none" strike="noStrike">
                <a:solidFill>
                  <a:srgbClr val="000000"/>
                </a:solidFill>
                <a:uFill>
                  <a:noFill/>
                </a:uFill>
                <a:latin typeface="Arial"/>
                <a:ea typeface="Arial"/>
                <a:cs typeface="Arial"/>
                <a:sym typeface="Arial"/>
                <a:hlinkClick r:id="rId5">
                  <a:extLst>
                    <a:ext uri="{A12FA001-AC4F-418D-AE19-62706E023703}">
                      <ahyp:hlinkClr val="tx"/>
                    </a:ext>
                  </a:extLst>
                </a:hlinkClick>
              </a:rPr>
              <a:t>http://nikola.me/folder_structure.html  </a:t>
            </a:r>
            <a:endParaRPr b="0" i="0" sz="1100" cap="none" strike="noStrike">
              <a:solidFill>
                <a:srgbClr val="000000"/>
              </a:solidFill>
              <a:latin typeface="Helvetica Neue Light"/>
              <a:ea typeface="Helvetica Neue Light"/>
              <a:cs typeface="Helvetica Neue Light"/>
              <a:sym typeface="Helvetica Neue Light"/>
            </a:endParaRPr>
          </a:p>
        </p:txBody>
      </p:sp>
      <p:sp>
        <p:nvSpPr>
          <p:cNvPr id="338" name="Google Shape;338;p47"/>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A good example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pic>
        <p:nvPicPr>
          <p:cNvPr id="343" name="Google Shape;343;p48"/>
          <p:cNvPicPr preferRelativeResize="0"/>
          <p:nvPr/>
        </p:nvPicPr>
        <p:blipFill rotWithShape="1">
          <a:blip r:embed="rId3">
            <a:alphaModFix/>
          </a:blip>
          <a:srcRect b="0" l="0" r="0" t="0"/>
          <a:stretch/>
        </p:blipFill>
        <p:spPr>
          <a:xfrm>
            <a:off x="2508239" y="1360653"/>
            <a:ext cx="4127464" cy="2980947"/>
          </a:xfrm>
          <a:prstGeom prst="rect">
            <a:avLst/>
          </a:prstGeom>
          <a:noFill/>
          <a:ln>
            <a:noFill/>
          </a:ln>
        </p:spPr>
      </p:pic>
      <p:sp>
        <p:nvSpPr>
          <p:cNvPr id="344" name="Google Shape;344;p48"/>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File naming</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0" lang="it" sz="3300">
                <a:solidFill>
                  <a:srgbClr val="313131"/>
                </a:solidFill>
                <a:latin typeface="Poppins SemiBold"/>
                <a:ea typeface="Poppins SemiBold"/>
                <a:cs typeface="Poppins SemiBold"/>
                <a:sym typeface="Poppins SemiBold"/>
              </a:rPr>
              <a:t>Interact with mentimeter</a:t>
            </a:r>
            <a:endParaRPr b="0" sz="3300">
              <a:solidFill>
                <a:srgbClr val="313131"/>
              </a:solidFill>
              <a:latin typeface="Poppins SemiBold"/>
              <a:ea typeface="Poppins SemiBold"/>
              <a:cs typeface="Poppins SemiBold"/>
              <a:sym typeface="Poppins SemiBold"/>
            </a:endParaRPr>
          </a:p>
          <a:p>
            <a:pPr indent="0" lvl="0" marL="0" rtl="0" algn="l">
              <a:spcBef>
                <a:spcPts val="0"/>
              </a:spcBef>
              <a:spcAft>
                <a:spcPts val="0"/>
              </a:spcAft>
              <a:buNone/>
            </a:pPr>
            <a:r>
              <a:t/>
            </a:r>
            <a:endParaRPr/>
          </a:p>
        </p:txBody>
      </p:sp>
      <p:sp>
        <p:nvSpPr>
          <p:cNvPr id="149" name="Google Shape;149;p22"/>
          <p:cNvSpPr txBox="1"/>
          <p:nvPr>
            <p:ph idx="1" type="subTitle"/>
          </p:nvPr>
        </p:nvSpPr>
        <p:spPr>
          <a:xfrm>
            <a:off x="729627" y="2419350"/>
            <a:ext cx="7688100" cy="541200"/>
          </a:xfrm>
          <a:prstGeom prst="rect">
            <a:avLst/>
          </a:prstGeom>
        </p:spPr>
        <p:txBody>
          <a:bodyPr anchorCtr="0" anchor="t" bIns="91425" lIns="91425" spcFirstLastPara="1" rIns="91425" wrap="square" tIns="91425">
            <a:noAutofit/>
          </a:bodyPr>
          <a:lstStyle/>
          <a:p>
            <a:pPr indent="-355600" lvl="0" marL="914400" rtl="0" algn="l">
              <a:spcBef>
                <a:spcPts val="0"/>
              </a:spcBef>
              <a:spcAft>
                <a:spcPts val="0"/>
              </a:spcAft>
              <a:buClr>
                <a:srgbClr val="000000"/>
              </a:buClr>
              <a:buSzPts val="2000"/>
              <a:buFont typeface="Arial"/>
              <a:buChar char="●"/>
            </a:pPr>
            <a:r>
              <a:rPr lang="it" sz="2000">
                <a:solidFill>
                  <a:srgbClr val="424242"/>
                </a:solidFill>
                <a:latin typeface="Calibri"/>
                <a:ea typeface="Calibri"/>
                <a:cs typeface="Calibri"/>
                <a:sym typeface="Calibri"/>
              </a:rPr>
              <a:t>Please go to </a:t>
            </a:r>
            <a:r>
              <a:rPr b="1" lang="it" sz="2000" u="sng">
                <a:solidFill>
                  <a:srgbClr val="4A86E8"/>
                </a:solidFill>
                <a:latin typeface="Calibri"/>
                <a:ea typeface="Calibri"/>
                <a:cs typeface="Calibri"/>
                <a:sym typeface="Calibri"/>
                <a:hlinkClick r:id="rId3">
                  <a:extLst>
                    <a:ext uri="{A12FA001-AC4F-418D-AE19-62706E023703}">
                      <ahyp:hlinkClr val="tx"/>
                    </a:ext>
                  </a:extLst>
                </a:hlinkClick>
              </a:rPr>
              <a:t>www.menti.com</a:t>
            </a:r>
            <a:r>
              <a:rPr lang="it" sz="2000">
                <a:solidFill>
                  <a:srgbClr val="424242"/>
                </a:solidFill>
                <a:latin typeface="Calibri"/>
                <a:ea typeface="Calibri"/>
                <a:cs typeface="Calibri"/>
                <a:sym typeface="Calibri"/>
              </a:rPr>
              <a:t> and insert code: </a:t>
            </a:r>
            <a:r>
              <a:rPr lang="it" sz="2000">
                <a:solidFill>
                  <a:srgbClr val="424242"/>
                </a:solidFill>
                <a:latin typeface="Calibri"/>
                <a:ea typeface="Calibri"/>
                <a:cs typeface="Calibri"/>
                <a:sym typeface="Calibri"/>
              </a:rPr>
              <a:t>2641 3958</a:t>
            </a:r>
            <a:endParaRPr sz="2000">
              <a:solidFill>
                <a:srgbClr val="000000"/>
              </a:solidFill>
              <a:latin typeface="Arial"/>
              <a:ea typeface="Arial"/>
              <a:cs typeface="Arial"/>
              <a:sym typeface="Arial"/>
            </a:endParaRPr>
          </a:p>
          <a:p>
            <a:pPr indent="0" lvl="0" marL="457200" rtl="0" algn="l">
              <a:spcBef>
                <a:spcPts val="0"/>
              </a:spcBef>
              <a:spcAft>
                <a:spcPts val="0"/>
              </a:spcAft>
              <a:buNone/>
            </a:pPr>
            <a:r>
              <a:t/>
            </a:r>
            <a:endParaRPr sz="2000">
              <a:solidFill>
                <a:srgbClr val="000000"/>
              </a:solidFill>
              <a:latin typeface="Arial"/>
              <a:ea typeface="Arial"/>
              <a:cs typeface="Arial"/>
              <a:sym typeface="Arial"/>
            </a:endParaRPr>
          </a:p>
          <a:p>
            <a:pPr indent="0" lvl="0" marL="457200" rtl="0" algn="l">
              <a:spcBef>
                <a:spcPts val="0"/>
              </a:spcBef>
              <a:spcAft>
                <a:spcPts val="0"/>
              </a:spcAft>
              <a:buNone/>
            </a:pPr>
            <a:r>
              <a:rPr b="1" lang="it" sz="2000">
                <a:solidFill>
                  <a:srgbClr val="000000"/>
                </a:solidFill>
                <a:latin typeface="Arial"/>
                <a:ea typeface="Arial"/>
                <a:cs typeface="Arial"/>
                <a:sym typeface="Arial"/>
              </a:rPr>
              <a:t>OR</a:t>
            </a:r>
            <a:endParaRPr b="1" sz="2000">
              <a:solidFill>
                <a:srgbClr val="000000"/>
              </a:solidFill>
              <a:latin typeface="Arial"/>
              <a:ea typeface="Arial"/>
              <a:cs typeface="Arial"/>
              <a:sym typeface="Arial"/>
            </a:endParaRPr>
          </a:p>
          <a:p>
            <a:pPr indent="0" lvl="0" marL="0" rtl="0" algn="l">
              <a:spcBef>
                <a:spcPts val="0"/>
              </a:spcBef>
              <a:spcAft>
                <a:spcPts val="0"/>
              </a:spcAft>
              <a:buNone/>
            </a:pPr>
            <a:r>
              <a:t/>
            </a:r>
            <a:endParaRPr b="1" sz="2000">
              <a:solidFill>
                <a:srgbClr val="000000"/>
              </a:solidFill>
              <a:latin typeface="Arial"/>
              <a:ea typeface="Arial"/>
              <a:cs typeface="Arial"/>
              <a:sym typeface="Arial"/>
            </a:endParaRPr>
          </a:p>
          <a:p>
            <a:pPr indent="-355600" lvl="0" marL="914400" rtl="0" algn="l">
              <a:lnSpc>
                <a:spcPct val="95000"/>
              </a:lnSpc>
              <a:spcBef>
                <a:spcPts val="0"/>
              </a:spcBef>
              <a:spcAft>
                <a:spcPts val="0"/>
              </a:spcAft>
              <a:buClr>
                <a:srgbClr val="000000"/>
              </a:buClr>
              <a:buSzPts val="2000"/>
              <a:buFont typeface="Arial"/>
              <a:buChar char="●"/>
            </a:pPr>
            <a:r>
              <a:rPr lang="it" sz="2000">
                <a:solidFill>
                  <a:srgbClr val="424242"/>
                </a:solidFill>
                <a:latin typeface="Calibri"/>
                <a:ea typeface="Calibri"/>
                <a:cs typeface="Calibri"/>
                <a:sym typeface="Calibri"/>
              </a:rPr>
              <a:t>use your mobile/tablet to scan the QR code</a:t>
            </a:r>
            <a:endParaRPr sz="2000"/>
          </a:p>
        </p:txBody>
      </p:sp>
      <p:pic>
        <p:nvPicPr>
          <p:cNvPr id="150" name="Google Shape;150;p22"/>
          <p:cNvPicPr preferRelativeResize="0"/>
          <p:nvPr/>
        </p:nvPicPr>
        <p:blipFill>
          <a:blip r:embed="rId4">
            <a:alphaModFix/>
          </a:blip>
          <a:stretch>
            <a:fillRect/>
          </a:stretch>
        </p:blipFill>
        <p:spPr>
          <a:xfrm>
            <a:off x="6510975" y="3080575"/>
            <a:ext cx="1851549" cy="185154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49"/>
          <p:cNvSpPr/>
          <p:nvPr/>
        </p:nvSpPr>
        <p:spPr>
          <a:xfrm>
            <a:off x="0" y="1288953"/>
            <a:ext cx="4068900" cy="1905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900"/>
              <a:buFont typeface="Arial"/>
              <a:buNone/>
            </a:pPr>
            <a:r>
              <a:rPr b="0" i="0" lang="it" sz="900" u="sng" cap="none" strike="noStrike">
                <a:solidFill>
                  <a:srgbClr val="000000"/>
                </a:solidFill>
                <a:latin typeface="Arial"/>
                <a:ea typeface="Arial"/>
                <a:cs typeface="Arial"/>
                <a:sym typeface="Arial"/>
                <a:hlinkClick r:id="rId3">
                  <a:extLst>
                    <a:ext uri="{A12FA001-AC4F-418D-AE19-62706E023703}">
                      <ahyp:hlinkClr val="tx"/>
                    </a:ext>
                  </a:extLst>
                </a:hlinkClick>
              </a:rPr>
              <a:t>http://www.data.cam.ac.uk/files/gdl_tilsdocnaming_v1_20090612.pdf</a:t>
            </a:r>
            <a:r>
              <a:rPr b="0" i="0" lang="it" sz="900" u="none" cap="none" strike="noStrike">
                <a:solidFill>
                  <a:srgbClr val="000000"/>
                </a:solidFill>
                <a:latin typeface="Arial"/>
                <a:ea typeface="Arial"/>
                <a:cs typeface="Arial"/>
                <a:sym typeface="Arial"/>
              </a:rPr>
              <a:t>  </a:t>
            </a:r>
            <a:endParaRPr sz="800"/>
          </a:p>
        </p:txBody>
      </p:sp>
      <p:pic>
        <p:nvPicPr>
          <p:cNvPr id="350" name="Google Shape;350;p49"/>
          <p:cNvPicPr preferRelativeResize="0"/>
          <p:nvPr/>
        </p:nvPicPr>
        <p:blipFill rotWithShape="1">
          <a:blip r:embed="rId4">
            <a:alphaModFix/>
          </a:blip>
          <a:srcRect b="0" l="0" r="0" t="29622"/>
          <a:stretch/>
        </p:blipFill>
        <p:spPr>
          <a:xfrm>
            <a:off x="1437551" y="1826592"/>
            <a:ext cx="7556224" cy="2034234"/>
          </a:xfrm>
          <a:prstGeom prst="rect">
            <a:avLst/>
          </a:prstGeom>
          <a:noFill/>
          <a:ln>
            <a:noFill/>
          </a:ln>
        </p:spPr>
      </p:pic>
      <p:pic>
        <p:nvPicPr>
          <p:cNvPr id="351" name="Google Shape;351;p49"/>
          <p:cNvPicPr preferRelativeResize="0"/>
          <p:nvPr/>
        </p:nvPicPr>
        <p:blipFill rotWithShape="1">
          <a:blip r:embed="rId5">
            <a:alphaModFix/>
          </a:blip>
          <a:srcRect b="0" l="0" r="0" t="0"/>
          <a:stretch/>
        </p:blipFill>
        <p:spPr>
          <a:xfrm>
            <a:off x="173779" y="2571750"/>
            <a:ext cx="1307306" cy="1764506"/>
          </a:xfrm>
          <a:prstGeom prst="rect">
            <a:avLst/>
          </a:prstGeom>
          <a:noFill/>
          <a:ln>
            <a:noFill/>
          </a:ln>
        </p:spPr>
      </p:pic>
      <p:pic>
        <p:nvPicPr>
          <p:cNvPr id="352" name="Google Shape;352;p49"/>
          <p:cNvPicPr preferRelativeResize="0"/>
          <p:nvPr/>
        </p:nvPicPr>
        <p:blipFill rotWithShape="1">
          <a:blip r:embed="rId6">
            <a:alphaModFix/>
          </a:blip>
          <a:srcRect b="0" l="0" r="0" t="0"/>
          <a:stretch/>
        </p:blipFill>
        <p:spPr>
          <a:xfrm>
            <a:off x="2584280" y="3860826"/>
            <a:ext cx="3967955" cy="1261980"/>
          </a:xfrm>
          <a:prstGeom prst="rect">
            <a:avLst/>
          </a:prstGeom>
          <a:noFill/>
          <a:ln>
            <a:noFill/>
          </a:ln>
        </p:spPr>
      </p:pic>
      <p:pic>
        <p:nvPicPr>
          <p:cNvPr id="353" name="Google Shape;353;p49"/>
          <p:cNvPicPr preferRelativeResize="0"/>
          <p:nvPr/>
        </p:nvPicPr>
        <p:blipFill rotWithShape="1">
          <a:blip r:embed="rId7">
            <a:alphaModFix/>
          </a:blip>
          <a:srcRect b="0" l="0" r="0" t="0"/>
          <a:stretch/>
        </p:blipFill>
        <p:spPr>
          <a:xfrm>
            <a:off x="4592670" y="706890"/>
            <a:ext cx="4377550" cy="1274310"/>
          </a:xfrm>
          <a:prstGeom prst="rect">
            <a:avLst/>
          </a:prstGeom>
          <a:noFill/>
          <a:ln>
            <a:noFill/>
          </a:ln>
        </p:spPr>
      </p:pic>
      <p:sp>
        <p:nvSpPr>
          <p:cNvPr id="354" name="Google Shape;354;p49"/>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A good example</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50"/>
          <p:cNvSpPr txBox="1"/>
          <p:nvPr>
            <p:ph idx="1" type="body"/>
          </p:nvPr>
        </p:nvSpPr>
        <p:spPr>
          <a:xfrm>
            <a:off x="251520" y="1084144"/>
            <a:ext cx="5221200" cy="3499200"/>
          </a:xfrm>
          <a:prstGeom prst="rect">
            <a:avLst/>
          </a:prstGeom>
        </p:spPr>
        <p:txBody>
          <a:bodyPr anchorCtr="0" anchor="ctr" bIns="45700" lIns="91425" spcFirstLastPara="1" rIns="91425" wrap="square" tIns="45700">
            <a:normAutofit/>
          </a:bodyPr>
          <a:lstStyle/>
          <a:p>
            <a:pPr indent="-2540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Which documentation and metadata will support/describe your data? </a:t>
            </a:r>
            <a:endParaRPr sz="1800">
              <a:solidFill>
                <a:schemeClr val="dk2"/>
              </a:solidFill>
            </a:endParaRPr>
          </a:p>
          <a:p>
            <a:pPr indent="-2540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How will you create the supporting documentation and metadata?  </a:t>
            </a:r>
            <a:endParaRPr sz="1800">
              <a:solidFill>
                <a:schemeClr val="dk2"/>
              </a:solidFill>
            </a:endParaRPr>
          </a:p>
          <a:p>
            <a:pPr indent="-2540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Which metadata standards will you use?</a:t>
            </a:r>
            <a:endParaRPr/>
          </a:p>
        </p:txBody>
      </p:sp>
      <p:sp>
        <p:nvSpPr>
          <p:cNvPr id="361" name="Google Shape;361;p50"/>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3. Metadata and Supporting Documentation</a:t>
            </a:r>
            <a:endParaRPr/>
          </a:p>
        </p:txBody>
      </p:sp>
      <p:pic>
        <p:nvPicPr>
          <p:cNvPr id="362" name="Google Shape;362;p50"/>
          <p:cNvPicPr preferRelativeResize="0"/>
          <p:nvPr>
            <p:ph idx="2" type="pic"/>
          </p:nvPr>
        </p:nvPicPr>
        <p:blipFill rotWithShape="1">
          <a:blip r:embed="rId3">
            <a:alphaModFix/>
          </a:blip>
          <a:srcRect b="13095" l="0" r="0" t="13087"/>
          <a:stretch/>
        </p:blipFill>
        <p:spPr>
          <a:xfrm>
            <a:off x="5723830" y="1084144"/>
            <a:ext cx="3168598" cy="3509402"/>
          </a:xfrm>
          <a:prstGeom prst="rect">
            <a:avLst/>
          </a:prstGeom>
        </p:spPr>
      </p:pic>
      <p:sp>
        <p:nvSpPr>
          <p:cNvPr id="363" name="Google Shape;363;p50"/>
          <p:cNvSpPr txBox="1"/>
          <p:nvPr/>
        </p:nvSpPr>
        <p:spPr>
          <a:xfrm>
            <a:off x="5089225" y="4668525"/>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Sharon McCutcheon</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pic>
        <p:nvPicPr>
          <p:cNvPr id="368" name="Google Shape;368;p51"/>
          <p:cNvPicPr preferRelativeResize="0"/>
          <p:nvPr/>
        </p:nvPicPr>
        <p:blipFill rotWithShape="1">
          <a:blip r:embed="rId3">
            <a:alphaModFix/>
          </a:blip>
          <a:srcRect b="19639" l="0" r="0" t="0"/>
          <a:stretch/>
        </p:blipFill>
        <p:spPr>
          <a:xfrm>
            <a:off x="326225" y="1691876"/>
            <a:ext cx="4474775" cy="2100175"/>
          </a:xfrm>
          <a:prstGeom prst="rect">
            <a:avLst/>
          </a:prstGeom>
          <a:noFill/>
          <a:ln>
            <a:noFill/>
          </a:ln>
        </p:spPr>
      </p:pic>
      <p:pic>
        <p:nvPicPr>
          <p:cNvPr id="369" name="Google Shape;369;p51"/>
          <p:cNvPicPr preferRelativeResize="0"/>
          <p:nvPr/>
        </p:nvPicPr>
        <p:blipFill rotWithShape="1">
          <a:blip r:embed="rId4">
            <a:alphaModFix/>
          </a:blip>
          <a:srcRect b="0" l="0" r="0" t="0"/>
          <a:stretch/>
        </p:blipFill>
        <p:spPr>
          <a:xfrm>
            <a:off x="5069873" y="1082278"/>
            <a:ext cx="3802273" cy="3280170"/>
          </a:xfrm>
          <a:prstGeom prst="rect">
            <a:avLst/>
          </a:prstGeom>
          <a:noFill/>
          <a:ln>
            <a:noFill/>
          </a:ln>
        </p:spPr>
      </p:pic>
      <p:sp>
        <p:nvSpPr>
          <p:cNvPr id="370" name="Google Shape;370;p51"/>
          <p:cNvSpPr/>
          <p:nvPr/>
        </p:nvSpPr>
        <p:spPr>
          <a:xfrm>
            <a:off x="4541228" y="4381588"/>
            <a:ext cx="4572000" cy="2250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100"/>
              <a:buFont typeface="Helvetica Neue Light"/>
              <a:buNone/>
            </a:pPr>
            <a:r>
              <a:rPr lang="it" u="sng">
                <a:solidFill>
                  <a:schemeClr val="hlink"/>
                </a:solidFill>
                <a:latin typeface="Calibri"/>
                <a:ea typeface="Calibri"/>
                <a:cs typeface="Calibri"/>
                <a:sym typeface="Calibri"/>
                <a:hlinkClick r:id="rId5"/>
              </a:rPr>
              <a:t>http://rd-alliance.github.io/metadata-directory</a:t>
            </a:r>
            <a:r>
              <a:rPr lang="it" u="sng">
                <a:solidFill>
                  <a:schemeClr val="hlink"/>
                </a:solidFill>
                <a:latin typeface="Calibri"/>
                <a:ea typeface="Calibri"/>
                <a:cs typeface="Calibri"/>
                <a:sym typeface="Calibri"/>
              </a:rPr>
              <a:t> </a:t>
            </a:r>
            <a:endParaRPr u="sng">
              <a:solidFill>
                <a:schemeClr val="hlink"/>
              </a:solidFill>
              <a:latin typeface="Calibri"/>
              <a:ea typeface="Calibri"/>
              <a:cs typeface="Calibri"/>
              <a:sym typeface="Calibri"/>
            </a:endParaRPr>
          </a:p>
        </p:txBody>
      </p:sp>
      <p:sp>
        <p:nvSpPr>
          <p:cNvPr id="371" name="Google Shape;371;p51"/>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Discipline Specific Standard</a:t>
            </a:r>
            <a:endParaRPr/>
          </a:p>
        </p:txBody>
      </p:sp>
      <p:sp>
        <p:nvSpPr>
          <p:cNvPr id="372" name="Google Shape;372;p51"/>
          <p:cNvSpPr txBox="1"/>
          <p:nvPr/>
        </p:nvSpPr>
        <p:spPr>
          <a:xfrm>
            <a:off x="1063613" y="35613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chemeClr val="hlink"/>
                </a:solidFill>
                <a:latin typeface="Calibri"/>
                <a:ea typeface="Calibri"/>
                <a:cs typeface="Calibri"/>
                <a:sym typeface="Calibri"/>
                <a:hlinkClick r:id="rId6"/>
              </a:rPr>
              <a:t>https://fairsharing.org/standards/</a:t>
            </a:r>
            <a:r>
              <a:rPr lang="it">
                <a:latin typeface="Calibri"/>
                <a:ea typeface="Calibri"/>
                <a:cs typeface="Calibri"/>
                <a:sym typeface="Calibri"/>
              </a:rPr>
              <a:t> </a:t>
            </a:r>
            <a:endParaRPr>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52"/>
          <p:cNvSpPr/>
          <p:nvPr/>
        </p:nvSpPr>
        <p:spPr>
          <a:xfrm>
            <a:off x="695133" y="984069"/>
            <a:ext cx="6487800" cy="4994700"/>
          </a:xfrm>
          <a:prstGeom prst="rect">
            <a:avLst/>
          </a:prstGeom>
          <a:noFill/>
          <a:ln>
            <a:noFill/>
          </a:ln>
        </p:spPr>
        <p:txBody>
          <a:bodyPr anchorCtr="0" anchor="ctr" bIns="25700" lIns="51425" spcFirstLastPara="1" rIns="51425" wrap="square" tIns="25700">
            <a:noAutofit/>
          </a:bodyPr>
          <a:lstStyle/>
          <a:p>
            <a:pPr indent="0" lvl="0" marL="0" marR="0" rtl="0" algn="l">
              <a:lnSpc>
                <a:spcPct val="100000"/>
              </a:lnSpc>
              <a:spcBef>
                <a:spcPts val="0"/>
              </a:spcBef>
              <a:spcAft>
                <a:spcPts val="0"/>
              </a:spcAft>
              <a:buClr>
                <a:schemeClr val="dk1"/>
              </a:buClr>
              <a:buSzPts val="1000"/>
              <a:buFont typeface="Arial"/>
              <a:buNone/>
            </a:pPr>
            <a:r>
              <a:rPr i="0" lang="it" sz="1000" u="none" cap="none" strike="noStrike">
                <a:solidFill>
                  <a:schemeClr val="dk1"/>
                </a:solidFill>
                <a:latin typeface="Calibri"/>
                <a:ea typeface="Calibri"/>
                <a:cs typeface="Calibri"/>
                <a:sym typeface="Calibri"/>
              </a:rPr>
              <a:t>How to create useful README files: </a:t>
            </a:r>
            <a:r>
              <a:rPr i="0" lang="it" sz="1000" u="sng" cap="none" strike="noStrike">
                <a:solidFill>
                  <a:schemeClr val="hlink"/>
                </a:solidFill>
                <a:latin typeface="Calibri"/>
                <a:ea typeface="Calibri"/>
                <a:cs typeface="Calibri"/>
                <a:sym typeface="Calibri"/>
                <a:hlinkClick r:id="rId3"/>
              </a:rPr>
              <a:t>https://data.research.cornell.edu/content/readme</a:t>
            </a:r>
            <a:r>
              <a:rPr i="0" lang="it" sz="1000" u="none" cap="none" strike="noStrike">
                <a:solidFill>
                  <a:schemeClr val="dk1"/>
                </a:solidFill>
                <a:latin typeface="Calibri"/>
                <a:ea typeface="Calibri"/>
                <a:cs typeface="Calibri"/>
                <a:sym typeface="Calibri"/>
              </a:rPr>
              <a:t> </a:t>
            </a:r>
            <a:endParaRPr i="0" sz="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000"/>
              <a:buFont typeface="Arial"/>
              <a:buNone/>
            </a:pPr>
            <a:br>
              <a:rPr b="0" i="0" lang="it" sz="1000" u="none" cap="none" strike="noStrike">
                <a:solidFill>
                  <a:schemeClr val="dk1"/>
                </a:solidFill>
                <a:latin typeface="Arial"/>
                <a:ea typeface="Arial"/>
                <a:cs typeface="Arial"/>
                <a:sym typeface="Arial"/>
              </a:rPr>
            </a:br>
            <a:br>
              <a:rPr b="0" i="0" lang="it" sz="1000" u="none" cap="none" strike="noStrike">
                <a:solidFill>
                  <a:schemeClr val="dk1"/>
                </a:solidFill>
                <a:latin typeface="Arial"/>
                <a:ea typeface="Arial"/>
                <a:cs typeface="Arial"/>
                <a:sym typeface="Arial"/>
              </a:rPr>
            </a:br>
            <a:r>
              <a:rPr b="0" i="0" lang="it" sz="1000" u="none" cap="none" strike="noStrike">
                <a:solidFill>
                  <a:schemeClr val="dk1"/>
                </a:solidFill>
                <a:latin typeface="Arial"/>
                <a:ea typeface="Arial"/>
                <a:cs typeface="Arial"/>
                <a:sym typeface="Arial"/>
              </a:rPr>
              <a:t>  </a:t>
            </a:r>
            <a:r>
              <a:rPr b="0" i="0" lang="it" sz="25300" u="none" cap="none" strike="noStrike">
                <a:solidFill>
                  <a:schemeClr val="dk1"/>
                </a:solidFill>
                <a:latin typeface="Arial"/>
                <a:ea typeface="Arial"/>
                <a:cs typeface="Arial"/>
                <a:sym typeface="Arial"/>
              </a:rPr>
              <a:t>       </a:t>
            </a:r>
            <a:br>
              <a:rPr b="0" i="0" lang="it" sz="1000" u="none" cap="none" strike="noStrike">
                <a:solidFill>
                  <a:schemeClr val="dk1"/>
                </a:solidFill>
                <a:latin typeface="Arial"/>
                <a:ea typeface="Arial"/>
                <a:cs typeface="Arial"/>
                <a:sym typeface="Arial"/>
              </a:rPr>
            </a:b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000"/>
              <a:buFont typeface="Arial"/>
              <a:buNone/>
            </a:pPr>
            <a:br>
              <a:rPr b="0" i="0" lang="it" sz="1000" u="none" cap="none" strike="noStrike">
                <a:solidFill>
                  <a:schemeClr val="dk1"/>
                </a:solidFill>
                <a:latin typeface="Arial"/>
                <a:ea typeface="Arial"/>
                <a:cs typeface="Arial"/>
                <a:sym typeface="Arial"/>
              </a:rPr>
            </a:br>
            <a:endParaRPr b="0" i="0" sz="1000" u="none" cap="none" strike="noStrike">
              <a:solidFill>
                <a:schemeClr val="dk1"/>
              </a:solidFill>
              <a:latin typeface="Arial"/>
              <a:ea typeface="Arial"/>
              <a:cs typeface="Arial"/>
              <a:sym typeface="Arial"/>
            </a:endParaRPr>
          </a:p>
        </p:txBody>
      </p:sp>
      <p:pic>
        <p:nvPicPr>
          <p:cNvPr id="378" name="Google Shape;378;p52"/>
          <p:cNvPicPr preferRelativeResize="0"/>
          <p:nvPr/>
        </p:nvPicPr>
        <p:blipFill rotWithShape="1">
          <a:blip r:embed="rId4">
            <a:alphaModFix/>
          </a:blip>
          <a:srcRect b="0" l="0" r="0" t="0"/>
          <a:stretch/>
        </p:blipFill>
        <p:spPr>
          <a:xfrm>
            <a:off x="766570" y="1368623"/>
            <a:ext cx="4532695" cy="3012878"/>
          </a:xfrm>
          <a:prstGeom prst="rect">
            <a:avLst/>
          </a:prstGeom>
          <a:noFill/>
          <a:ln>
            <a:noFill/>
          </a:ln>
        </p:spPr>
      </p:pic>
      <p:sp>
        <p:nvSpPr>
          <p:cNvPr id="379" name="Google Shape;379;p52"/>
          <p:cNvSpPr/>
          <p:nvPr/>
        </p:nvSpPr>
        <p:spPr>
          <a:xfrm>
            <a:off x="5928124" y="4017900"/>
            <a:ext cx="2964300" cy="363600"/>
          </a:xfrm>
          <a:prstGeom prst="rect">
            <a:avLst/>
          </a:prstGeom>
          <a:noFill/>
          <a:ln>
            <a:noFill/>
          </a:ln>
        </p:spPr>
        <p:txBody>
          <a:bodyPr anchorCtr="0" anchor="t" bIns="25700" lIns="51425" spcFirstLastPara="1" rIns="51425" wrap="square" tIns="25700">
            <a:noAutofit/>
          </a:bodyPr>
          <a:lstStyle/>
          <a:p>
            <a:pPr indent="0" lvl="0" marL="0" marR="0" rtl="0" algn="l">
              <a:lnSpc>
                <a:spcPct val="100000"/>
              </a:lnSpc>
              <a:spcBef>
                <a:spcPts val="0"/>
              </a:spcBef>
              <a:spcAft>
                <a:spcPts val="0"/>
              </a:spcAft>
              <a:buClr>
                <a:srgbClr val="000000"/>
              </a:buClr>
              <a:buSzPts val="1000"/>
              <a:buFont typeface="Arial"/>
              <a:buNone/>
            </a:pPr>
            <a:r>
              <a:rPr i="0" lang="it" sz="1000" u="none" cap="none" strike="noStrike">
                <a:solidFill>
                  <a:srgbClr val="000000"/>
                </a:solidFill>
                <a:latin typeface="Calibri"/>
                <a:ea typeface="Calibri"/>
                <a:cs typeface="Calibri"/>
                <a:sym typeface="Calibri"/>
              </a:rPr>
              <a:t>README files template: </a:t>
            </a:r>
            <a:br>
              <a:rPr i="0" lang="it" sz="1000" u="none" cap="none" strike="noStrike">
                <a:solidFill>
                  <a:srgbClr val="000000"/>
                </a:solidFill>
                <a:latin typeface="Calibri"/>
                <a:ea typeface="Calibri"/>
                <a:cs typeface="Calibri"/>
                <a:sym typeface="Calibri"/>
              </a:rPr>
            </a:br>
            <a:r>
              <a:rPr lang="it" sz="1000" u="sng">
                <a:solidFill>
                  <a:schemeClr val="hlink"/>
                </a:solidFill>
                <a:latin typeface="Calibri"/>
                <a:ea typeface="Calibri"/>
                <a:cs typeface="Calibri"/>
                <a:sym typeface="Calibri"/>
                <a:hlinkClick r:id="rId5"/>
              </a:rPr>
              <a:t>https://cornell.app.box.com/v/ReadmeTemplate</a:t>
            </a:r>
            <a:endParaRPr sz="1000" u="sng">
              <a:solidFill>
                <a:schemeClr val="hlink"/>
              </a:solidFill>
              <a:latin typeface="Calibri"/>
              <a:ea typeface="Calibri"/>
              <a:cs typeface="Calibri"/>
              <a:sym typeface="Calibri"/>
            </a:endParaRPr>
          </a:p>
        </p:txBody>
      </p:sp>
      <p:sp>
        <p:nvSpPr>
          <p:cNvPr id="380" name="Google Shape;380;p52"/>
          <p:cNvSpPr/>
          <p:nvPr/>
        </p:nvSpPr>
        <p:spPr>
          <a:xfrm>
            <a:off x="5984629" y="2154849"/>
            <a:ext cx="4147500" cy="417000"/>
          </a:xfrm>
          <a:prstGeom prst="roundRect">
            <a:avLst>
              <a:gd fmla="val 50000" name="adj"/>
            </a:avLst>
          </a:prstGeom>
          <a:solidFill>
            <a:schemeClr val="accent3"/>
          </a:solidFill>
          <a:ln>
            <a:noFill/>
          </a:ln>
          <a:effectLst>
            <a:outerShdw blurRad="25400" rotWithShape="0" dir="5400000" dist="12700">
              <a:srgbClr val="000000">
                <a:alpha val="49800"/>
              </a:srgbClr>
            </a:outerShdw>
          </a:effectLst>
        </p:spPr>
        <p:txBody>
          <a:bodyPr anchorCtr="0" anchor="ctr" bIns="26800" lIns="182250" spcFirstLastPara="1" rIns="26800" wrap="square" tIns="26800">
            <a:noAutofit/>
          </a:bodyPr>
          <a:lstStyle/>
          <a:p>
            <a:pPr indent="0" lvl="0" marL="0" marR="0" rtl="0" algn="l">
              <a:lnSpc>
                <a:spcPct val="100000"/>
              </a:lnSpc>
              <a:spcBef>
                <a:spcPts val="0"/>
              </a:spcBef>
              <a:spcAft>
                <a:spcPts val="0"/>
              </a:spcAft>
              <a:buClr>
                <a:srgbClr val="FFFFFF"/>
              </a:buClr>
              <a:buSzPts val="1600"/>
              <a:buFont typeface="Helvetica Neue Light"/>
              <a:buNone/>
            </a:pPr>
            <a:r>
              <a:rPr i="0" lang="it" sz="1600" u="none" cap="none" strike="noStrike">
                <a:solidFill>
                  <a:srgbClr val="FFFFFF"/>
                </a:solidFill>
                <a:latin typeface="Calibri"/>
                <a:ea typeface="Calibri"/>
                <a:cs typeface="Calibri"/>
                <a:sym typeface="Calibri"/>
              </a:rPr>
              <a:t>A readme file describes your data</a:t>
            </a:r>
            <a:endParaRPr sz="800">
              <a:latin typeface="Calibri"/>
              <a:ea typeface="Calibri"/>
              <a:cs typeface="Calibri"/>
              <a:sym typeface="Calibri"/>
            </a:endParaRPr>
          </a:p>
        </p:txBody>
      </p:sp>
      <p:sp>
        <p:nvSpPr>
          <p:cNvPr id="381" name="Google Shape;381;p52"/>
          <p:cNvSpPr/>
          <p:nvPr/>
        </p:nvSpPr>
        <p:spPr>
          <a:xfrm>
            <a:off x="5191672" y="2723663"/>
            <a:ext cx="5442300" cy="757800"/>
          </a:xfrm>
          <a:prstGeom prst="roundRect">
            <a:avLst>
              <a:gd fmla="val 50000" name="adj"/>
            </a:avLst>
          </a:prstGeom>
          <a:solidFill>
            <a:schemeClr val="accent3"/>
          </a:solidFill>
          <a:ln>
            <a:noFill/>
          </a:ln>
          <a:effectLst>
            <a:outerShdw blurRad="25400" rotWithShape="0" dir="5400000" dist="12700">
              <a:srgbClr val="000000">
                <a:alpha val="49800"/>
              </a:srgbClr>
            </a:outerShdw>
          </a:effectLst>
        </p:spPr>
        <p:txBody>
          <a:bodyPr anchorCtr="0" anchor="ctr" bIns="26800" lIns="182250" spcFirstLastPara="1" rIns="26800" wrap="square" tIns="26800">
            <a:noAutofit/>
          </a:bodyPr>
          <a:lstStyle/>
          <a:p>
            <a:pPr indent="0" lvl="0" marL="0" marR="0" rtl="0" algn="l">
              <a:lnSpc>
                <a:spcPct val="100000"/>
              </a:lnSpc>
              <a:spcBef>
                <a:spcPts val="0"/>
              </a:spcBef>
              <a:spcAft>
                <a:spcPts val="0"/>
              </a:spcAft>
              <a:buClr>
                <a:srgbClr val="FFFFFF"/>
              </a:buClr>
              <a:buSzPts val="1600"/>
              <a:buFont typeface="Helvetica Neue Light"/>
              <a:buNone/>
            </a:pPr>
            <a:r>
              <a:rPr i="0" lang="it" sz="1600" u="none" cap="none" strike="noStrike">
                <a:solidFill>
                  <a:srgbClr val="FFFFFF"/>
                </a:solidFill>
                <a:latin typeface="Calibri"/>
                <a:ea typeface="Calibri"/>
                <a:cs typeface="Calibri"/>
                <a:sym typeface="Calibri"/>
              </a:rPr>
              <a:t>Use a readme file for those data type that </a:t>
            </a:r>
            <a:br>
              <a:rPr i="0" lang="it" sz="1600" u="none" cap="none" strike="noStrike">
                <a:solidFill>
                  <a:srgbClr val="FFFFFF"/>
                </a:solidFill>
                <a:latin typeface="Calibri"/>
                <a:ea typeface="Calibri"/>
                <a:cs typeface="Calibri"/>
                <a:sym typeface="Calibri"/>
              </a:rPr>
            </a:br>
            <a:r>
              <a:rPr i="0" lang="it" sz="1600" u="none" cap="none" strike="noStrike">
                <a:solidFill>
                  <a:srgbClr val="FFFFFF"/>
                </a:solidFill>
                <a:latin typeface="Calibri"/>
                <a:ea typeface="Calibri"/>
                <a:cs typeface="Calibri"/>
                <a:sym typeface="Calibri"/>
              </a:rPr>
              <a:t>do not have a metadata standard available</a:t>
            </a:r>
            <a:endParaRPr i="0" sz="1600" u="none" cap="none" strike="noStrike">
              <a:solidFill>
                <a:srgbClr val="FFFFFF"/>
              </a:solidFill>
              <a:latin typeface="Calibri"/>
              <a:ea typeface="Calibri"/>
              <a:cs typeface="Calibri"/>
              <a:sym typeface="Calibri"/>
            </a:endParaRPr>
          </a:p>
        </p:txBody>
      </p:sp>
      <p:sp>
        <p:nvSpPr>
          <p:cNvPr id="382" name="Google Shape;382;p52"/>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lnSpc>
                <a:spcPct val="100000"/>
              </a:lnSpc>
              <a:spcBef>
                <a:spcPts val="0"/>
              </a:spcBef>
              <a:spcAft>
                <a:spcPts val="0"/>
              </a:spcAft>
              <a:buNone/>
            </a:pPr>
            <a:r>
              <a:rPr lang="it"/>
              <a:t>So many ways to describe your data</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53"/>
          <p:cNvSpPr txBox="1"/>
          <p:nvPr>
            <p:ph idx="1" type="body"/>
          </p:nvPr>
        </p:nvSpPr>
        <p:spPr>
          <a:xfrm>
            <a:off x="3672285" y="1084144"/>
            <a:ext cx="5221200" cy="3499200"/>
          </a:xfrm>
          <a:prstGeom prst="rect">
            <a:avLst/>
          </a:prstGeom>
        </p:spPr>
        <p:txBody>
          <a:bodyPr anchorCtr="0" anchor="ctr" bIns="45700" lIns="91425" spcFirstLastPara="1" rIns="91425" wrap="square" tIns="45700">
            <a:normAutofit/>
          </a:bodyPr>
          <a:lstStyle/>
          <a:p>
            <a:pPr indent="-2540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Did you ask for an informed consensus to share the data and preserve them? </a:t>
            </a:r>
            <a:endParaRPr sz="1800">
              <a:solidFill>
                <a:schemeClr val="dk2"/>
              </a:solidFill>
            </a:endParaRPr>
          </a:p>
          <a:p>
            <a:pPr indent="-2540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How will you protect personal data? </a:t>
            </a:r>
            <a:endParaRPr sz="1800">
              <a:solidFill>
                <a:schemeClr val="dk2"/>
              </a:solidFill>
            </a:endParaRPr>
          </a:p>
          <a:p>
            <a:pPr indent="-2540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How about data licencing?</a:t>
            </a:r>
            <a:endParaRPr/>
          </a:p>
        </p:txBody>
      </p:sp>
      <p:sp>
        <p:nvSpPr>
          <p:cNvPr id="389" name="Google Shape;389;p53"/>
          <p:cNvSpPr txBox="1"/>
          <p:nvPr>
            <p:ph type="title"/>
          </p:nvPr>
        </p:nvSpPr>
        <p:spPr>
          <a:xfrm>
            <a:off x="251520" y="2549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4. Legal and Ethical Aspects</a:t>
            </a:r>
            <a:endParaRPr/>
          </a:p>
        </p:txBody>
      </p:sp>
      <p:pic>
        <p:nvPicPr>
          <p:cNvPr id="390" name="Google Shape;390;p53"/>
          <p:cNvPicPr preferRelativeResize="0"/>
          <p:nvPr>
            <p:ph idx="2" type="pic"/>
          </p:nvPr>
        </p:nvPicPr>
        <p:blipFill rotWithShape="1">
          <a:blip r:embed="rId3">
            <a:alphaModFix/>
          </a:blip>
          <a:srcRect b="10435" l="0" r="0" t="10443"/>
          <a:stretch/>
        </p:blipFill>
        <p:spPr>
          <a:xfrm>
            <a:off x="253008" y="1084144"/>
            <a:ext cx="3168598" cy="3509402"/>
          </a:xfrm>
          <a:prstGeom prst="rect">
            <a:avLst/>
          </a:prstGeom>
        </p:spPr>
      </p:pic>
      <p:sp>
        <p:nvSpPr>
          <p:cNvPr id="391" name="Google Shape;391;p53"/>
          <p:cNvSpPr txBox="1"/>
          <p:nvPr/>
        </p:nvSpPr>
        <p:spPr>
          <a:xfrm>
            <a:off x="956775" y="4851000"/>
            <a:ext cx="300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Wesley Tingey</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54"/>
          <p:cNvSpPr txBox="1"/>
          <p:nvPr>
            <p:ph idx="1" type="body"/>
          </p:nvPr>
        </p:nvSpPr>
        <p:spPr>
          <a:xfrm>
            <a:off x="251520" y="1084144"/>
            <a:ext cx="5221200" cy="3499200"/>
          </a:xfrm>
          <a:prstGeom prst="rect">
            <a:avLst/>
          </a:prstGeom>
        </p:spPr>
        <p:txBody>
          <a:bodyPr anchorCtr="0" anchor="ctr" bIns="45700" lIns="91425" spcFirstLastPara="1" rIns="91425" wrap="square" tIns="45700">
            <a:normAutofit/>
          </a:bodyPr>
          <a:lstStyle/>
          <a:p>
            <a:pPr indent="-2667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Do you have enough space to store your data or should you include costs for additional services? Will the services be reliable/trusted?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How will you share your storage/backup with your collaborators?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Will you use cloud solutions?</a:t>
            </a:r>
            <a:endParaRPr sz="1800">
              <a:solidFill>
                <a:schemeClr val="dk2"/>
              </a:solidFill>
            </a:endParaRPr>
          </a:p>
          <a:p>
            <a:pPr indent="-2667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Will you back your data up? How?</a:t>
            </a:r>
            <a:endParaRPr/>
          </a:p>
        </p:txBody>
      </p:sp>
      <p:sp>
        <p:nvSpPr>
          <p:cNvPr id="398" name="Google Shape;398;p54"/>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5. Data Storage and Backup</a:t>
            </a:r>
            <a:endParaRPr/>
          </a:p>
        </p:txBody>
      </p:sp>
      <p:pic>
        <p:nvPicPr>
          <p:cNvPr id="399" name="Google Shape;399;p54"/>
          <p:cNvPicPr preferRelativeResize="0"/>
          <p:nvPr>
            <p:ph idx="2" type="pic"/>
          </p:nvPr>
        </p:nvPicPr>
        <p:blipFill rotWithShape="1">
          <a:blip r:embed="rId3">
            <a:alphaModFix/>
          </a:blip>
          <a:srcRect b="18846" l="0" r="0" t="18852"/>
          <a:stretch/>
        </p:blipFill>
        <p:spPr>
          <a:xfrm>
            <a:off x="5723830" y="1084144"/>
            <a:ext cx="3168599" cy="3509402"/>
          </a:xfrm>
          <a:prstGeom prst="rect">
            <a:avLst/>
          </a:prstGeom>
        </p:spPr>
      </p:pic>
      <p:sp>
        <p:nvSpPr>
          <p:cNvPr id="400" name="Google Shape;400;p54"/>
          <p:cNvSpPr txBox="1"/>
          <p:nvPr/>
        </p:nvSpPr>
        <p:spPr>
          <a:xfrm>
            <a:off x="5082425" y="4661700"/>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Massimo Botturi</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5"/>
          <p:cNvSpPr/>
          <p:nvPr/>
        </p:nvSpPr>
        <p:spPr>
          <a:xfrm>
            <a:off x="23600" y="35400"/>
            <a:ext cx="9144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6" name="Google Shape;406;p55"/>
          <p:cNvPicPr preferRelativeResize="0"/>
          <p:nvPr/>
        </p:nvPicPr>
        <p:blipFill rotWithShape="1">
          <a:blip r:embed="rId3">
            <a:alphaModFix/>
          </a:blip>
          <a:srcRect b="0" l="0" r="0" t="0"/>
          <a:stretch/>
        </p:blipFill>
        <p:spPr>
          <a:xfrm>
            <a:off x="883368" y="1372489"/>
            <a:ext cx="7377264" cy="2122885"/>
          </a:xfrm>
          <a:prstGeom prst="rect">
            <a:avLst/>
          </a:prstGeom>
          <a:noFill/>
          <a:ln>
            <a:noFill/>
          </a:ln>
        </p:spPr>
      </p:pic>
      <p:sp>
        <p:nvSpPr>
          <p:cNvPr id="407" name="Google Shape;407;p55"/>
          <p:cNvSpPr/>
          <p:nvPr/>
        </p:nvSpPr>
        <p:spPr>
          <a:xfrm>
            <a:off x="2095500" y="4033099"/>
            <a:ext cx="4572000" cy="4155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800"/>
              <a:buFont typeface="Arial"/>
              <a:buNone/>
            </a:pPr>
            <a:r>
              <a:rPr lang="it" sz="1000" u="sng">
                <a:solidFill>
                  <a:schemeClr val="hlink"/>
                </a:solidFill>
                <a:latin typeface="Calibri"/>
                <a:ea typeface="Calibri"/>
                <a:cs typeface="Calibri"/>
                <a:sym typeface="Calibri"/>
                <a:hlinkClick r:id="rId4"/>
              </a:rPr>
              <a:t>https://policies.google.com/terms?hl=en</a:t>
            </a:r>
            <a:br>
              <a:rPr lang="it" sz="1000" u="sng">
                <a:solidFill>
                  <a:schemeClr val="hlink"/>
                </a:solidFill>
                <a:latin typeface="Calibri"/>
                <a:ea typeface="Calibri"/>
                <a:cs typeface="Calibri"/>
                <a:sym typeface="Calibri"/>
              </a:rPr>
            </a:br>
            <a:endParaRPr b="0" i="0" sz="800" u="none" cap="none" strike="noStrike">
              <a:solidFill>
                <a:srgbClr val="000000"/>
              </a:solidFill>
              <a:latin typeface="Helvetica Neue Light"/>
              <a:ea typeface="Helvetica Neue Light"/>
              <a:cs typeface="Helvetica Neue Light"/>
              <a:sym typeface="Helvetica Neue Light"/>
            </a:endParaRPr>
          </a:p>
        </p:txBody>
      </p:sp>
      <p:sp>
        <p:nvSpPr>
          <p:cNvPr id="408" name="Google Shape;408;p55"/>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it">
                <a:solidFill>
                  <a:schemeClr val="lt1"/>
                </a:solidFill>
                <a:highlight>
                  <a:schemeClr val="accent3"/>
                </a:highlight>
              </a:rPr>
              <a:t>Do not leave it all to Google</a:t>
            </a:r>
            <a:endParaRPr>
              <a:solidFill>
                <a:schemeClr val="lt1"/>
              </a:solidFill>
              <a:highlight>
                <a:schemeClr val="accent3"/>
              </a:highlight>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pic>
        <p:nvPicPr>
          <p:cNvPr id="413" name="Google Shape;413;p56"/>
          <p:cNvPicPr preferRelativeResize="0"/>
          <p:nvPr/>
        </p:nvPicPr>
        <p:blipFill rotWithShape="1">
          <a:blip r:embed="rId3">
            <a:alphaModFix/>
          </a:blip>
          <a:srcRect b="0" l="0" r="0" t="0"/>
          <a:stretch/>
        </p:blipFill>
        <p:spPr>
          <a:xfrm>
            <a:off x="4826143" y="963352"/>
            <a:ext cx="4006710" cy="2268579"/>
          </a:xfrm>
          <a:prstGeom prst="rect">
            <a:avLst/>
          </a:prstGeom>
          <a:noFill/>
          <a:ln>
            <a:noFill/>
          </a:ln>
        </p:spPr>
      </p:pic>
      <p:sp>
        <p:nvSpPr>
          <p:cNvPr id="414" name="Google Shape;414;p56"/>
          <p:cNvSpPr/>
          <p:nvPr/>
        </p:nvSpPr>
        <p:spPr>
          <a:xfrm>
            <a:off x="5359543" y="3552118"/>
            <a:ext cx="5136000" cy="611700"/>
          </a:xfrm>
          <a:prstGeom prst="roundRect">
            <a:avLst>
              <a:gd fmla="val 50000" name="adj"/>
            </a:avLst>
          </a:prstGeom>
          <a:solidFill>
            <a:schemeClr val="accent3"/>
          </a:solidFill>
          <a:ln>
            <a:noFill/>
          </a:ln>
          <a:effectLst>
            <a:outerShdw blurRad="25400" rotWithShape="0" dir="5400000" dist="12700">
              <a:srgbClr val="000000">
                <a:alpha val="49800"/>
              </a:srgbClr>
            </a:outerShdw>
          </a:effectLst>
        </p:spPr>
        <p:txBody>
          <a:bodyPr anchorCtr="0" anchor="ctr" bIns="26800" lIns="182250" spcFirstLastPara="1" rIns="26800" wrap="square" tIns="26800">
            <a:noAutofit/>
          </a:bodyPr>
          <a:lstStyle/>
          <a:p>
            <a:pPr indent="0" lvl="0" marL="0" marR="0" rtl="0" algn="l">
              <a:lnSpc>
                <a:spcPct val="100000"/>
              </a:lnSpc>
              <a:spcBef>
                <a:spcPts val="0"/>
              </a:spcBef>
              <a:spcAft>
                <a:spcPts val="0"/>
              </a:spcAft>
              <a:buClr>
                <a:srgbClr val="FFFFFF"/>
              </a:buClr>
              <a:buSzPts val="1200"/>
              <a:buFont typeface="Helvetica Neue Light"/>
              <a:buNone/>
            </a:pPr>
            <a:r>
              <a:rPr b="1" i="0" lang="it" u="none" cap="none" strike="noStrike">
                <a:solidFill>
                  <a:srgbClr val="FFFFFF"/>
                </a:solidFill>
                <a:latin typeface="Calibri"/>
                <a:ea typeface="Calibri"/>
                <a:cs typeface="Calibri"/>
                <a:sym typeface="Calibri"/>
              </a:rPr>
              <a:t>Your institution probably provides better alternatives:</a:t>
            </a:r>
            <a:br>
              <a:rPr b="1" i="0" lang="it" u="none" cap="none" strike="noStrike">
                <a:solidFill>
                  <a:srgbClr val="FFFFFF"/>
                </a:solidFill>
                <a:latin typeface="Calibri"/>
                <a:ea typeface="Calibri"/>
                <a:cs typeface="Calibri"/>
                <a:sym typeface="Calibri"/>
              </a:rPr>
            </a:br>
            <a:r>
              <a:rPr b="1" i="0" lang="it" u="none" cap="none" strike="noStrike">
                <a:solidFill>
                  <a:srgbClr val="FFFFFF"/>
                </a:solidFill>
                <a:latin typeface="Calibri"/>
                <a:ea typeface="Calibri"/>
                <a:cs typeface="Calibri"/>
                <a:sym typeface="Calibri"/>
              </a:rPr>
              <a:t>Ask your IT for support!</a:t>
            </a:r>
            <a:endParaRPr b="1" i="0" u="none" cap="none" strike="noStrike">
              <a:solidFill>
                <a:srgbClr val="FFFFFF"/>
              </a:solidFill>
              <a:latin typeface="Calibri"/>
              <a:ea typeface="Calibri"/>
              <a:cs typeface="Calibri"/>
              <a:sym typeface="Calibri"/>
            </a:endParaRPr>
          </a:p>
        </p:txBody>
      </p:sp>
      <p:sp>
        <p:nvSpPr>
          <p:cNvPr id="415" name="Google Shape;415;p56"/>
          <p:cNvSpPr/>
          <p:nvPr/>
        </p:nvSpPr>
        <p:spPr>
          <a:xfrm>
            <a:off x="0" y="3973339"/>
            <a:ext cx="4572000" cy="1905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900"/>
              <a:buFont typeface="Helvetica Neue Light"/>
              <a:buNone/>
            </a:pPr>
            <a:r>
              <a:rPr lang="it" sz="1000" u="sng">
                <a:solidFill>
                  <a:schemeClr val="hlink"/>
                </a:solidFill>
                <a:latin typeface="Calibri"/>
                <a:ea typeface="Calibri"/>
                <a:cs typeface="Calibri"/>
                <a:sym typeface="Calibri"/>
                <a:hlinkClick r:id="rId4"/>
              </a:rPr>
              <a:t>https://www.garr.it/it/infrastrutture/infrastruttura-cloud/infrastruttura-cloud</a:t>
            </a:r>
            <a:r>
              <a:rPr lang="it" sz="1000" u="sng">
                <a:solidFill>
                  <a:schemeClr val="hlink"/>
                </a:solidFill>
                <a:latin typeface="Calibri"/>
                <a:ea typeface="Calibri"/>
                <a:cs typeface="Calibri"/>
                <a:sym typeface="Calibri"/>
              </a:rPr>
              <a:t> </a:t>
            </a:r>
            <a:endParaRPr sz="1000" u="sng">
              <a:solidFill>
                <a:schemeClr val="hlink"/>
              </a:solidFill>
              <a:latin typeface="Calibri"/>
              <a:ea typeface="Calibri"/>
              <a:cs typeface="Calibri"/>
              <a:sym typeface="Calibri"/>
            </a:endParaRPr>
          </a:p>
        </p:txBody>
      </p:sp>
      <p:pic>
        <p:nvPicPr>
          <p:cNvPr id="416" name="Google Shape;416;p56"/>
          <p:cNvPicPr preferRelativeResize="0"/>
          <p:nvPr/>
        </p:nvPicPr>
        <p:blipFill rotWithShape="1">
          <a:blip r:embed="rId5">
            <a:alphaModFix/>
          </a:blip>
          <a:srcRect b="0" l="0" r="0" t="0"/>
          <a:stretch/>
        </p:blipFill>
        <p:spPr>
          <a:xfrm>
            <a:off x="269935" y="1033751"/>
            <a:ext cx="3903827" cy="2900363"/>
          </a:xfrm>
          <a:prstGeom prst="rect">
            <a:avLst/>
          </a:prstGeom>
          <a:noFill/>
          <a:ln>
            <a:noFill/>
          </a:ln>
        </p:spPr>
      </p:pic>
      <p:sp>
        <p:nvSpPr>
          <p:cNvPr id="417" name="Google Shape;417;p56"/>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You have better alternatives...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p57"/>
          <p:cNvSpPr txBox="1"/>
          <p:nvPr>
            <p:ph idx="1" type="body"/>
          </p:nvPr>
        </p:nvSpPr>
        <p:spPr>
          <a:xfrm>
            <a:off x="3672285" y="1084144"/>
            <a:ext cx="5221200" cy="3499200"/>
          </a:xfrm>
          <a:prstGeom prst="rect">
            <a:avLst/>
          </a:prstGeom>
        </p:spPr>
        <p:txBody>
          <a:bodyPr anchorCtr="0" anchor="ctr" bIns="45700" lIns="91425" spcFirstLastPara="1" rIns="91425" wrap="square" tIns="45700">
            <a:normAutofit/>
          </a:bodyPr>
          <a:lstStyle/>
          <a:p>
            <a:pPr indent="-2794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Which data shall be preserved or destroyed due to contractual, legal or administrative reason? </a:t>
            </a:r>
            <a:endParaRPr sz="1800">
              <a:solidFill>
                <a:schemeClr val="dk2"/>
              </a:solidFill>
            </a:endParaRPr>
          </a:p>
          <a:p>
            <a:pPr indent="-2794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What are the envisaged uses of your data for research purposes? </a:t>
            </a:r>
            <a:endParaRPr sz="1800">
              <a:solidFill>
                <a:schemeClr val="dk2"/>
              </a:solidFill>
            </a:endParaRPr>
          </a:p>
          <a:p>
            <a:pPr indent="-2794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Which data shall be preserved and potentially shared? </a:t>
            </a:r>
            <a:endParaRPr sz="1800">
              <a:solidFill>
                <a:schemeClr val="dk2"/>
              </a:solidFill>
            </a:endParaRPr>
          </a:p>
          <a:p>
            <a:pPr indent="-2794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What is your long term preservation strategy? </a:t>
            </a:r>
            <a:endParaRPr sz="1800">
              <a:solidFill>
                <a:schemeClr val="dk2"/>
              </a:solidFill>
            </a:endParaRPr>
          </a:p>
          <a:p>
            <a:pPr indent="-2794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Did you consider the effort and costs to prepare your data for sharing and preservation? </a:t>
            </a:r>
            <a:endParaRPr/>
          </a:p>
        </p:txBody>
      </p:sp>
      <p:sp>
        <p:nvSpPr>
          <p:cNvPr id="424" name="Google Shape;424;p57"/>
          <p:cNvSpPr txBox="1"/>
          <p:nvPr>
            <p:ph type="title"/>
          </p:nvPr>
        </p:nvSpPr>
        <p:spPr>
          <a:xfrm>
            <a:off x="251520" y="3311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6. Select and Preserve</a:t>
            </a:r>
            <a:endParaRPr/>
          </a:p>
        </p:txBody>
      </p:sp>
      <p:pic>
        <p:nvPicPr>
          <p:cNvPr id="425" name="Google Shape;425;p57"/>
          <p:cNvPicPr preferRelativeResize="0"/>
          <p:nvPr>
            <p:ph idx="2" type="pic"/>
          </p:nvPr>
        </p:nvPicPr>
        <p:blipFill rotWithShape="1">
          <a:blip r:embed="rId3">
            <a:alphaModFix/>
          </a:blip>
          <a:srcRect b="0" l="23087" r="23082" t="0"/>
          <a:stretch/>
        </p:blipFill>
        <p:spPr>
          <a:xfrm>
            <a:off x="253008" y="1084144"/>
            <a:ext cx="3168599" cy="3509401"/>
          </a:xfrm>
          <a:prstGeom prst="rect">
            <a:avLst/>
          </a:prstGeom>
        </p:spPr>
      </p:pic>
      <p:sp>
        <p:nvSpPr>
          <p:cNvPr id="426" name="Google Shape;426;p57"/>
          <p:cNvSpPr txBox="1"/>
          <p:nvPr/>
        </p:nvSpPr>
        <p:spPr>
          <a:xfrm>
            <a:off x="936425" y="4851000"/>
            <a:ext cx="300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Paréj Richárd</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58"/>
          <p:cNvSpPr txBox="1"/>
          <p:nvPr>
            <p:ph idx="1" type="body"/>
          </p:nvPr>
        </p:nvSpPr>
        <p:spPr>
          <a:xfrm>
            <a:off x="251520" y="1084144"/>
            <a:ext cx="5221200" cy="3499200"/>
          </a:xfrm>
          <a:prstGeom prst="rect">
            <a:avLst/>
          </a:prstGeom>
        </p:spPr>
        <p:txBody>
          <a:bodyPr anchorCtr="0" anchor="ctr" bIns="45700" lIns="91425" spcFirstLastPara="1" rIns="91425" wrap="square" tIns="45700">
            <a:normAutofit/>
          </a:bodyPr>
          <a:lstStyle/>
          <a:p>
            <a:pPr indent="-2667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Who will you share your data with? Under which conditions?</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When will you share your data?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Will you need to apply any access restriction?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Which actions do you foresee to avoid or reduce access restrictions? </a:t>
            </a:r>
            <a:endParaRPr sz="1800">
              <a:solidFill>
                <a:schemeClr val="dk2"/>
              </a:solidFill>
            </a:endParaRPr>
          </a:p>
          <a:p>
            <a:pPr indent="-2667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How will your potential users find your data? </a:t>
            </a:r>
            <a:endParaRPr/>
          </a:p>
        </p:txBody>
      </p:sp>
      <p:sp>
        <p:nvSpPr>
          <p:cNvPr id="433" name="Google Shape;433;p58"/>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7. Data Sharing</a:t>
            </a:r>
            <a:endParaRPr/>
          </a:p>
        </p:txBody>
      </p:sp>
      <p:pic>
        <p:nvPicPr>
          <p:cNvPr id="434" name="Google Shape;434;p58"/>
          <p:cNvPicPr preferRelativeResize="0"/>
          <p:nvPr>
            <p:ph idx="2" type="pic"/>
          </p:nvPr>
        </p:nvPicPr>
        <p:blipFill rotWithShape="1">
          <a:blip r:embed="rId3">
            <a:alphaModFix/>
          </a:blip>
          <a:srcRect b="13095" l="0" r="0" t="13087"/>
          <a:stretch/>
        </p:blipFill>
        <p:spPr>
          <a:xfrm>
            <a:off x="5723830" y="1084144"/>
            <a:ext cx="3168598" cy="3509402"/>
          </a:xfrm>
          <a:prstGeom prst="rect">
            <a:avLst/>
          </a:prstGeom>
        </p:spPr>
      </p:pic>
      <p:sp>
        <p:nvSpPr>
          <p:cNvPr id="435" name="Google Shape;435;p58"/>
          <p:cNvSpPr txBox="1"/>
          <p:nvPr/>
        </p:nvSpPr>
        <p:spPr>
          <a:xfrm>
            <a:off x="5089200" y="4661700"/>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Markus Winkler</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The data Management plan</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pic>
        <p:nvPicPr>
          <p:cNvPr id="440" name="Google Shape;440;p59"/>
          <p:cNvPicPr preferRelativeResize="0"/>
          <p:nvPr/>
        </p:nvPicPr>
        <p:blipFill rotWithShape="1">
          <a:blip r:embed="rId3">
            <a:alphaModFix/>
          </a:blip>
          <a:srcRect b="0" l="0" r="0" t="0"/>
          <a:stretch/>
        </p:blipFill>
        <p:spPr>
          <a:xfrm>
            <a:off x="688101" y="1087449"/>
            <a:ext cx="7767749" cy="3513050"/>
          </a:xfrm>
          <a:prstGeom prst="rect">
            <a:avLst/>
          </a:prstGeom>
          <a:noFill/>
          <a:ln>
            <a:noFill/>
          </a:ln>
        </p:spPr>
      </p:pic>
      <p:sp>
        <p:nvSpPr>
          <p:cNvPr id="441" name="Google Shape;441;p59"/>
          <p:cNvSpPr txBox="1"/>
          <p:nvPr>
            <p:ph type="title"/>
          </p:nvPr>
        </p:nvSpPr>
        <p:spPr>
          <a:xfrm>
            <a:off x="251520" y="3311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Funder policies</a:t>
            </a:r>
            <a:endParaRPr/>
          </a:p>
        </p:txBody>
      </p:sp>
      <p:sp>
        <p:nvSpPr>
          <p:cNvPr id="442" name="Google Shape;442;p59"/>
          <p:cNvSpPr txBox="1"/>
          <p:nvPr/>
        </p:nvSpPr>
        <p:spPr>
          <a:xfrm>
            <a:off x="4668500" y="445137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u="sng">
                <a:solidFill>
                  <a:schemeClr val="hlink"/>
                </a:solidFill>
                <a:latin typeface="Calibri"/>
                <a:ea typeface="Calibri"/>
                <a:cs typeface="Calibri"/>
                <a:sym typeface="Calibri"/>
                <a:hlinkClick r:id="rId4"/>
              </a:rPr>
              <a:t>https://v2.sherpa.ac.uk/juliet/</a:t>
            </a:r>
            <a:r>
              <a:rPr lang="it">
                <a:latin typeface="Calibri"/>
                <a:ea typeface="Calibri"/>
                <a:cs typeface="Calibri"/>
                <a:sym typeface="Calibri"/>
              </a:rPr>
              <a:t> </a:t>
            </a:r>
            <a:endParaRPr>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pic>
        <p:nvPicPr>
          <p:cNvPr id="447" name="Google Shape;447;p60"/>
          <p:cNvPicPr preferRelativeResize="0"/>
          <p:nvPr/>
        </p:nvPicPr>
        <p:blipFill rotWithShape="1">
          <a:blip r:embed="rId3">
            <a:alphaModFix/>
          </a:blip>
          <a:srcRect b="0" l="0" r="0" t="0"/>
          <a:stretch/>
        </p:blipFill>
        <p:spPr>
          <a:xfrm>
            <a:off x="1939528" y="1864519"/>
            <a:ext cx="5264944" cy="1414463"/>
          </a:xfrm>
          <a:prstGeom prst="rect">
            <a:avLst/>
          </a:prstGeom>
          <a:noFill/>
          <a:ln>
            <a:noFill/>
          </a:ln>
        </p:spPr>
      </p:pic>
      <p:sp>
        <p:nvSpPr>
          <p:cNvPr id="448" name="Google Shape;448;p60"/>
          <p:cNvSpPr/>
          <p:nvPr/>
        </p:nvSpPr>
        <p:spPr>
          <a:xfrm>
            <a:off x="4290068" y="4132784"/>
            <a:ext cx="4572000" cy="225000"/>
          </a:xfrm>
          <a:prstGeom prst="rect">
            <a:avLst/>
          </a:prstGeom>
          <a:noFill/>
          <a:ln>
            <a:noFill/>
          </a:ln>
        </p:spPr>
        <p:txBody>
          <a:bodyPr anchorCtr="0" anchor="t" bIns="25700" lIns="51425" spcFirstLastPara="1" rIns="51425" wrap="square" tIns="25700">
            <a:noAutofit/>
          </a:bodyPr>
          <a:lstStyle/>
          <a:p>
            <a:pPr indent="0" lvl="0" marL="0" marR="0" rtl="0" algn="ctr">
              <a:lnSpc>
                <a:spcPct val="100000"/>
              </a:lnSpc>
              <a:spcBef>
                <a:spcPts val="0"/>
              </a:spcBef>
              <a:spcAft>
                <a:spcPts val="0"/>
              </a:spcAft>
              <a:buClr>
                <a:srgbClr val="000000"/>
              </a:buClr>
              <a:buSzPts val="1100"/>
              <a:buFont typeface="Helvetica Neue Light"/>
              <a:buNone/>
            </a:pPr>
            <a:r>
              <a:rPr lang="it" u="sng">
                <a:solidFill>
                  <a:schemeClr val="hlink"/>
                </a:solidFill>
                <a:latin typeface="Calibri"/>
                <a:ea typeface="Calibri"/>
                <a:cs typeface="Calibri"/>
                <a:sym typeface="Calibri"/>
                <a:hlinkClick r:id="rId4"/>
              </a:rPr>
              <a:t>https://guides.github.com/activities/citable-code/</a:t>
            </a:r>
            <a:endParaRPr u="sng">
              <a:solidFill>
                <a:schemeClr val="hlink"/>
              </a:solidFill>
              <a:latin typeface="Calibri"/>
              <a:ea typeface="Calibri"/>
              <a:cs typeface="Calibri"/>
              <a:sym typeface="Calibri"/>
            </a:endParaRPr>
          </a:p>
        </p:txBody>
      </p:sp>
      <p:sp>
        <p:nvSpPr>
          <p:cNvPr id="449" name="Google Shape;449;p60"/>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Software sharing</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61"/>
          <p:cNvSpPr txBox="1"/>
          <p:nvPr>
            <p:ph idx="1" type="body"/>
          </p:nvPr>
        </p:nvSpPr>
        <p:spPr>
          <a:xfrm>
            <a:off x="3672285" y="1084144"/>
            <a:ext cx="5221200" cy="3499200"/>
          </a:xfrm>
          <a:prstGeom prst="rect">
            <a:avLst/>
          </a:prstGeom>
        </p:spPr>
        <p:txBody>
          <a:bodyPr anchorCtr="0" anchor="ctr" bIns="45700" lIns="91425" spcFirstLastPara="1" rIns="91425" wrap="square" tIns="45700">
            <a:normAutofit/>
          </a:bodyPr>
          <a:lstStyle/>
          <a:p>
            <a:pPr indent="-266700" lvl="0" marL="254000" rtl="0" algn="l">
              <a:lnSpc>
                <a:spcPct val="100000"/>
              </a:lnSpc>
              <a:spcBef>
                <a:spcPts val="0"/>
              </a:spcBef>
              <a:spcAft>
                <a:spcPts val="0"/>
              </a:spcAft>
              <a:buClr>
                <a:schemeClr val="dk2"/>
              </a:buClr>
              <a:buSzPts val="1400"/>
              <a:buFont typeface="Calibri"/>
              <a:buChar char=""/>
            </a:pPr>
            <a:r>
              <a:rPr lang="it" sz="1800">
                <a:solidFill>
                  <a:schemeClr val="dk2"/>
                </a:solidFill>
              </a:rPr>
              <a:t>Who is responsible to implement and revise the DMP?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How will you share responsibilities among partners in collaborative projects? </a:t>
            </a:r>
            <a:endParaRPr sz="1800">
              <a:solidFill>
                <a:schemeClr val="dk2"/>
              </a:solidFill>
            </a:endParaRPr>
          </a:p>
          <a:p>
            <a:pPr indent="-266700" lvl="0" marL="254000" rtl="0" algn="l">
              <a:lnSpc>
                <a:spcPct val="100000"/>
              </a:lnSpc>
              <a:spcBef>
                <a:spcPts val="1200"/>
              </a:spcBef>
              <a:spcAft>
                <a:spcPts val="0"/>
              </a:spcAft>
              <a:buClr>
                <a:schemeClr val="dk2"/>
              </a:buClr>
              <a:buSzPts val="1400"/>
              <a:buFont typeface="Calibri"/>
              <a:buChar char=""/>
            </a:pPr>
            <a:r>
              <a:rPr lang="it" sz="1800">
                <a:solidFill>
                  <a:schemeClr val="dk2"/>
                </a:solidFill>
              </a:rPr>
              <a:t>Which resources will you need to implement your DMP? </a:t>
            </a:r>
            <a:endParaRPr sz="1800">
              <a:solidFill>
                <a:schemeClr val="dk2"/>
              </a:solidFill>
            </a:endParaRPr>
          </a:p>
          <a:p>
            <a:pPr indent="-266700" lvl="0" marL="254000" rtl="0" algn="l">
              <a:lnSpc>
                <a:spcPct val="100000"/>
              </a:lnSpc>
              <a:spcBef>
                <a:spcPts val="1200"/>
              </a:spcBef>
              <a:spcAft>
                <a:spcPts val="1200"/>
              </a:spcAft>
              <a:buClr>
                <a:schemeClr val="dk2"/>
              </a:buClr>
              <a:buSzPts val="1400"/>
              <a:buFont typeface="Calibri"/>
              <a:buChar char=""/>
            </a:pPr>
            <a:r>
              <a:rPr lang="it" sz="1800">
                <a:solidFill>
                  <a:schemeClr val="dk2"/>
                </a:solidFill>
              </a:rPr>
              <a:t>Will you need any specific external expertise or tools?</a:t>
            </a:r>
            <a:endParaRPr/>
          </a:p>
        </p:txBody>
      </p:sp>
      <p:sp>
        <p:nvSpPr>
          <p:cNvPr id="456" name="Google Shape;456;p61"/>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8. Responsibilities and Resources</a:t>
            </a:r>
            <a:endParaRPr/>
          </a:p>
        </p:txBody>
      </p:sp>
      <p:pic>
        <p:nvPicPr>
          <p:cNvPr id="457" name="Google Shape;457;p61"/>
          <p:cNvPicPr preferRelativeResize="0"/>
          <p:nvPr>
            <p:ph idx="2" type="pic"/>
          </p:nvPr>
        </p:nvPicPr>
        <p:blipFill rotWithShape="1">
          <a:blip r:embed="rId3">
            <a:alphaModFix/>
          </a:blip>
          <a:srcRect b="0" l="19820" r="19826" t="0"/>
          <a:stretch/>
        </p:blipFill>
        <p:spPr>
          <a:xfrm>
            <a:off x="253008" y="1084144"/>
            <a:ext cx="3168599" cy="3509401"/>
          </a:xfrm>
          <a:prstGeom prst="rect">
            <a:avLst/>
          </a:prstGeom>
        </p:spPr>
      </p:pic>
      <p:sp>
        <p:nvSpPr>
          <p:cNvPr id="458" name="Google Shape;458;p61"/>
          <p:cNvSpPr txBox="1"/>
          <p:nvPr/>
        </p:nvSpPr>
        <p:spPr>
          <a:xfrm>
            <a:off x="956775" y="4851000"/>
            <a:ext cx="3000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4">
                  <a:extLst>
                    <a:ext uri="{A12FA001-AC4F-418D-AE19-62706E023703}">
                      <ahyp:hlinkClr val="tx"/>
                    </a:ext>
                  </a:extLst>
                </a:hlinkClick>
              </a:rPr>
              <a:t> </a:t>
            </a:r>
            <a:r>
              <a:rPr lang="it" sz="700" u="sng">
                <a:solidFill>
                  <a:schemeClr val="hlink"/>
                </a:solidFill>
                <a:latin typeface="Calibri"/>
                <a:ea typeface="Calibri"/>
                <a:cs typeface="Calibri"/>
                <a:sym typeface="Calibri"/>
                <a:hlinkClick r:id="rId5"/>
              </a:rPr>
              <a:t>King's Church International</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6">
                  <a:extLst>
                    <a:ext uri="{A12FA001-AC4F-418D-AE19-62706E023703}">
                      <ahyp:hlinkClr val="tx"/>
                    </a:ext>
                  </a:extLst>
                </a:hlinkClick>
              </a:rPr>
              <a:t> </a:t>
            </a:r>
            <a:r>
              <a:rPr lang="it" sz="700" u="sng">
                <a:solidFill>
                  <a:schemeClr val="hlink"/>
                </a:solidFill>
                <a:latin typeface="Calibri"/>
                <a:ea typeface="Calibri"/>
                <a:cs typeface="Calibri"/>
                <a:sym typeface="Calibri"/>
                <a:hlinkClick r:id="rId7"/>
              </a:rPr>
              <a:t>Unsplash</a:t>
            </a:r>
            <a:endParaRPr sz="700">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2"/>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Cost assessment</a:t>
            </a:r>
            <a:endParaRPr/>
          </a:p>
        </p:txBody>
      </p:sp>
      <p:sp>
        <p:nvSpPr>
          <p:cNvPr id="464" name="Google Shape;464;p62"/>
          <p:cNvSpPr txBox="1"/>
          <p:nvPr>
            <p:ph idx="1" type="body"/>
          </p:nvPr>
        </p:nvSpPr>
        <p:spPr>
          <a:xfrm>
            <a:off x="251520" y="1084144"/>
            <a:ext cx="5221200" cy="3499200"/>
          </a:xfrm>
          <a:prstGeom prst="rect">
            <a:avLst/>
          </a:prstGeom>
        </p:spPr>
        <p:txBody>
          <a:bodyPr anchorCtr="0" anchor="ctr" bIns="45700" lIns="91425" spcFirstLastPara="1" rIns="91425" wrap="square" tIns="45700">
            <a:normAutofit/>
          </a:bodyPr>
          <a:lstStyle/>
          <a:p>
            <a:pPr indent="-266700" lvl="0" marL="254000" marR="0" rtl="0" algn="l">
              <a:lnSpc>
                <a:spcPct val="100000"/>
              </a:lnSpc>
              <a:spcBef>
                <a:spcPts val="0"/>
              </a:spcBef>
              <a:spcAft>
                <a:spcPts val="0"/>
              </a:spcAft>
              <a:buClr>
                <a:schemeClr val="dk2"/>
              </a:buClr>
              <a:buSzPts val="1400"/>
              <a:buFont typeface="Calibri"/>
              <a:buChar char=""/>
            </a:pPr>
            <a:r>
              <a:rPr lang="it" sz="1800">
                <a:solidFill>
                  <a:schemeClr val="dk2"/>
                </a:solidFill>
              </a:rPr>
              <a:t>The costs related to open access to research data are eligible as part of the Horizon Europe grant - refer to your Grant Agreement conditions.</a:t>
            </a:r>
            <a:endParaRPr sz="1800">
              <a:solidFill>
                <a:schemeClr val="dk2"/>
              </a:solidFill>
            </a:endParaRPr>
          </a:p>
          <a:p>
            <a:pPr indent="-266700" lvl="0" marL="254000" marR="0" rtl="0" algn="l">
              <a:lnSpc>
                <a:spcPct val="100000"/>
              </a:lnSpc>
              <a:spcBef>
                <a:spcPts val="0"/>
              </a:spcBef>
              <a:spcAft>
                <a:spcPts val="0"/>
              </a:spcAft>
              <a:buClr>
                <a:schemeClr val="dk2"/>
              </a:buClr>
              <a:buSzPts val="1400"/>
              <a:buFont typeface="Calibri"/>
              <a:buChar char=""/>
            </a:pPr>
            <a:r>
              <a:rPr lang="it" sz="1800">
                <a:solidFill>
                  <a:schemeClr val="dk2"/>
                </a:solidFill>
              </a:rPr>
              <a:t>For further information, see </a:t>
            </a:r>
            <a:r>
              <a:rPr lang="it" sz="1800" u="sng">
                <a:solidFill>
                  <a:schemeClr val="hlink"/>
                </a:solidFill>
                <a:hlinkClick r:id="rId3"/>
              </a:rPr>
              <a:t>OpenAIRE guide on cost in research data management</a:t>
            </a:r>
            <a:r>
              <a:rPr lang="it" sz="1800">
                <a:solidFill>
                  <a:schemeClr val="dk2"/>
                </a:solidFill>
              </a:rPr>
              <a:t> </a:t>
            </a:r>
            <a:endParaRPr sz="2000"/>
          </a:p>
        </p:txBody>
      </p:sp>
      <p:pic>
        <p:nvPicPr>
          <p:cNvPr id="465" name="Google Shape;465;p62"/>
          <p:cNvPicPr preferRelativeResize="0"/>
          <p:nvPr>
            <p:ph idx="2" type="pic"/>
          </p:nvPr>
        </p:nvPicPr>
        <p:blipFill rotWithShape="1">
          <a:blip r:embed="rId4">
            <a:alphaModFix/>
          </a:blip>
          <a:srcRect b="0" l="24606" r="24606" t="0"/>
          <a:stretch/>
        </p:blipFill>
        <p:spPr>
          <a:xfrm>
            <a:off x="5723830" y="1084144"/>
            <a:ext cx="3168599" cy="3509401"/>
          </a:xfrm>
          <a:prstGeom prst="rect">
            <a:avLst/>
          </a:prstGeom>
        </p:spPr>
      </p:pic>
      <p:sp>
        <p:nvSpPr>
          <p:cNvPr id="466" name="Google Shape;466;p62"/>
          <p:cNvSpPr txBox="1"/>
          <p:nvPr/>
        </p:nvSpPr>
        <p:spPr>
          <a:xfrm>
            <a:off x="5109550" y="4668525"/>
            <a:ext cx="3000000" cy="2925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it" sz="700">
                <a:solidFill>
                  <a:schemeClr val="dk1"/>
                </a:solidFill>
                <a:latin typeface="Calibri"/>
                <a:ea typeface="Calibri"/>
                <a:cs typeface="Calibri"/>
                <a:sym typeface="Calibri"/>
              </a:rPr>
              <a:t>Photo by</a:t>
            </a:r>
            <a:r>
              <a:rPr lang="it" sz="700">
                <a:solidFill>
                  <a:schemeClr val="dk1"/>
                </a:solidFill>
                <a:uFill>
                  <a:noFill/>
                </a:uFill>
                <a:latin typeface="Calibri"/>
                <a:ea typeface="Calibri"/>
                <a:cs typeface="Calibri"/>
                <a:sym typeface="Calibri"/>
                <a:hlinkClick r:id="rId5">
                  <a:extLst>
                    <a:ext uri="{A12FA001-AC4F-418D-AE19-62706E023703}">
                      <ahyp:hlinkClr val="tx"/>
                    </a:ext>
                  </a:extLst>
                </a:hlinkClick>
              </a:rPr>
              <a:t> </a:t>
            </a:r>
            <a:r>
              <a:rPr lang="it" sz="700" u="sng">
                <a:solidFill>
                  <a:schemeClr val="hlink"/>
                </a:solidFill>
                <a:latin typeface="Calibri"/>
                <a:ea typeface="Calibri"/>
                <a:cs typeface="Calibri"/>
                <a:sym typeface="Calibri"/>
                <a:hlinkClick r:id="rId6"/>
              </a:rPr>
              <a:t>Rajiv Perera</a:t>
            </a:r>
            <a:r>
              <a:rPr lang="it" sz="700">
                <a:solidFill>
                  <a:schemeClr val="dk1"/>
                </a:solidFill>
                <a:latin typeface="Calibri"/>
                <a:ea typeface="Calibri"/>
                <a:cs typeface="Calibri"/>
                <a:sym typeface="Calibri"/>
              </a:rPr>
              <a:t> on</a:t>
            </a:r>
            <a:r>
              <a:rPr lang="it" sz="700">
                <a:solidFill>
                  <a:schemeClr val="dk1"/>
                </a:solidFill>
                <a:uFill>
                  <a:noFill/>
                </a:uFill>
                <a:latin typeface="Calibri"/>
                <a:ea typeface="Calibri"/>
                <a:cs typeface="Calibri"/>
                <a:sym typeface="Calibri"/>
                <a:hlinkClick r:id="rId7">
                  <a:extLst>
                    <a:ext uri="{A12FA001-AC4F-418D-AE19-62706E023703}">
                      <ahyp:hlinkClr val="tx"/>
                    </a:ext>
                  </a:extLst>
                </a:hlinkClick>
              </a:rPr>
              <a:t> </a:t>
            </a:r>
            <a:r>
              <a:rPr lang="it" sz="700" u="sng">
                <a:solidFill>
                  <a:schemeClr val="hlink"/>
                </a:solidFill>
                <a:latin typeface="Calibri"/>
                <a:ea typeface="Calibri"/>
                <a:cs typeface="Calibri"/>
                <a:sym typeface="Calibri"/>
                <a:hlinkClick r:id="rId8"/>
              </a:rPr>
              <a:t>Unsplash</a:t>
            </a:r>
            <a:endParaRPr sz="700">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63"/>
          <p:cNvSpPr/>
          <p:nvPr/>
        </p:nvSpPr>
        <p:spPr>
          <a:xfrm>
            <a:off x="23600" y="35400"/>
            <a:ext cx="9144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63"/>
          <p:cNvSpPr txBox="1"/>
          <p:nvPr>
            <p:ph idx="1" type="body"/>
          </p:nvPr>
        </p:nvSpPr>
        <p:spPr>
          <a:xfrm>
            <a:off x="403225" y="682625"/>
            <a:ext cx="8642400" cy="3926400"/>
          </a:xfrm>
          <a:prstGeom prst="rect">
            <a:avLst/>
          </a:prstGeom>
        </p:spPr>
        <p:txBody>
          <a:bodyPr anchorCtr="0" anchor="t" bIns="45700" lIns="91425" spcFirstLastPara="1" rIns="91425" wrap="square" tIns="45700">
            <a:normAutofit fontScale="25000" lnSpcReduction="20000"/>
          </a:bodyPr>
          <a:lstStyle/>
          <a:p>
            <a:pPr indent="0" lvl="0" marL="0" rtl="0" algn="l">
              <a:lnSpc>
                <a:spcPct val="100000"/>
              </a:lnSpc>
              <a:spcBef>
                <a:spcPts val="0"/>
              </a:spcBef>
              <a:spcAft>
                <a:spcPts val="0"/>
              </a:spcAft>
              <a:buNone/>
            </a:pPr>
            <a:r>
              <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DMP Tool: </a:t>
            </a:r>
            <a:r>
              <a:rPr lang="it" sz="4700" u="sng">
                <a:solidFill>
                  <a:schemeClr val="accent1"/>
                </a:solidFill>
                <a:hlinkClick r:id="rId3">
                  <a:extLst>
                    <a:ext uri="{A12FA001-AC4F-418D-AE19-62706E023703}">
                      <ahyp:hlinkClr val="tx"/>
                    </a:ext>
                  </a:extLst>
                </a:hlinkClick>
              </a:rPr>
              <a:t>https://dmptool.org/general_guidance#metadata-data-documentation</a:t>
            </a:r>
            <a:r>
              <a:rPr lang="it" sz="4700">
                <a:solidFill>
                  <a:schemeClr val="accent1"/>
                </a:solidFill>
              </a:rPr>
              <a:t> </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How to Guides DCC: </a:t>
            </a:r>
            <a:r>
              <a:rPr lang="it" sz="4700" u="sng">
                <a:solidFill>
                  <a:schemeClr val="accent1"/>
                </a:solidFill>
                <a:hlinkClick r:id="rId4">
                  <a:extLst>
                    <a:ext uri="{A12FA001-AC4F-418D-AE19-62706E023703}">
                      <ahyp:hlinkClr val="tx"/>
                    </a:ext>
                  </a:extLst>
                </a:hlinkClick>
              </a:rPr>
              <a:t>https://www.dcc.ac.uk/guidance/how-guides</a:t>
            </a:r>
            <a:endParaRPr sz="4700" u="sng">
              <a:solidFill>
                <a:schemeClr val="accent1"/>
              </a:solidFill>
            </a:endParaRPr>
          </a:p>
          <a:p>
            <a:pPr indent="0" lvl="0" marL="0" rtl="0" algn="l">
              <a:lnSpc>
                <a:spcPct val="100000"/>
              </a:lnSpc>
              <a:spcBef>
                <a:spcPts val="1200"/>
              </a:spcBef>
              <a:spcAft>
                <a:spcPts val="0"/>
              </a:spcAft>
              <a:buNone/>
            </a:pPr>
            <a:r>
              <a:rPr lang="it" sz="4700">
                <a:solidFill>
                  <a:schemeClr val="accent1"/>
                </a:solidFill>
              </a:rPr>
              <a:t>Five steps to decide what data keep: </a:t>
            </a:r>
            <a:r>
              <a:rPr lang="it" sz="4700" u="sng">
                <a:solidFill>
                  <a:schemeClr val="hlink"/>
                </a:solidFill>
                <a:hlinkClick r:id="rId5"/>
              </a:rPr>
              <a:t>https://www.dcc.ac.uk/guidance/how-guides/five-steps-decide-what-data-keep</a:t>
            </a:r>
            <a:r>
              <a:rPr lang="it" sz="4700">
                <a:solidFill>
                  <a:schemeClr val="accent1"/>
                </a:solidFill>
              </a:rPr>
              <a:t>  </a:t>
            </a:r>
            <a:endParaRPr sz="4700">
              <a:solidFill>
                <a:schemeClr val="accent1"/>
              </a:solidFill>
            </a:endParaRPr>
          </a:p>
          <a:p>
            <a:pPr indent="0" lvl="0" marL="0" rtl="0" algn="l">
              <a:lnSpc>
                <a:spcPct val="100000"/>
              </a:lnSpc>
              <a:spcBef>
                <a:spcPts val="1200"/>
              </a:spcBef>
              <a:spcAft>
                <a:spcPts val="0"/>
              </a:spcAft>
              <a:buClr>
                <a:schemeClr val="dk1"/>
              </a:buClr>
              <a:buSzPts val="275"/>
              <a:buFont typeface="Arial"/>
              <a:buNone/>
            </a:pPr>
            <a:r>
              <a:rPr lang="it" sz="4700">
                <a:solidFill>
                  <a:schemeClr val="accent1"/>
                </a:solidFill>
              </a:rPr>
              <a:t>Adapt your Data Management Plan. A list of Data Management Questions based on the</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Expert Tour Guide on Data Management: </a:t>
            </a:r>
            <a:r>
              <a:rPr lang="it" sz="4700" u="sng">
                <a:solidFill>
                  <a:schemeClr val="accent1"/>
                </a:solidFill>
                <a:hlinkClick r:id="rId6">
                  <a:extLst>
                    <a:ext uri="{A12FA001-AC4F-418D-AE19-62706E023703}">
                      <ahyp:hlinkClr val="tx"/>
                    </a:ext>
                  </a:extLst>
                </a:hlinkClick>
              </a:rPr>
              <a:t>https://www.cessda.eu/content/download/4302/48656/file/TTT_DO_DMPExpertGuide_v1.2.pdf</a:t>
            </a:r>
            <a:endParaRPr sz="4700" u="sng">
              <a:solidFill>
                <a:schemeClr val="accent1"/>
              </a:solidFill>
            </a:endParaRPr>
          </a:p>
          <a:p>
            <a:pPr indent="0" lvl="0" marL="0" rtl="0" algn="l">
              <a:lnSpc>
                <a:spcPct val="100000"/>
              </a:lnSpc>
              <a:spcBef>
                <a:spcPts val="1200"/>
              </a:spcBef>
              <a:spcAft>
                <a:spcPts val="0"/>
              </a:spcAft>
              <a:buNone/>
            </a:pPr>
            <a:r>
              <a:rPr lang="it" sz="4700">
                <a:solidFill>
                  <a:schemeClr val="accent1"/>
                </a:solidFill>
              </a:rPr>
              <a:t>Practical Guide to the International Alignment of Research Data Management - Extended Edition, 2021, </a:t>
            </a:r>
            <a:r>
              <a:rPr lang="it" sz="4700" u="sng">
                <a:solidFill>
                  <a:schemeClr val="accent1"/>
                </a:solidFill>
                <a:hlinkClick r:id="rId7">
                  <a:extLst>
                    <a:ext uri="{A12FA001-AC4F-418D-AE19-62706E023703}">
                      <ahyp:hlinkClr val="tx"/>
                    </a:ext>
                  </a:extLst>
                </a:hlinkClick>
              </a:rPr>
              <a:t>10.5281/zenodo.4915861</a:t>
            </a:r>
            <a:endParaRPr sz="4700" u="sng">
              <a:solidFill>
                <a:schemeClr val="accent1"/>
              </a:solidFill>
            </a:endParaRPr>
          </a:p>
          <a:p>
            <a:pPr indent="0" lvl="0" marL="0" rtl="0" algn="l">
              <a:lnSpc>
                <a:spcPct val="100000"/>
              </a:lnSpc>
              <a:spcBef>
                <a:spcPts val="1200"/>
              </a:spcBef>
              <a:spcAft>
                <a:spcPts val="0"/>
              </a:spcAft>
              <a:buNone/>
            </a:pPr>
            <a:r>
              <a:rPr lang="it" sz="4700">
                <a:solidFill>
                  <a:schemeClr val="accent1"/>
                </a:solidFill>
              </a:rPr>
              <a:t>OpenAIRE guide on cost in research data management, https://www.openaire.eu/how-to-comply-to-h2020-mandates-rdm-costs </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Making Your Code Citable, </a:t>
            </a:r>
            <a:r>
              <a:rPr lang="it" sz="4700" u="sng">
                <a:solidFill>
                  <a:schemeClr val="accent1"/>
                </a:solidFill>
                <a:hlinkClick r:id="rId8">
                  <a:extLst>
                    <a:ext uri="{A12FA001-AC4F-418D-AE19-62706E023703}">
                      <ahyp:hlinkClr val="tx"/>
                    </a:ext>
                  </a:extLst>
                </a:hlinkClick>
              </a:rPr>
              <a:t>https://guides.github.com/activities/citable-code/</a:t>
            </a:r>
            <a:endParaRPr sz="4700" u="sng">
              <a:solidFill>
                <a:schemeClr val="accent1"/>
              </a:solidFill>
            </a:endParaRPr>
          </a:p>
          <a:p>
            <a:pPr indent="0" lvl="0" marL="0" rtl="0" algn="l">
              <a:lnSpc>
                <a:spcPct val="100000"/>
              </a:lnSpc>
              <a:spcBef>
                <a:spcPts val="1200"/>
              </a:spcBef>
              <a:spcAft>
                <a:spcPts val="0"/>
              </a:spcAft>
              <a:buNone/>
            </a:pPr>
            <a:r>
              <a:rPr lang="it" sz="4700">
                <a:solidFill>
                  <a:schemeClr val="accent1"/>
                </a:solidFill>
              </a:rPr>
              <a:t>Setting up an Organised Folder Structure for Research Projects, </a:t>
            </a:r>
            <a:r>
              <a:rPr lang="it" sz="4700">
                <a:solidFill>
                  <a:schemeClr val="accent1"/>
                </a:solidFill>
                <a:uFill>
                  <a:noFill/>
                </a:uFill>
                <a:hlinkClick r:id="rId9">
                  <a:extLst>
                    <a:ext uri="{A12FA001-AC4F-418D-AE19-62706E023703}">
                      <ahyp:hlinkClr val="tx"/>
                    </a:ext>
                  </a:extLst>
                </a:hlinkClick>
              </a:rPr>
              <a:t>http://nikola.me/folder_structure.html  </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TILS Document Naming Convention, </a:t>
            </a:r>
            <a:r>
              <a:rPr lang="it" sz="4700" u="sng">
                <a:solidFill>
                  <a:schemeClr val="accent1"/>
                </a:solidFill>
                <a:hlinkClick r:id="rId10">
                  <a:extLst>
                    <a:ext uri="{A12FA001-AC4F-418D-AE19-62706E023703}">
                      <ahyp:hlinkClr val="tx"/>
                    </a:ext>
                  </a:extLst>
                </a:hlinkClick>
              </a:rPr>
              <a:t>http://www.data.cam.ac.uk/files/gdl_tilsdocnaming_v1_20090612.pdf</a:t>
            </a:r>
            <a:r>
              <a:rPr lang="it" sz="4700">
                <a:solidFill>
                  <a:schemeClr val="accent1"/>
                </a:solidFill>
              </a:rPr>
              <a:t> </a:t>
            </a:r>
            <a:endParaRPr sz="4700">
              <a:solidFill>
                <a:schemeClr val="accent1"/>
              </a:solidFill>
            </a:endParaRPr>
          </a:p>
          <a:p>
            <a:pPr indent="0" lvl="0" marL="0" rtl="0" algn="l">
              <a:lnSpc>
                <a:spcPct val="100000"/>
              </a:lnSpc>
              <a:spcBef>
                <a:spcPts val="1200"/>
              </a:spcBef>
              <a:spcAft>
                <a:spcPts val="0"/>
              </a:spcAft>
              <a:buNone/>
            </a:pPr>
            <a:r>
              <a:rPr lang="it" sz="4700">
                <a:solidFill>
                  <a:schemeClr val="accent1"/>
                </a:solidFill>
              </a:rPr>
              <a:t>FAIRsharing, </a:t>
            </a:r>
            <a:r>
              <a:rPr lang="it" sz="4700" u="sng">
                <a:solidFill>
                  <a:schemeClr val="accent1"/>
                </a:solidFill>
                <a:hlinkClick r:id="rId11">
                  <a:extLst>
                    <a:ext uri="{A12FA001-AC4F-418D-AE19-62706E023703}">
                      <ahyp:hlinkClr val="tx"/>
                    </a:ext>
                  </a:extLst>
                </a:hlinkClick>
              </a:rPr>
              <a:t>https://fairsharing.org/standards/</a:t>
            </a:r>
            <a:r>
              <a:rPr lang="it" sz="4700">
                <a:solidFill>
                  <a:schemeClr val="accent1"/>
                </a:solidFill>
              </a:rPr>
              <a:t> </a:t>
            </a:r>
            <a:endParaRPr sz="4700">
              <a:solidFill>
                <a:schemeClr val="accent1"/>
              </a:solidFill>
            </a:endParaRPr>
          </a:p>
          <a:p>
            <a:pPr indent="0" lvl="0" marL="0" rtl="0" algn="l">
              <a:lnSpc>
                <a:spcPct val="100000"/>
              </a:lnSpc>
              <a:spcBef>
                <a:spcPts val="1200"/>
              </a:spcBef>
              <a:spcAft>
                <a:spcPts val="0"/>
              </a:spcAft>
              <a:buClr>
                <a:srgbClr val="000000"/>
              </a:buClr>
              <a:buSzPts val="275"/>
              <a:buFont typeface="Helvetica Neue Light"/>
              <a:buNone/>
            </a:pPr>
            <a:r>
              <a:t/>
            </a:r>
            <a:endParaRPr sz="4700">
              <a:solidFill>
                <a:schemeClr val="accent1"/>
              </a:solidFill>
            </a:endParaRPr>
          </a:p>
          <a:p>
            <a:pPr indent="0" lvl="0" marL="0" rtl="0" algn="l">
              <a:lnSpc>
                <a:spcPct val="100000"/>
              </a:lnSpc>
              <a:spcBef>
                <a:spcPts val="1200"/>
              </a:spcBef>
              <a:spcAft>
                <a:spcPts val="0"/>
              </a:spcAft>
              <a:buClr>
                <a:srgbClr val="000000"/>
              </a:buClr>
              <a:buSzPts val="275"/>
              <a:buFont typeface="Helvetica Neue Light"/>
              <a:buNone/>
            </a:pPr>
            <a:r>
              <a:t/>
            </a:r>
            <a:endParaRPr sz="4700">
              <a:solidFill>
                <a:schemeClr val="accent1"/>
              </a:solidFill>
            </a:endParaRPr>
          </a:p>
          <a:p>
            <a:pPr indent="0" lvl="0" marL="0" rtl="0" algn="l">
              <a:lnSpc>
                <a:spcPct val="100000"/>
              </a:lnSpc>
              <a:spcBef>
                <a:spcPts val="1200"/>
              </a:spcBef>
              <a:spcAft>
                <a:spcPts val="0"/>
              </a:spcAft>
              <a:buClr>
                <a:srgbClr val="000000"/>
              </a:buClr>
              <a:buSzPts val="275"/>
              <a:buFont typeface="Helvetica Neue Light"/>
              <a:buNone/>
            </a:pPr>
            <a:r>
              <a:t/>
            </a:r>
            <a:endParaRPr sz="4700">
              <a:solidFill>
                <a:schemeClr val="accent1"/>
              </a:solidFill>
            </a:endParaRPr>
          </a:p>
          <a:p>
            <a:pPr indent="0" lvl="0" marL="0" rtl="0" algn="l">
              <a:lnSpc>
                <a:spcPct val="100000"/>
              </a:lnSpc>
              <a:spcBef>
                <a:spcPts val="1200"/>
              </a:spcBef>
              <a:spcAft>
                <a:spcPts val="0"/>
              </a:spcAft>
              <a:buClr>
                <a:schemeClr val="dk1"/>
              </a:buClr>
              <a:buSzPct val="73333"/>
              <a:buFont typeface="Arial"/>
              <a:buNone/>
            </a:pPr>
            <a:r>
              <a:t/>
            </a:r>
            <a:endParaRPr sz="1500">
              <a:solidFill>
                <a:schemeClr val="accent1"/>
              </a:solidFill>
            </a:endParaRPr>
          </a:p>
          <a:p>
            <a:pPr indent="0" lvl="0" marL="0" rtl="0" algn="l">
              <a:lnSpc>
                <a:spcPct val="100000"/>
              </a:lnSpc>
              <a:spcBef>
                <a:spcPts val="1200"/>
              </a:spcBef>
              <a:spcAft>
                <a:spcPts val="0"/>
              </a:spcAft>
              <a:buClr>
                <a:schemeClr val="dk1"/>
              </a:buClr>
              <a:buSzPct val="100000"/>
              <a:buFont typeface="Arial"/>
              <a:buNone/>
            </a:pPr>
            <a:r>
              <a:t/>
            </a:r>
            <a:endParaRPr sz="900">
              <a:solidFill>
                <a:schemeClr val="accent1"/>
              </a:solidFill>
              <a:latin typeface="Arial"/>
              <a:ea typeface="Arial"/>
              <a:cs typeface="Arial"/>
              <a:sym typeface="Arial"/>
            </a:endParaRPr>
          </a:p>
          <a:p>
            <a:pPr indent="0" lvl="0" marL="0" rtl="0" algn="l">
              <a:lnSpc>
                <a:spcPct val="100000"/>
              </a:lnSpc>
              <a:spcBef>
                <a:spcPts val="1200"/>
              </a:spcBef>
              <a:spcAft>
                <a:spcPts val="0"/>
              </a:spcAft>
              <a:buClr>
                <a:schemeClr val="dk1"/>
              </a:buClr>
              <a:buSzPct val="78571"/>
              <a:buFont typeface="Helvetica Neue Light"/>
              <a:buNone/>
            </a:pPr>
            <a:r>
              <a:t/>
            </a:r>
            <a:endParaRPr sz="1400" u="sng">
              <a:solidFill>
                <a:schemeClr val="accent1"/>
              </a:solidFill>
            </a:endParaRPr>
          </a:p>
          <a:p>
            <a:pPr indent="0" lvl="0" marL="0" rtl="0" algn="l">
              <a:lnSpc>
                <a:spcPct val="100000"/>
              </a:lnSpc>
              <a:spcBef>
                <a:spcPts val="1200"/>
              </a:spcBef>
              <a:spcAft>
                <a:spcPts val="0"/>
              </a:spcAft>
              <a:buNone/>
            </a:pPr>
            <a:r>
              <a:t/>
            </a:r>
            <a:endParaRPr sz="1800">
              <a:solidFill>
                <a:schemeClr val="accent1"/>
              </a:solidFill>
            </a:endParaRPr>
          </a:p>
          <a:p>
            <a:pPr indent="0" lvl="0" marL="0" rtl="0" algn="l">
              <a:lnSpc>
                <a:spcPct val="100000"/>
              </a:lnSpc>
              <a:spcBef>
                <a:spcPts val="1200"/>
              </a:spcBef>
              <a:spcAft>
                <a:spcPts val="0"/>
              </a:spcAft>
              <a:buClr>
                <a:schemeClr val="dk1"/>
              </a:buClr>
              <a:buSzPct val="66666"/>
              <a:buFont typeface="Calibri"/>
              <a:buNone/>
            </a:pPr>
            <a:r>
              <a:rPr lang="it" sz="900" u="sng">
                <a:solidFill>
                  <a:schemeClr val="accent1"/>
                </a:solidFill>
              </a:rPr>
              <a:t> </a:t>
            </a:r>
            <a:endParaRPr sz="800">
              <a:solidFill>
                <a:schemeClr val="accent1"/>
              </a:solidFill>
              <a:latin typeface="Helvetica Neue Light"/>
              <a:ea typeface="Helvetica Neue Light"/>
              <a:cs typeface="Helvetica Neue Light"/>
              <a:sym typeface="Helvetica Neue Light"/>
            </a:endParaRPr>
          </a:p>
          <a:p>
            <a:pPr indent="0" lvl="0" marL="0" rtl="0" algn="l">
              <a:lnSpc>
                <a:spcPct val="100000"/>
              </a:lnSpc>
              <a:spcBef>
                <a:spcPts val="1200"/>
              </a:spcBef>
              <a:spcAft>
                <a:spcPts val="0"/>
              </a:spcAft>
              <a:buClr>
                <a:srgbClr val="000000"/>
              </a:buClr>
              <a:buSzPct val="90000"/>
              <a:buFont typeface="Helvetica Neue Light"/>
              <a:buNone/>
            </a:pPr>
            <a:r>
              <a:rPr lang="it" sz="1000" u="sng">
                <a:solidFill>
                  <a:schemeClr val="accent1"/>
                </a:solidFill>
              </a:rPr>
              <a:t> </a:t>
            </a:r>
            <a:endParaRPr sz="1000" u="sng">
              <a:solidFill>
                <a:schemeClr val="accent1"/>
              </a:solidFill>
            </a:endParaRPr>
          </a:p>
          <a:p>
            <a:pPr indent="0" lvl="0" marL="0" rtl="0" algn="l">
              <a:lnSpc>
                <a:spcPct val="100000"/>
              </a:lnSpc>
              <a:spcBef>
                <a:spcPts val="1200"/>
              </a:spcBef>
              <a:spcAft>
                <a:spcPts val="0"/>
              </a:spcAft>
              <a:buClr>
                <a:srgbClr val="000000"/>
              </a:buClr>
              <a:buSzPct val="100000"/>
              <a:buFont typeface="Calibri"/>
              <a:buNone/>
            </a:pPr>
            <a:r>
              <a:t/>
            </a:r>
            <a:endParaRPr sz="600">
              <a:solidFill>
                <a:schemeClr val="accent1"/>
              </a:solidFill>
            </a:endParaRPr>
          </a:p>
          <a:p>
            <a:pPr indent="0" lvl="0" marL="0" rtl="0" algn="l">
              <a:spcBef>
                <a:spcPts val="1200"/>
              </a:spcBef>
              <a:spcAft>
                <a:spcPts val="1200"/>
              </a:spcAft>
              <a:buNone/>
            </a:pPr>
            <a:r>
              <a:t/>
            </a:r>
            <a:endParaRPr>
              <a:solidFill>
                <a:schemeClr val="accent1"/>
              </a:solidFill>
            </a:endParaRPr>
          </a:p>
        </p:txBody>
      </p:sp>
      <p:sp>
        <p:nvSpPr>
          <p:cNvPr id="474" name="Google Shape;474;p63"/>
          <p:cNvSpPr txBox="1"/>
          <p:nvPr>
            <p:ph type="title"/>
          </p:nvPr>
        </p:nvSpPr>
        <p:spPr>
          <a:xfrm>
            <a:off x="251520" y="1787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References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64"/>
          <p:cNvSpPr/>
          <p:nvPr/>
        </p:nvSpPr>
        <p:spPr>
          <a:xfrm>
            <a:off x="23600" y="35400"/>
            <a:ext cx="9144000" cy="5143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64"/>
          <p:cNvSpPr txBox="1"/>
          <p:nvPr>
            <p:ph idx="1" type="body"/>
          </p:nvPr>
        </p:nvSpPr>
        <p:spPr>
          <a:xfrm>
            <a:off x="403225" y="1026350"/>
            <a:ext cx="8642400" cy="2713200"/>
          </a:xfrm>
          <a:prstGeom prst="rect">
            <a:avLst/>
          </a:prstGeom>
        </p:spPr>
        <p:txBody>
          <a:bodyPr anchorCtr="0" anchor="t" bIns="45700" lIns="91425" spcFirstLastPara="1" rIns="91425" wrap="square" tIns="45700">
            <a:normAutofit fontScale="25000" lnSpcReduction="10000"/>
          </a:bodyPr>
          <a:lstStyle/>
          <a:p>
            <a:pPr indent="0" lvl="0" marL="0" marR="0" rtl="0" algn="l">
              <a:lnSpc>
                <a:spcPct val="100000"/>
              </a:lnSpc>
              <a:spcBef>
                <a:spcPts val="0"/>
              </a:spcBef>
              <a:spcAft>
                <a:spcPts val="0"/>
              </a:spcAft>
              <a:buNone/>
            </a:pPr>
            <a:r>
              <a:t/>
            </a:r>
            <a:endParaRPr sz="4700">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RDA, Metadata Standards Directory Working Group, </a:t>
            </a:r>
            <a:r>
              <a:rPr lang="it" sz="4700" u="sng">
                <a:solidFill>
                  <a:schemeClr val="accent1"/>
                </a:solidFill>
                <a:hlinkClick r:id="rId3">
                  <a:extLst>
                    <a:ext uri="{A12FA001-AC4F-418D-AE19-62706E023703}">
                      <ahyp:hlinkClr val="tx"/>
                    </a:ext>
                  </a:extLst>
                </a:hlinkClick>
              </a:rPr>
              <a:t>http://rd-alliance.github.io/metadata-directory</a:t>
            </a:r>
            <a:r>
              <a:rPr lang="it" sz="4700" u="sng">
                <a:solidFill>
                  <a:schemeClr val="accent1"/>
                </a:solidFill>
              </a:rPr>
              <a:t> </a:t>
            </a:r>
            <a:r>
              <a:rPr lang="it" sz="4700">
                <a:solidFill>
                  <a:schemeClr val="accent1"/>
                </a:solidFill>
              </a:rPr>
              <a:t> </a:t>
            </a:r>
            <a:endParaRPr sz="4700">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Ghent University web guide on Research data management: </a:t>
            </a:r>
            <a:r>
              <a:rPr lang="it" sz="4700" u="sng">
                <a:solidFill>
                  <a:schemeClr val="accent1"/>
                </a:solidFill>
                <a:hlinkClick r:id="rId4">
                  <a:extLst>
                    <a:ext uri="{A12FA001-AC4F-418D-AE19-62706E023703}">
                      <ahyp:hlinkClr val="tx"/>
                    </a:ext>
                  </a:extLst>
                </a:hlinkClick>
              </a:rPr>
              <a:t>https://www.ugent.be/en/research/datamanagement</a:t>
            </a:r>
            <a:r>
              <a:rPr lang="it" sz="4700">
                <a:solidFill>
                  <a:schemeClr val="accent1"/>
                </a:solidFill>
              </a:rPr>
              <a:t>  </a:t>
            </a:r>
            <a:endParaRPr sz="4700">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Reading University web guide on RDM: </a:t>
            </a:r>
            <a:r>
              <a:rPr lang="it" sz="4700" u="sng">
                <a:solidFill>
                  <a:schemeClr val="accent1"/>
                </a:solidFill>
                <a:hlinkClick r:id="rId5">
                  <a:extLst>
                    <a:ext uri="{A12FA001-AC4F-418D-AE19-62706E023703}">
                      <ahyp:hlinkClr val="tx"/>
                    </a:ext>
                  </a:extLst>
                </a:hlinkClick>
              </a:rPr>
              <a:t>https://www.reading.ac.uk/research-services/research-data-management</a:t>
            </a:r>
            <a:r>
              <a:rPr lang="it" sz="4700" u="sng">
                <a:solidFill>
                  <a:schemeClr val="accent1"/>
                </a:solidFill>
              </a:rPr>
              <a:t> </a:t>
            </a:r>
            <a:endParaRPr sz="4700" u="sng">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Francesca Di Donato, &amp; Emma Lazzeri. (2021, October 18). Data Management. Zenodo. </a:t>
            </a:r>
            <a:r>
              <a:rPr lang="it" sz="4700" u="sng">
                <a:solidFill>
                  <a:schemeClr val="hlink"/>
                </a:solidFill>
                <a:hlinkClick r:id="rId6"/>
              </a:rPr>
              <a:t>https://doi.org/10.5281/zenodo.5593104</a:t>
            </a:r>
            <a:r>
              <a:rPr lang="it" sz="4700">
                <a:solidFill>
                  <a:schemeClr val="accent1"/>
                </a:solidFill>
              </a:rPr>
              <a:t>  </a:t>
            </a:r>
            <a:endParaRPr sz="4700">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OpenAIRE infographic on RDM costs: </a:t>
            </a:r>
            <a:r>
              <a:rPr lang="it" sz="4700" u="sng">
                <a:solidFill>
                  <a:schemeClr val="hlink"/>
                </a:solidFill>
                <a:hlinkClick r:id="rId7"/>
              </a:rPr>
              <a:t>https://www.openaire.eu/rdm-researcher-costs-infographic/view-document</a:t>
            </a:r>
            <a:r>
              <a:rPr lang="it" sz="4700">
                <a:solidFill>
                  <a:schemeClr val="accent1"/>
                </a:solidFill>
              </a:rPr>
              <a:t> </a:t>
            </a:r>
            <a:endParaRPr sz="4700">
              <a:solidFill>
                <a:schemeClr val="accent1"/>
              </a:solidFill>
            </a:endParaRPr>
          </a:p>
          <a:p>
            <a:pPr indent="0" lvl="0" marL="0" marR="0" rtl="0" algn="l">
              <a:lnSpc>
                <a:spcPct val="100000"/>
              </a:lnSpc>
              <a:spcBef>
                <a:spcPts val="1200"/>
              </a:spcBef>
              <a:spcAft>
                <a:spcPts val="0"/>
              </a:spcAft>
              <a:buNone/>
            </a:pPr>
            <a:r>
              <a:rPr lang="it" sz="4700">
                <a:solidFill>
                  <a:schemeClr val="accent1"/>
                </a:solidFill>
              </a:rPr>
              <a:t>Cambridge University, Data Management Guide: </a:t>
            </a:r>
            <a:r>
              <a:rPr lang="it" sz="4700" u="sng">
                <a:solidFill>
                  <a:schemeClr val="hlink"/>
                </a:solidFill>
                <a:hlinkClick r:id="rId8"/>
              </a:rPr>
              <a:t>https://www.data.cam.ac.uk/data-management-guide</a:t>
            </a:r>
            <a:r>
              <a:rPr lang="it" sz="4700">
                <a:solidFill>
                  <a:schemeClr val="accent1"/>
                </a:solidFill>
              </a:rPr>
              <a:t> </a:t>
            </a:r>
            <a:endParaRPr sz="4700">
              <a:solidFill>
                <a:schemeClr val="accent1"/>
              </a:solidFill>
            </a:endParaRPr>
          </a:p>
          <a:p>
            <a:pPr indent="0" lvl="0" marL="0" rtl="0" algn="l">
              <a:lnSpc>
                <a:spcPct val="100000"/>
              </a:lnSpc>
              <a:spcBef>
                <a:spcPts val="1200"/>
              </a:spcBef>
              <a:spcAft>
                <a:spcPts val="0"/>
              </a:spcAft>
              <a:buClr>
                <a:srgbClr val="000000"/>
              </a:buClr>
              <a:buSzPct val="90000"/>
              <a:buFont typeface="Helvetica Neue Light"/>
              <a:buNone/>
            </a:pPr>
            <a:r>
              <a:rPr lang="it" sz="1000" u="sng">
                <a:solidFill>
                  <a:schemeClr val="accent1"/>
                </a:solidFill>
              </a:rPr>
              <a:t> </a:t>
            </a:r>
            <a:endParaRPr sz="1000" u="sng">
              <a:solidFill>
                <a:schemeClr val="accent1"/>
              </a:solidFill>
            </a:endParaRPr>
          </a:p>
          <a:p>
            <a:pPr indent="0" lvl="0" marL="0" rtl="0" algn="l">
              <a:lnSpc>
                <a:spcPct val="100000"/>
              </a:lnSpc>
              <a:spcBef>
                <a:spcPts val="1200"/>
              </a:spcBef>
              <a:spcAft>
                <a:spcPts val="0"/>
              </a:spcAft>
              <a:buClr>
                <a:srgbClr val="000000"/>
              </a:buClr>
              <a:buSzPct val="100000"/>
              <a:buFont typeface="Calibri"/>
              <a:buNone/>
            </a:pPr>
            <a:r>
              <a:t/>
            </a:r>
            <a:endParaRPr sz="600">
              <a:solidFill>
                <a:schemeClr val="accent1"/>
              </a:solidFill>
            </a:endParaRPr>
          </a:p>
          <a:p>
            <a:pPr indent="0" lvl="0" marL="0" rtl="0" algn="l">
              <a:spcBef>
                <a:spcPts val="1200"/>
              </a:spcBef>
              <a:spcAft>
                <a:spcPts val="1200"/>
              </a:spcAft>
              <a:buNone/>
            </a:pPr>
            <a:r>
              <a:t/>
            </a:r>
            <a:endParaRPr>
              <a:solidFill>
                <a:schemeClr val="accent1"/>
              </a:solidFill>
            </a:endParaRPr>
          </a:p>
        </p:txBody>
      </p:sp>
      <p:sp>
        <p:nvSpPr>
          <p:cNvPr id="482" name="Google Shape;482;p64"/>
          <p:cNvSpPr txBox="1"/>
          <p:nvPr>
            <p:ph type="title"/>
          </p:nvPr>
        </p:nvSpPr>
        <p:spPr>
          <a:xfrm>
            <a:off x="251520" y="1787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References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4"/>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What is a DMP?</a:t>
            </a:r>
            <a:endParaRPr/>
          </a:p>
        </p:txBody>
      </p:sp>
      <p:sp>
        <p:nvSpPr>
          <p:cNvPr id="161" name="Google Shape;161;p24"/>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A Key tool for proper Research Data Management</a:t>
            </a:r>
            <a:endParaRPr/>
          </a:p>
        </p:txBody>
      </p:sp>
      <p:sp>
        <p:nvSpPr>
          <p:cNvPr id="162" name="Google Shape;162;p24"/>
          <p:cNvSpPr txBox="1"/>
          <p:nvPr>
            <p:ph idx="2" type="body"/>
          </p:nvPr>
        </p:nvSpPr>
        <p:spPr>
          <a:xfrm>
            <a:off x="5174225" y="1047825"/>
            <a:ext cx="3374400" cy="302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600">
                <a:solidFill>
                  <a:srgbClr val="333333"/>
                </a:solidFill>
                <a:highlight>
                  <a:srgbClr val="FFFFFF"/>
                </a:highlight>
                <a:latin typeface="Arial"/>
                <a:ea typeface="Arial"/>
                <a:cs typeface="Arial"/>
                <a:sym typeface="Arial"/>
              </a:rPr>
              <a:t>A Data Management Plan is a document specifying how research data will be handled both during and after a research project. </a:t>
            </a:r>
            <a:endParaRPr sz="1600">
              <a:solidFill>
                <a:srgbClr val="333333"/>
              </a:solidFill>
              <a:highlight>
                <a:srgbClr val="FFFFFF"/>
              </a:highlight>
              <a:latin typeface="Arial"/>
              <a:ea typeface="Arial"/>
              <a:cs typeface="Arial"/>
              <a:sym typeface="Arial"/>
            </a:endParaRPr>
          </a:p>
          <a:p>
            <a:pPr indent="0" lvl="0" marL="0" rtl="0" algn="l">
              <a:spcBef>
                <a:spcPts val="1200"/>
              </a:spcBef>
              <a:spcAft>
                <a:spcPts val="0"/>
              </a:spcAft>
              <a:buNone/>
            </a:pPr>
            <a:r>
              <a:rPr lang="it" sz="1600">
                <a:solidFill>
                  <a:srgbClr val="333333"/>
                </a:solidFill>
                <a:highlight>
                  <a:srgbClr val="FFFFFF"/>
                </a:highlight>
                <a:latin typeface="Arial"/>
                <a:ea typeface="Arial"/>
                <a:cs typeface="Arial"/>
                <a:sym typeface="Arial"/>
              </a:rPr>
              <a:t>It identifies key actions and strategies to ensure that research data are of a high-quality, secure, sustainable, and – to the extent possible – accessible and reusable.</a:t>
            </a:r>
            <a:endParaRPr sz="1600">
              <a:solidFill>
                <a:srgbClr val="333333"/>
              </a:solidFill>
              <a:highlight>
                <a:srgbClr val="FFFFFF"/>
              </a:highlight>
              <a:latin typeface="Arial"/>
              <a:ea typeface="Arial"/>
              <a:cs typeface="Arial"/>
              <a:sym typeface="Arial"/>
            </a:endParaRPr>
          </a:p>
          <a:p>
            <a:pPr indent="0" lvl="0" marL="0" rtl="0" algn="l">
              <a:spcBef>
                <a:spcPts val="1200"/>
              </a:spcBef>
              <a:spcAft>
                <a:spcPts val="1200"/>
              </a:spcAft>
              <a:buNone/>
            </a:pPr>
            <a:r>
              <a:rPr lang="it" sz="1100">
                <a:solidFill>
                  <a:srgbClr val="333333"/>
                </a:solidFill>
                <a:highlight>
                  <a:srgbClr val="FFFFFF"/>
                </a:highlight>
                <a:latin typeface="Arial"/>
                <a:ea typeface="Arial"/>
                <a:cs typeface="Arial"/>
                <a:sym typeface="Arial"/>
              </a:rPr>
              <a:t>quoted from: </a:t>
            </a:r>
            <a:r>
              <a:rPr lang="it" sz="1100" u="sng">
                <a:solidFill>
                  <a:schemeClr val="hlink"/>
                </a:solidFill>
                <a:highlight>
                  <a:srgbClr val="FFFFFF"/>
                </a:highlight>
                <a:latin typeface="Arial"/>
                <a:ea typeface="Arial"/>
                <a:cs typeface="Arial"/>
                <a:sym typeface="Arial"/>
                <a:hlinkClick r:id="rId3"/>
              </a:rPr>
              <a:t>https://www.ugent.be/en/research/datamanagement/before-research/datamanagementplan.htm</a:t>
            </a:r>
            <a:r>
              <a:rPr lang="it" sz="1100">
                <a:solidFill>
                  <a:srgbClr val="333333"/>
                </a:solidFill>
                <a:highlight>
                  <a:srgbClr val="FFFFFF"/>
                </a:highlight>
                <a:latin typeface="Arial"/>
                <a:ea typeface="Arial"/>
                <a:cs typeface="Arial"/>
                <a:sym typeface="Arial"/>
              </a:rPr>
              <a:t> </a:t>
            </a:r>
            <a:endParaRPr sz="1100">
              <a:solidFill>
                <a:srgbClr val="333333"/>
              </a:solidFill>
              <a:highlight>
                <a:srgbClr val="FFFFFF"/>
              </a:highlight>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5"/>
          <p:cNvSpPr txBox="1"/>
          <p:nvPr>
            <p:ph idx="1" type="body"/>
          </p:nvPr>
        </p:nvSpPr>
        <p:spPr>
          <a:xfrm>
            <a:off x="251520" y="1084144"/>
            <a:ext cx="5221200" cy="3499200"/>
          </a:xfrm>
          <a:prstGeom prst="rect">
            <a:avLst/>
          </a:prstGeom>
        </p:spPr>
        <p:txBody>
          <a:bodyPr anchorCtr="0" anchor="t" bIns="45700" lIns="91425" spcFirstLastPara="1" rIns="91425" wrap="square" tIns="45700">
            <a:normAutofit lnSpcReduction="20000"/>
          </a:bodyPr>
          <a:lstStyle/>
          <a:p>
            <a:pPr indent="-342900" lvl="0" marL="457200" rtl="0" algn="l">
              <a:lnSpc>
                <a:spcPct val="100000"/>
              </a:lnSpc>
              <a:spcBef>
                <a:spcPts val="0"/>
              </a:spcBef>
              <a:spcAft>
                <a:spcPts val="0"/>
              </a:spcAft>
              <a:buSzPts val="1800"/>
              <a:buChar char="●"/>
            </a:pPr>
            <a:r>
              <a:rPr lang="it" sz="1800"/>
              <a:t>For oneself!</a:t>
            </a:r>
            <a:endParaRPr sz="1800"/>
          </a:p>
          <a:p>
            <a:pPr indent="0" lvl="0" marL="0" rtl="0" algn="l">
              <a:lnSpc>
                <a:spcPct val="100000"/>
              </a:lnSpc>
              <a:spcBef>
                <a:spcPts val="0"/>
              </a:spcBef>
              <a:spcAft>
                <a:spcPts val="0"/>
              </a:spcAft>
              <a:buNone/>
            </a:pPr>
            <a:r>
              <a:t/>
            </a:r>
            <a:endParaRPr b="1" sz="1800"/>
          </a:p>
          <a:p>
            <a:pPr indent="0" lvl="0" marL="0" rtl="0" algn="l">
              <a:lnSpc>
                <a:spcPct val="100000"/>
              </a:lnSpc>
              <a:spcBef>
                <a:spcPts val="0"/>
              </a:spcBef>
              <a:spcAft>
                <a:spcPts val="0"/>
              </a:spcAft>
              <a:buNone/>
            </a:pPr>
            <a:r>
              <a:rPr lang="it" sz="1800"/>
              <a:t>The DMP is a structured approach to data management: instead of improvising when a need arises, thoughtful choices are made across the entire data lifecycle.</a:t>
            </a:r>
            <a:endParaRPr sz="1800"/>
          </a:p>
          <a:p>
            <a:pPr indent="0" lvl="0" marL="0" rtl="0" algn="l">
              <a:lnSpc>
                <a:spcPct val="100000"/>
              </a:lnSpc>
              <a:spcBef>
                <a:spcPts val="0"/>
              </a:spcBef>
              <a:spcAft>
                <a:spcPts val="0"/>
              </a:spcAft>
              <a:buNone/>
            </a:pPr>
            <a:r>
              <a:t/>
            </a:r>
            <a:endParaRPr b="1" sz="1800"/>
          </a:p>
          <a:p>
            <a:pPr indent="0" lvl="0" marL="0" rtl="0" algn="l">
              <a:lnSpc>
                <a:spcPct val="100000"/>
              </a:lnSpc>
              <a:spcBef>
                <a:spcPts val="0"/>
              </a:spcBef>
              <a:spcAft>
                <a:spcPts val="0"/>
              </a:spcAft>
              <a:buNone/>
            </a:pPr>
            <a:r>
              <a:t/>
            </a:r>
            <a:endParaRPr b="1" sz="1800"/>
          </a:p>
          <a:p>
            <a:pPr indent="-342900" lvl="0" marL="457200" rtl="0" algn="l">
              <a:lnSpc>
                <a:spcPct val="100000"/>
              </a:lnSpc>
              <a:spcBef>
                <a:spcPts val="0"/>
              </a:spcBef>
              <a:spcAft>
                <a:spcPts val="0"/>
              </a:spcAft>
              <a:buSzPts val="1800"/>
              <a:buChar char="●"/>
            </a:pPr>
            <a:r>
              <a:rPr lang="it" sz="1800"/>
              <a:t>Save time and try to prevent problems in the future</a:t>
            </a:r>
            <a:endParaRPr sz="1800"/>
          </a:p>
          <a:p>
            <a:pPr indent="0" lvl="0" marL="457200" rtl="0" algn="l">
              <a:lnSpc>
                <a:spcPct val="100000"/>
              </a:lnSpc>
              <a:spcBef>
                <a:spcPts val="0"/>
              </a:spcBef>
              <a:spcAft>
                <a:spcPts val="0"/>
              </a:spcAft>
              <a:buNone/>
            </a:pPr>
            <a:r>
              <a:t/>
            </a:r>
            <a:endParaRPr b="1" sz="1800"/>
          </a:p>
          <a:p>
            <a:pPr indent="-342900" lvl="0" marL="457200" rtl="0" algn="l">
              <a:lnSpc>
                <a:spcPct val="100000"/>
              </a:lnSpc>
              <a:spcBef>
                <a:spcPts val="0"/>
              </a:spcBef>
              <a:spcAft>
                <a:spcPts val="0"/>
              </a:spcAft>
              <a:buSzPts val="1800"/>
              <a:buChar char="●"/>
            </a:pPr>
            <a:r>
              <a:rPr lang="it" sz="1800"/>
              <a:t>Estimate costs</a:t>
            </a:r>
            <a:endParaRPr sz="1800"/>
          </a:p>
          <a:p>
            <a:pPr indent="0" lvl="0" marL="0" rtl="0" algn="l">
              <a:lnSpc>
                <a:spcPct val="100000"/>
              </a:lnSpc>
              <a:spcBef>
                <a:spcPts val="0"/>
              </a:spcBef>
              <a:spcAft>
                <a:spcPts val="0"/>
              </a:spcAft>
              <a:buNone/>
            </a:pPr>
            <a:r>
              <a:t/>
            </a:r>
            <a:endParaRPr b="1" sz="1800"/>
          </a:p>
          <a:p>
            <a:pPr indent="0" lvl="0" marL="0" rtl="0" algn="just">
              <a:spcBef>
                <a:spcPts val="1000"/>
              </a:spcBef>
              <a:spcAft>
                <a:spcPts val="1200"/>
              </a:spcAft>
              <a:buNone/>
            </a:pPr>
            <a:r>
              <a:t/>
            </a:r>
            <a:endParaRPr/>
          </a:p>
        </p:txBody>
      </p:sp>
      <p:sp>
        <p:nvSpPr>
          <p:cNvPr id="168" name="Google Shape;168;p25"/>
          <p:cNvSpPr txBox="1"/>
          <p:nvPr>
            <p:ph type="title"/>
          </p:nvPr>
        </p:nvSpPr>
        <p:spPr>
          <a:xfrm>
            <a:off x="251520" y="483518"/>
            <a:ext cx="8640900" cy="579600"/>
          </a:xfrm>
          <a:prstGeom prst="rect">
            <a:avLst/>
          </a:prstGeom>
        </p:spPr>
        <p:txBody>
          <a:bodyPr anchorCtr="0" anchor="ctr" bIns="45700" lIns="91425" spcFirstLastPara="1" rIns="91425" wrap="square" tIns="45700">
            <a:normAutofit fontScale="90000"/>
          </a:bodyPr>
          <a:lstStyle/>
          <a:p>
            <a:pPr indent="0" lvl="0" marL="0" rtl="0" algn="l">
              <a:lnSpc>
                <a:spcPct val="100000"/>
              </a:lnSpc>
              <a:spcBef>
                <a:spcPts val="0"/>
              </a:spcBef>
              <a:spcAft>
                <a:spcPts val="0"/>
              </a:spcAft>
              <a:buNone/>
            </a:pPr>
            <a:r>
              <a:rPr lang="it"/>
              <a:t>Why does DMP has to be done?</a:t>
            </a:r>
            <a:endParaRPr/>
          </a:p>
          <a:p>
            <a:pPr indent="0" lvl="0" marL="0" rtl="0" algn="l">
              <a:spcBef>
                <a:spcPts val="0"/>
              </a:spcBef>
              <a:spcAft>
                <a:spcPts val="0"/>
              </a:spcAft>
              <a:buNone/>
            </a:pPr>
            <a:r>
              <a:t/>
            </a:r>
            <a:endParaRPr/>
          </a:p>
        </p:txBody>
      </p:sp>
      <p:pic>
        <p:nvPicPr>
          <p:cNvPr id="169" name="Google Shape;169;p25"/>
          <p:cNvPicPr preferRelativeResize="0"/>
          <p:nvPr>
            <p:ph idx="2" type="pic"/>
          </p:nvPr>
        </p:nvPicPr>
        <p:blipFill rotWithShape="1">
          <a:blip r:embed="rId3">
            <a:alphaModFix/>
          </a:blip>
          <a:srcRect b="0" l="4857" r="4857" t="0"/>
          <a:stretch/>
        </p:blipFill>
        <p:spPr>
          <a:xfrm>
            <a:off x="5723830" y="1084144"/>
            <a:ext cx="3168600" cy="3509400"/>
          </a:xfrm>
          <a:prstGeom prst="rect">
            <a:avLst/>
          </a:prstGeom>
        </p:spPr>
      </p:pic>
      <p:sp>
        <p:nvSpPr>
          <p:cNvPr id="170" name="Google Shape;170;p25"/>
          <p:cNvSpPr txBox="1"/>
          <p:nvPr/>
        </p:nvSpPr>
        <p:spPr>
          <a:xfrm>
            <a:off x="294925" y="4183475"/>
            <a:ext cx="49311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a:latin typeface="Lato"/>
                <a:ea typeface="Lato"/>
                <a:cs typeface="Lato"/>
                <a:sym typeface="Lato"/>
              </a:rPr>
              <a:t>See also: </a:t>
            </a:r>
            <a:r>
              <a:rPr lang="it" u="sng">
                <a:solidFill>
                  <a:schemeClr val="hlink"/>
                </a:solidFill>
                <a:latin typeface="Lato"/>
                <a:ea typeface="Lato"/>
                <a:cs typeface="Lato"/>
                <a:sym typeface="Lato"/>
                <a:hlinkClick r:id="rId4"/>
              </a:rPr>
              <a:t>https://open-science.it/article?rpk=101032&amp;prs_sel=p_researcher&amp;tpc_sel=t_gestione_dei_dati_della_ricerca</a:t>
            </a:r>
            <a:r>
              <a:rPr lang="it">
                <a:latin typeface="Lato"/>
                <a:ea typeface="Lato"/>
                <a:cs typeface="Lato"/>
                <a:sym typeface="Lato"/>
              </a:rPr>
              <a:t> (in Italian)</a:t>
            </a:r>
            <a:endParaRPr>
              <a:latin typeface="Lato"/>
              <a:ea typeface="Lato"/>
              <a:cs typeface="Lato"/>
              <a:sym typeface="Lato"/>
            </a:endParaRPr>
          </a:p>
        </p:txBody>
      </p:sp>
      <p:sp>
        <p:nvSpPr>
          <p:cNvPr id="171" name="Google Shape;171;p25"/>
          <p:cNvSpPr txBox="1"/>
          <p:nvPr/>
        </p:nvSpPr>
        <p:spPr>
          <a:xfrm>
            <a:off x="5667975" y="4766975"/>
            <a:ext cx="67950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800">
                <a:solidFill>
                  <a:schemeClr val="accent1"/>
                </a:solidFill>
              </a:rPr>
              <a:t>Image by </a:t>
            </a:r>
            <a:r>
              <a:rPr lang="it" sz="800" u="sng">
                <a:solidFill>
                  <a:schemeClr val="accent1"/>
                </a:solidFill>
                <a:hlinkClick r:id="rId5">
                  <a:extLst>
                    <a:ext uri="{A12FA001-AC4F-418D-AE19-62706E023703}">
                      <ahyp:hlinkClr val="tx"/>
                    </a:ext>
                  </a:extLst>
                </a:hlinkClick>
              </a:rPr>
              <a:t>Peggy und Marco Lachmann-Anke</a:t>
            </a:r>
            <a:r>
              <a:rPr lang="it" sz="800">
                <a:solidFill>
                  <a:schemeClr val="accent1"/>
                </a:solidFill>
              </a:rPr>
              <a:t> from </a:t>
            </a:r>
            <a:r>
              <a:rPr lang="it" sz="800" u="sng">
                <a:solidFill>
                  <a:schemeClr val="accent1"/>
                </a:solidFill>
                <a:hlinkClick r:id="rId6">
                  <a:extLst>
                    <a:ext uri="{A12FA001-AC4F-418D-AE19-62706E023703}">
                      <ahyp:hlinkClr val="tx"/>
                    </a:ext>
                  </a:extLst>
                </a:hlinkClick>
              </a:rPr>
              <a:t>Pixabay</a:t>
            </a:r>
            <a:r>
              <a:rPr lang="it" sz="800">
                <a:solidFill>
                  <a:schemeClr val="accent1"/>
                </a:solidFill>
              </a:rPr>
              <a:t> </a:t>
            </a:r>
            <a:endParaRPr sz="800">
              <a:solidFill>
                <a:schemeClr val="accent1"/>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6"/>
          <p:cNvSpPr txBox="1"/>
          <p:nvPr>
            <p:ph idx="1" type="body"/>
          </p:nvPr>
        </p:nvSpPr>
        <p:spPr>
          <a:xfrm>
            <a:off x="251520" y="1084145"/>
            <a:ext cx="8640900" cy="839400"/>
          </a:xfrm>
          <a:prstGeom prst="rect">
            <a:avLst/>
          </a:prstGeom>
        </p:spPr>
        <p:txBody>
          <a:bodyPr anchorCtr="0" anchor="t" bIns="45700" lIns="91425" spcFirstLastPara="1" rIns="91425" wrap="square" tIns="45700">
            <a:normAutofit/>
          </a:bodyPr>
          <a:lstStyle/>
          <a:p>
            <a:pPr indent="0" lvl="0" marL="0" rtl="0" algn="just">
              <a:spcBef>
                <a:spcPts val="1000"/>
              </a:spcBef>
              <a:spcAft>
                <a:spcPts val="1200"/>
              </a:spcAft>
              <a:buNone/>
            </a:pPr>
            <a:r>
              <a:rPr lang="it"/>
              <a:t>For others and for mandates!</a:t>
            </a:r>
            <a:endParaRPr/>
          </a:p>
        </p:txBody>
      </p:sp>
      <p:sp>
        <p:nvSpPr>
          <p:cNvPr id="177" name="Google Shape;177;p26"/>
          <p:cNvSpPr txBox="1"/>
          <p:nvPr>
            <p:ph type="title"/>
          </p:nvPr>
        </p:nvSpPr>
        <p:spPr>
          <a:xfrm>
            <a:off x="251520" y="4835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Why does DMP has to be done?</a:t>
            </a:r>
            <a:endParaRPr/>
          </a:p>
        </p:txBody>
      </p:sp>
      <p:sp>
        <p:nvSpPr>
          <p:cNvPr id="178" name="Google Shape;178;p26"/>
          <p:cNvSpPr txBox="1"/>
          <p:nvPr/>
        </p:nvSpPr>
        <p:spPr>
          <a:xfrm>
            <a:off x="247725" y="2375650"/>
            <a:ext cx="2581800" cy="1477500"/>
          </a:xfrm>
          <a:prstGeom prst="rect">
            <a:avLst/>
          </a:prstGeom>
          <a:noFill/>
          <a:ln cap="flat" cmpd="sng" w="2857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it">
                <a:latin typeface="Lato"/>
                <a:ea typeface="Lato"/>
                <a:cs typeface="Lato"/>
                <a:sym typeface="Lato"/>
              </a:rPr>
              <a:t>It is mandatory in EC and ERC funded projects</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317500" lvl="0" marL="457200" rtl="0" algn="l">
              <a:spcBef>
                <a:spcPts val="0"/>
              </a:spcBef>
              <a:spcAft>
                <a:spcPts val="0"/>
              </a:spcAft>
              <a:buSzPts val="1400"/>
              <a:buFont typeface="Lato"/>
              <a:buChar char="●"/>
            </a:pPr>
            <a:r>
              <a:rPr lang="it">
                <a:latin typeface="Lato"/>
                <a:ea typeface="Lato"/>
                <a:cs typeface="Lato"/>
                <a:sym typeface="Lato"/>
              </a:rPr>
              <a:t>Also other funders ask for it</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
        <p:nvSpPr>
          <p:cNvPr id="179" name="Google Shape;179;p26"/>
          <p:cNvSpPr txBox="1"/>
          <p:nvPr/>
        </p:nvSpPr>
        <p:spPr>
          <a:xfrm>
            <a:off x="3314950" y="2346650"/>
            <a:ext cx="2544300" cy="1477500"/>
          </a:xfrm>
          <a:prstGeom prst="rect">
            <a:avLst/>
          </a:prstGeom>
          <a:noFill/>
          <a:ln cap="flat" cmpd="sng" w="28575">
            <a:solidFill>
              <a:schemeClr val="accent3"/>
            </a:solidFill>
            <a:prstDash val="solid"/>
            <a:round/>
            <a:headEnd len="sm" w="sm" type="none"/>
            <a:tailEnd len="sm" w="sm" type="none"/>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it">
                <a:latin typeface="Lato"/>
                <a:ea typeface="Lato"/>
                <a:cs typeface="Lato"/>
                <a:sym typeface="Lato"/>
              </a:rPr>
              <a:t>DMPs may also be required as part of the ethical approval process</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
        <p:nvSpPr>
          <p:cNvPr id="180" name="Google Shape;180;p26"/>
          <p:cNvSpPr txBox="1"/>
          <p:nvPr/>
        </p:nvSpPr>
        <p:spPr>
          <a:xfrm>
            <a:off x="6300200" y="2375650"/>
            <a:ext cx="2581800" cy="1477500"/>
          </a:xfrm>
          <a:prstGeom prst="rect">
            <a:avLst/>
          </a:prstGeom>
          <a:noFill/>
          <a:ln cap="flat" cmpd="sng" w="28575">
            <a:solidFill>
              <a:schemeClr val="accent5"/>
            </a:solidFill>
            <a:prstDash val="solid"/>
            <a:round/>
            <a:headEnd len="sm" w="sm" type="none"/>
            <a:tailEnd len="sm" w="sm" type="none"/>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it">
                <a:latin typeface="Lato"/>
                <a:ea typeface="Lato"/>
                <a:cs typeface="Lato"/>
                <a:sym typeface="Lato"/>
              </a:rPr>
              <a:t>Even if a full DMP is not required, a </a:t>
            </a:r>
            <a:r>
              <a:rPr lang="it" u="sng">
                <a:latin typeface="Lato"/>
                <a:ea typeface="Lato"/>
                <a:cs typeface="Lato"/>
                <a:sym typeface="Lato"/>
              </a:rPr>
              <a:t>record of processing activities</a:t>
            </a:r>
            <a:r>
              <a:rPr lang="it">
                <a:latin typeface="Lato"/>
                <a:ea typeface="Lato"/>
                <a:cs typeface="Lato"/>
                <a:sym typeface="Lato"/>
              </a:rPr>
              <a:t> is needed to comply with the GDPR when working with personal data.</a:t>
            </a:r>
            <a:endParaRPr sz="1300">
              <a:solidFill>
                <a:srgbClr val="333333"/>
              </a:solidFill>
              <a:highlight>
                <a:srgbClr val="FFFFFF"/>
              </a:highlight>
            </a:endParaRPr>
          </a:p>
        </p:txBody>
      </p:sp>
      <p:sp>
        <p:nvSpPr>
          <p:cNvPr id="181" name="Google Shape;181;p26"/>
          <p:cNvSpPr txBox="1"/>
          <p:nvPr/>
        </p:nvSpPr>
        <p:spPr>
          <a:xfrm>
            <a:off x="365700" y="1781350"/>
            <a:ext cx="233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a:solidFill>
                  <a:schemeClr val="lt1"/>
                </a:solidFill>
                <a:highlight>
                  <a:schemeClr val="dk1"/>
                </a:highlight>
                <a:latin typeface="Lato"/>
                <a:ea typeface="Lato"/>
                <a:cs typeface="Lato"/>
                <a:sym typeface="Lato"/>
              </a:rPr>
              <a:t>Mandates</a:t>
            </a:r>
            <a:endParaRPr b="1">
              <a:solidFill>
                <a:schemeClr val="lt1"/>
              </a:solidFill>
              <a:highlight>
                <a:schemeClr val="dk1"/>
              </a:highlight>
              <a:latin typeface="Lato"/>
              <a:ea typeface="Lato"/>
              <a:cs typeface="Lato"/>
              <a:sym typeface="Lato"/>
            </a:endParaRPr>
          </a:p>
        </p:txBody>
      </p:sp>
      <p:sp>
        <p:nvSpPr>
          <p:cNvPr id="182" name="Google Shape;182;p26"/>
          <p:cNvSpPr txBox="1"/>
          <p:nvPr/>
        </p:nvSpPr>
        <p:spPr>
          <a:xfrm>
            <a:off x="3489900" y="1781350"/>
            <a:ext cx="233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a:solidFill>
                  <a:schemeClr val="lt1"/>
                </a:solidFill>
                <a:highlight>
                  <a:schemeClr val="accent3"/>
                </a:highlight>
                <a:latin typeface="Lato"/>
                <a:ea typeface="Lato"/>
                <a:cs typeface="Lato"/>
                <a:sym typeface="Lato"/>
              </a:rPr>
              <a:t>Ethics</a:t>
            </a:r>
            <a:endParaRPr b="1">
              <a:solidFill>
                <a:schemeClr val="lt1"/>
              </a:solidFill>
              <a:highlight>
                <a:schemeClr val="accent3"/>
              </a:highlight>
              <a:latin typeface="Lato"/>
              <a:ea typeface="Lato"/>
              <a:cs typeface="Lato"/>
              <a:sym typeface="Lato"/>
            </a:endParaRPr>
          </a:p>
        </p:txBody>
      </p:sp>
      <p:sp>
        <p:nvSpPr>
          <p:cNvPr id="183" name="Google Shape;183;p26"/>
          <p:cNvSpPr txBox="1"/>
          <p:nvPr/>
        </p:nvSpPr>
        <p:spPr>
          <a:xfrm>
            <a:off x="6614100" y="1781350"/>
            <a:ext cx="233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a:solidFill>
                  <a:schemeClr val="lt1"/>
                </a:solidFill>
                <a:highlight>
                  <a:schemeClr val="accent5"/>
                </a:highlight>
                <a:latin typeface="Lato"/>
                <a:ea typeface="Lato"/>
                <a:cs typeface="Lato"/>
                <a:sym typeface="Lato"/>
              </a:rPr>
              <a:t>GDPR</a:t>
            </a:r>
            <a:endParaRPr b="1">
              <a:solidFill>
                <a:schemeClr val="lt1"/>
              </a:solidFill>
              <a:highlight>
                <a:schemeClr val="accent5"/>
              </a:highlight>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27"/>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When the DMP has to be done?</a:t>
            </a:r>
            <a:endParaRPr/>
          </a:p>
        </p:txBody>
      </p:sp>
      <p:sp>
        <p:nvSpPr>
          <p:cNvPr id="189" name="Google Shape;189;p27"/>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it"/>
              <a:t>Before or at early stage of the research activity</a:t>
            </a:r>
            <a:endParaRPr/>
          </a:p>
        </p:txBody>
      </p:sp>
      <p:pic>
        <p:nvPicPr>
          <p:cNvPr id="190" name="Google Shape;190;p27"/>
          <p:cNvPicPr preferRelativeResize="0"/>
          <p:nvPr/>
        </p:nvPicPr>
        <p:blipFill rotWithShape="1">
          <a:blip r:embed="rId3">
            <a:alphaModFix/>
          </a:blip>
          <a:srcRect b="0" l="14256" r="26487" t="0"/>
          <a:stretch/>
        </p:blipFill>
        <p:spPr>
          <a:xfrm>
            <a:off x="4572000" y="0"/>
            <a:ext cx="4572000" cy="51435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8"/>
          <p:cNvSpPr txBox="1"/>
          <p:nvPr>
            <p:ph idx="1" type="body"/>
          </p:nvPr>
        </p:nvSpPr>
        <p:spPr>
          <a:xfrm>
            <a:off x="3672285" y="1084144"/>
            <a:ext cx="5221200" cy="3499200"/>
          </a:xfrm>
          <a:prstGeom prst="rect">
            <a:avLst/>
          </a:prstGeom>
        </p:spPr>
        <p:txBody>
          <a:bodyPr anchorCtr="0" anchor="t" bIns="45700" lIns="91425" spcFirstLastPara="1" rIns="91425" wrap="square" tIns="45700">
            <a:normAutofit/>
          </a:bodyPr>
          <a:lstStyle/>
          <a:p>
            <a:pPr indent="0" lvl="0" marL="0" rtl="0" algn="just">
              <a:spcBef>
                <a:spcPts val="1000"/>
              </a:spcBef>
              <a:spcAft>
                <a:spcPts val="0"/>
              </a:spcAft>
              <a:buNone/>
            </a:pPr>
            <a:r>
              <a:t/>
            </a:r>
            <a:endParaRPr sz="1800">
              <a:solidFill>
                <a:srgbClr val="333333"/>
              </a:solidFill>
              <a:highlight>
                <a:srgbClr val="FFFFFF"/>
              </a:highlight>
              <a:latin typeface="Arial"/>
              <a:ea typeface="Arial"/>
              <a:cs typeface="Arial"/>
              <a:sym typeface="Arial"/>
            </a:endParaRPr>
          </a:p>
          <a:p>
            <a:pPr indent="0" lvl="0" marL="0" rtl="0" algn="just">
              <a:spcBef>
                <a:spcPts val="1200"/>
              </a:spcBef>
              <a:spcAft>
                <a:spcPts val="0"/>
              </a:spcAft>
              <a:buNone/>
            </a:pPr>
            <a:r>
              <a:rPr lang="it" sz="1800">
                <a:solidFill>
                  <a:srgbClr val="333333"/>
                </a:solidFill>
                <a:highlight>
                  <a:srgbClr val="FFFFFF"/>
                </a:highlight>
                <a:latin typeface="Arial"/>
                <a:ea typeface="Arial"/>
                <a:cs typeface="Arial"/>
                <a:sym typeface="Arial"/>
              </a:rPr>
              <a:t>Update it where necessary in the course of the project!</a:t>
            </a:r>
            <a:endParaRPr sz="1800">
              <a:solidFill>
                <a:srgbClr val="333333"/>
              </a:solidFill>
              <a:highlight>
                <a:srgbClr val="FFFFFF"/>
              </a:highlight>
              <a:latin typeface="Arial"/>
              <a:ea typeface="Arial"/>
              <a:cs typeface="Arial"/>
              <a:sym typeface="Arial"/>
            </a:endParaRPr>
          </a:p>
          <a:p>
            <a:pPr indent="0" lvl="0" marL="0" rtl="0" algn="just">
              <a:spcBef>
                <a:spcPts val="1200"/>
              </a:spcBef>
              <a:spcAft>
                <a:spcPts val="0"/>
              </a:spcAft>
              <a:buNone/>
            </a:pPr>
            <a:r>
              <a:t/>
            </a:r>
            <a:endParaRPr sz="1800">
              <a:solidFill>
                <a:srgbClr val="333333"/>
              </a:solidFill>
              <a:highlight>
                <a:srgbClr val="FFFFFF"/>
              </a:highlight>
              <a:latin typeface="Arial"/>
              <a:ea typeface="Arial"/>
              <a:cs typeface="Arial"/>
              <a:sym typeface="Arial"/>
            </a:endParaRPr>
          </a:p>
          <a:p>
            <a:pPr indent="0" lvl="0" marL="0" rtl="0" algn="just">
              <a:spcBef>
                <a:spcPts val="1200"/>
              </a:spcBef>
              <a:spcAft>
                <a:spcPts val="1200"/>
              </a:spcAft>
              <a:buNone/>
            </a:pPr>
            <a:r>
              <a:rPr lang="it" sz="1800">
                <a:solidFill>
                  <a:srgbClr val="333333"/>
                </a:solidFill>
                <a:highlight>
                  <a:srgbClr val="FFFFFF"/>
                </a:highlight>
                <a:latin typeface="Arial"/>
                <a:ea typeface="Arial"/>
                <a:cs typeface="Arial"/>
                <a:sym typeface="Arial"/>
              </a:rPr>
              <a:t>You may not know all the answers at the outset, and circumstances may change.</a:t>
            </a:r>
            <a:endParaRPr sz="1800">
              <a:solidFill>
                <a:schemeClr val="lt1"/>
              </a:solidFill>
            </a:endParaRPr>
          </a:p>
        </p:txBody>
      </p:sp>
      <p:sp>
        <p:nvSpPr>
          <p:cNvPr id="196" name="Google Shape;196;p28"/>
          <p:cNvSpPr txBox="1"/>
          <p:nvPr>
            <p:ph type="title"/>
          </p:nvPr>
        </p:nvSpPr>
        <p:spPr>
          <a:xfrm>
            <a:off x="175320" y="331118"/>
            <a:ext cx="8640900" cy="5796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it"/>
              <a:t>The DMP is a living document!</a:t>
            </a:r>
            <a:endParaRPr/>
          </a:p>
        </p:txBody>
      </p:sp>
      <p:pic>
        <p:nvPicPr>
          <p:cNvPr id="197" name="Google Shape;197;p28"/>
          <p:cNvPicPr preferRelativeResize="0"/>
          <p:nvPr>
            <p:ph idx="2" type="pic"/>
          </p:nvPr>
        </p:nvPicPr>
        <p:blipFill rotWithShape="1">
          <a:blip r:embed="rId3">
            <a:alphaModFix/>
          </a:blip>
          <a:srcRect b="0" l="19913" r="19907" t="0"/>
          <a:stretch/>
        </p:blipFill>
        <p:spPr>
          <a:xfrm>
            <a:off x="329208" y="1084144"/>
            <a:ext cx="3168599" cy="3509401"/>
          </a:xfrm>
          <a:prstGeom prst="rect">
            <a:avLst/>
          </a:prstGeom>
        </p:spPr>
      </p:pic>
      <p:sp>
        <p:nvSpPr>
          <p:cNvPr id="198" name="Google Shape;198;p28"/>
          <p:cNvSpPr txBox="1"/>
          <p:nvPr/>
        </p:nvSpPr>
        <p:spPr>
          <a:xfrm>
            <a:off x="251525" y="4671625"/>
            <a:ext cx="6795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 sz="1000">
                <a:solidFill>
                  <a:srgbClr val="111111"/>
                </a:solidFill>
                <a:highlight>
                  <a:srgbClr val="F5F5F5"/>
                </a:highlight>
                <a:latin typeface="Helvetica Neue"/>
                <a:ea typeface="Helvetica Neue"/>
                <a:cs typeface="Helvetica Neue"/>
                <a:sym typeface="Helvetica Neue"/>
              </a:rPr>
              <a:t>Photo by </a:t>
            </a:r>
            <a:r>
              <a:rPr lang="it" sz="1000" u="sng">
                <a:solidFill>
                  <a:srgbClr val="767676"/>
                </a:solidFill>
                <a:highlight>
                  <a:srgbClr val="F5F5F5"/>
                </a:highlight>
                <a:latin typeface="Helvetica Neue"/>
                <a:ea typeface="Helvetica Neue"/>
                <a:cs typeface="Helvetica Neue"/>
                <a:sym typeface="Helvetica Neue"/>
                <a:hlinkClick r:id="rId4">
                  <a:extLst>
                    <a:ext uri="{A12FA001-AC4F-418D-AE19-62706E023703}">
                      <ahyp:hlinkClr val="tx"/>
                    </a:ext>
                  </a:extLst>
                </a:hlinkClick>
              </a:rPr>
              <a:t>kazuend</a:t>
            </a:r>
            <a:r>
              <a:rPr lang="it" sz="1000">
                <a:solidFill>
                  <a:srgbClr val="111111"/>
                </a:solidFill>
                <a:highlight>
                  <a:srgbClr val="F5F5F5"/>
                </a:highlight>
                <a:latin typeface="Helvetica Neue"/>
                <a:ea typeface="Helvetica Neue"/>
                <a:cs typeface="Helvetica Neue"/>
                <a:sym typeface="Helvetica Neue"/>
              </a:rPr>
              <a:t> on </a:t>
            </a:r>
            <a:r>
              <a:rPr lang="it" sz="1000" u="sng">
                <a:solidFill>
                  <a:srgbClr val="767676"/>
                </a:solidFill>
                <a:highlight>
                  <a:srgbClr val="F5F5F5"/>
                </a:highlight>
                <a:latin typeface="Helvetica Neue"/>
                <a:ea typeface="Helvetica Neue"/>
                <a:cs typeface="Helvetica Neue"/>
                <a:sym typeface="Helvetica Neue"/>
                <a:hlinkClick r:id="rId5">
                  <a:extLst>
                    <a:ext uri="{A12FA001-AC4F-418D-AE19-62706E023703}">
                      <ahyp:hlinkClr val="tx"/>
                    </a:ext>
                  </a:extLst>
                </a:hlinkClick>
              </a:rPr>
              <a:t>Unsplash</a:t>
            </a:r>
            <a:endParaRPr>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