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23"/>
  </p:notesMasterIdLst>
  <p:sldIdLst>
    <p:sldId id="781" r:id="rId5"/>
    <p:sldId id="733" r:id="rId6"/>
    <p:sldId id="784" r:id="rId7"/>
    <p:sldId id="256" r:id="rId8"/>
    <p:sldId id="785" r:id="rId9"/>
    <p:sldId id="796" r:id="rId10"/>
    <p:sldId id="792" r:id="rId11"/>
    <p:sldId id="794" r:id="rId12"/>
    <p:sldId id="795" r:id="rId13"/>
    <p:sldId id="797" r:id="rId14"/>
    <p:sldId id="799" r:id="rId15"/>
    <p:sldId id="793" r:id="rId16"/>
    <p:sldId id="791" r:id="rId17"/>
    <p:sldId id="786" r:id="rId18"/>
    <p:sldId id="788" r:id="rId19"/>
    <p:sldId id="789" r:id="rId20"/>
    <p:sldId id="790" r:id="rId21"/>
    <p:sldId id="780" r:id="rId2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2060"/>
    <a:srgbClr val="407F45"/>
    <a:srgbClr val="E5194B"/>
    <a:srgbClr val="8779B6"/>
    <a:srgbClr val="002C5C"/>
    <a:srgbClr val="1C01B5"/>
    <a:srgbClr val="0033CC"/>
    <a:srgbClr val="7898C9"/>
    <a:srgbClr val="154DA2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–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808" autoAdjust="0"/>
    <p:restoredTop sz="82465"/>
  </p:normalViewPr>
  <p:slideViewPr>
    <p:cSldViewPr snapToGrid="0">
      <p:cViewPr varScale="1">
        <p:scale>
          <a:sx n="100" d="100"/>
          <a:sy n="100" d="100"/>
        </p:scale>
        <p:origin x="1048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2D1F43-F797-4F26-8077-9AED9140419F}" type="datetimeFigureOut">
              <a:rPr lang="en-US" smtClean="0"/>
              <a:t>6/21/24</a:t>
            </a:fld>
            <a:endParaRPr lang="en-US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B501DD3-02A6-4C2F-817E-0FF5565BF7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53881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7">
            <a:extLst>
              <a:ext uri="{FF2B5EF4-FFF2-40B4-BE49-F238E27FC236}">
                <a16:creationId xmlns:a16="http://schemas.microsoft.com/office/drawing/2014/main" id="{256396EC-C23A-42FD-83A3-E33C685CC983}"/>
              </a:ext>
            </a:extLst>
          </p:cNvPr>
          <p:cNvSpPr txBox="1">
            <a:spLocks noGrp="1" noChangeArrowheads="1"/>
          </p:cNvSpPr>
          <p:nvPr/>
        </p:nvSpPr>
        <p:spPr bwMode="auto">
          <a:xfrm>
            <a:off x="5475288" y="6515100"/>
            <a:ext cx="4189412" cy="34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891" tIns="45446" rIns="90891" bIns="45446" anchor="b"/>
          <a:lstStyle>
            <a:lvl1pPr defTabSz="909638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38188" indent="-284163" defTabSz="909638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36650" indent="-227013" defTabSz="909638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590675" indent="-227013" defTabSz="909638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44700" indent="-227013" defTabSz="909638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01900" indent="-227013" defTabSz="9096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59100" indent="-227013" defTabSz="9096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16300" indent="-227013" defTabSz="9096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73500" indent="-227013" defTabSz="9096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r"/>
            <a:fld id="{E4B0A4C8-CCDF-41B7-BFB2-86178F93284F}" type="slidenum">
              <a:rPr lang="it-IT" altLang="it-IT" sz="1200"/>
              <a:pPr algn="r"/>
              <a:t>2</a:t>
            </a:fld>
            <a:endParaRPr lang="it-IT" altLang="it-IT" sz="1200"/>
          </a:p>
        </p:txBody>
      </p:sp>
      <p:sp>
        <p:nvSpPr>
          <p:cNvPr id="10243" name="Rectangle 2">
            <a:extLst>
              <a:ext uri="{FF2B5EF4-FFF2-40B4-BE49-F238E27FC236}">
                <a16:creationId xmlns:a16="http://schemas.microsoft.com/office/drawing/2014/main" id="{352A5C0C-2BC5-4D8B-BB8A-546B5D29C2CB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10244" name="Rectangle 3">
            <a:extLst>
              <a:ext uri="{FF2B5EF4-FFF2-40B4-BE49-F238E27FC236}">
                <a16:creationId xmlns:a16="http://schemas.microsoft.com/office/drawing/2014/main" id="{6073D22C-FCAE-4181-A0C6-5B656DAE3F5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1" hangingPunct="1"/>
            <a:endParaRPr lang="it-IT" altLang="it-IT">
              <a:latin typeface="Times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7538864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7">
            <a:extLst>
              <a:ext uri="{FF2B5EF4-FFF2-40B4-BE49-F238E27FC236}">
                <a16:creationId xmlns:a16="http://schemas.microsoft.com/office/drawing/2014/main" id="{256396EC-C23A-42FD-83A3-E33C685CC983}"/>
              </a:ext>
            </a:extLst>
          </p:cNvPr>
          <p:cNvSpPr txBox="1">
            <a:spLocks noGrp="1" noChangeArrowheads="1"/>
          </p:cNvSpPr>
          <p:nvPr/>
        </p:nvSpPr>
        <p:spPr bwMode="auto">
          <a:xfrm>
            <a:off x="5475288" y="6515100"/>
            <a:ext cx="4189412" cy="34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891" tIns="45446" rIns="90891" bIns="45446" anchor="b"/>
          <a:lstStyle>
            <a:lvl1pPr defTabSz="909638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38188" indent="-284163" defTabSz="909638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36650" indent="-227013" defTabSz="909638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590675" indent="-227013" defTabSz="909638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44700" indent="-227013" defTabSz="909638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01900" indent="-227013" defTabSz="9096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59100" indent="-227013" defTabSz="9096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16300" indent="-227013" defTabSz="9096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73500" indent="-227013" defTabSz="9096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r"/>
            <a:fld id="{E4B0A4C8-CCDF-41B7-BFB2-86178F93284F}" type="slidenum">
              <a:rPr lang="it-IT" altLang="it-IT" sz="1200"/>
              <a:pPr algn="r"/>
              <a:t>12</a:t>
            </a:fld>
            <a:endParaRPr lang="it-IT" altLang="it-IT" sz="1200"/>
          </a:p>
        </p:txBody>
      </p:sp>
      <p:sp>
        <p:nvSpPr>
          <p:cNvPr id="10243" name="Rectangle 2">
            <a:extLst>
              <a:ext uri="{FF2B5EF4-FFF2-40B4-BE49-F238E27FC236}">
                <a16:creationId xmlns:a16="http://schemas.microsoft.com/office/drawing/2014/main" id="{352A5C0C-2BC5-4D8B-BB8A-546B5D29C2CB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10244" name="Rectangle 3">
            <a:extLst>
              <a:ext uri="{FF2B5EF4-FFF2-40B4-BE49-F238E27FC236}">
                <a16:creationId xmlns:a16="http://schemas.microsoft.com/office/drawing/2014/main" id="{6073D22C-FCAE-4181-A0C6-5B656DAE3F5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1" hangingPunct="1"/>
            <a:endParaRPr lang="it-IT" altLang="it-IT">
              <a:latin typeface="Times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3455187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7">
            <a:extLst>
              <a:ext uri="{FF2B5EF4-FFF2-40B4-BE49-F238E27FC236}">
                <a16:creationId xmlns:a16="http://schemas.microsoft.com/office/drawing/2014/main" id="{256396EC-C23A-42FD-83A3-E33C685CC983}"/>
              </a:ext>
            </a:extLst>
          </p:cNvPr>
          <p:cNvSpPr txBox="1">
            <a:spLocks noGrp="1" noChangeArrowheads="1"/>
          </p:cNvSpPr>
          <p:nvPr/>
        </p:nvSpPr>
        <p:spPr bwMode="auto">
          <a:xfrm>
            <a:off x="5475288" y="6515100"/>
            <a:ext cx="4189412" cy="34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891" tIns="45446" rIns="90891" bIns="45446" anchor="b"/>
          <a:lstStyle>
            <a:lvl1pPr defTabSz="909638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38188" indent="-284163" defTabSz="909638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36650" indent="-227013" defTabSz="909638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590675" indent="-227013" defTabSz="909638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44700" indent="-227013" defTabSz="909638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01900" indent="-227013" defTabSz="9096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59100" indent="-227013" defTabSz="9096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16300" indent="-227013" defTabSz="9096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73500" indent="-227013" defTabSz="9096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r"/>
            <a:fld id="{E4B0A4C8-CCDF-41B7-BFB2-86178F93284F}" type="slidenum">
              <a:rPr lang="it-IT" altLang="it-IT" sz="1200"/>
              <a:pPr algn="r"/>
              <a:t>13</a:t>
            </a:fld>
            <a:endParaRPr lang="it-IT" altLang="it-IT" sz="1200"/>
          </a:p>
        </p:txBody>
      </p:sp>
      <p:sp>
        <p:nvSpPr>
          <p:cNvPr id="10243" name="Rectangle 2">
            <a:extLst>
              <a:ext uri="{FF2B5EF4-FFF2-40B4-BE49-F238E27FC236}">
                <a16:creationId xmlns:a16="http://schemas.microsoft.com/office/drawing/2014/main" id="{352A5C0C-2BC5-4D8B-BB8A-546B5D29C2CB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10244" name="Rectangle 3">
            <a:extLst>
              <a:ext uri="{FF2B5EF4-FFF2-40B4-BE49-F238E27FC236}">
                <a16:creationId xmlns:a16="http://schemas.microsoft.com/office/drawing/2014/main" id="{6073D22C-FCAE-4181-A0C6-5B656DAE3F5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1" hangingPunct="1"/>
            <a:endParaRPr lang="it-IT" altLang="it-IT">
              <a:latin typeface="Times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5508198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7">
            <a:extLst>
              <a:ext uri="{FF2B5EF4-FFF2-40B4-BE49-F238E27FC236}">
                <a16:creationId xmlns:a16="http://schemas.microsoft.com/office/drawing/2014/main" id="{256396EC-C23A-42FD-83A3-E33C685CC983}"/>
              </a:ext>
            </a:extLst>
          </p:cNvPr>
          <p:cNvSpPr txBox="1">
            <a:spLocks noGrp="1" noChangeArrowheads="1"/>
          </p:cNvSpPr>
          <p:nvPr/>
        </p:nvSpPr>
        <p:spPr bwMode="auto">
          <a:xfrm>
            <a:off x="5475288" y="6515100"/>
            <a:ext cx="4189412" cy="34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891" tIns="45446" rIns="90891" bIns="45446" anchor="b"/>
          <a:lstStyle>
            <a:lvl1pPr defTabSz="909638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38188" indent="-284163" defTabSz="909638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36650" indent="-227013" defTabSz="909638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590675" indent="-227013" defTabSz="909638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44700" indent="-227013" defTabSz="909638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01900" indent="-227013" defTabSz="9096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59100" indent="-227013" defTabSz="9096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16300" indent="-227013" defTabSz="9096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73500" indent="-227013" defTabSz="9096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r"/>
            <a:fld id="{E4B0A4C8-CCDF-41B7-BFB2-86178F93284F}" type="slidenum">
              <a:rPr lang="it-IT" altLang="it-IT" sz="1200"/>
              <a:pPr algn="r"/>
              <a:t>14</a:t>
            </a:fld>
            <a:endParaRPr lang="it-IT" altLang="it-IT" sz="1200"/>
          </a:p>
        </p:txBody>
      </p:sp>
      <p:sp>
        <p:nvSpPr>
          <p:cNvPr id="10243" name="Rectangle 2">
            <a:extLst>
              <a:ext uri="{FF2B5EF4-FFF2-40B4-BE49-F238E27FC236}">
                <a16:creationId xmlns:a16="http://schemas.microsoft.com/office/drawing/2014/main" id="{352A5C0C-2BC5-4D8B-BB8A-546B5D29C2CB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10244" name="Rectangle 3">
            <a:extLst>
              <a:ext uri="{FF2B5EF4-FFF2-40B4-BE49-F238E27FC236}">
                <a16:creationId xmlns:a16="http://schemas.microsoft.com/office/drawing/2014/main" id="{6073D22C-FCAE-4181-A0C6-5B656DAE3F5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1" hangingPunct="1"/>
            <a:endParaRPr lang="it-IT" altLang="it-IT">
              <a:latin typeface="Times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2477933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7">
            <a:extLst>
              <a:ext uri="{FF2B5EF4-FFF2-40B4-BE49-F238E27FC236}">
                <a16:creationId xmlns:a16="http://schemas.microsoft.com/office/drawing/2014/main" id="{256396EC-C23A-42FD-83A3-E33C685CC983}"/>
              </a:ext>
            </a:extLst>
          </p:cNvPr>
          <p:cNvSpPr txBox="1">
            <a:spLocks noGrp="1" noChangeArrowheads="1"/>
          </p:cNvSpPr>
          <p:nvPr/>
        </p:nvSpPr>
        <p:spPr bwMode="auto">
          <a:xfrm>
            <a:off x="5475288" y="6515100"/>
            <a:ext cx="4189412" cy="34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891" tIns="45446" rIns="90891" bIns="45446" anchor="b"/>
          <a:lstStyle>
            <a:lvl1pPr defTabSz="909638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38188" indent="-284163" defTabSz="909638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36650" indent="-227013" defTabSz="909638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590675" indent="-227013" defTabSz="909638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44700" indent="-227013" defTabSz="909638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01900" indent="-227013" defTabSz="9096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59100" indent="-227013" defTabSz="9096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16300" indent="-227013" defTabSz="9096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73500" indent="-227013" defTabSz="9096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r"/>
            <a:fld id="{E4B0A4C8-CCDF-41B7-BFB2-86178F93284F}" type="slidenum">
              <a:rPr lang="it-IT" altLang="it-IT" sz="1200"/>
              <a:pPr algn="r"/>
              <a:t>15</a:t>
            </a:fld>
            <a:endParaRPr lang="it-IT" altLang="it-IT" sz="1200"/>
          </a:p>
        </p:txBody>
      </p:sp>
      <p:sp>
        <p:nvSpPr>
          <p:cNvPr id="10243" name="Rectangle 2">
            <a:extLst>
              <a:ext uri="{FF2B5EF4-FFF2-40B4-BE49-F238E27FC236}">
                <a16:creationId xmlns:a16="http://schemas.microsoft.com/office/drawing/2014/main" id="{352A5C0C-2BC5-4D8B-BB8A-546B5D29C2CB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10244" name="Rectangle 3">
            <a:extLst>
              <a:ext uri="{FF2B5EF4-FFF2-40B4-BE49-F238E27FC236}">
                <a16:creationId xmlns:a16="http://schemas.microsoft.com/office/drawing/2014/main" id="{6073D22C-FCAE-4181-A0C6-5B656DAE3F5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1" hangingPunct="1"/>
            <a:endParaRPr lang="it-IT" altLang="it-IT">
              <a:latin typeface="Times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217212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7">
            <a:extLst>
              <a:ext uri="{FF2B5EF4-FFF2-40B4-BE49-F238E27FC236}">
                <a16:creationId xmlns:a16="http://schemas.microsoft.com/office/drawing/2014/main" id="{256396EC-C23A-42FD-83A3-E33C685CC983}"/>
              </a:ext>
            </a:extLst>
          </p:cNvPr>
          <p:cNvSpPr txBox="1">
            <a:spLocks noGrp="1" noChangeArrowheads="1"/>
          </p:cNvSpPr>
          <p:nvPr/>
        </p:nvSpPr>
        <p:spPr bwMode="auto">
          <a:xfrm>
            <a:off x="5475288" y="6515100"/>
            <a:ext cx="4189412" cy="34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891" tIns="45446" rIns="90891" bIns="45446" anchor="b"/>
          <a:lstStyle>
            <a:lvl1pPr defTabSz="909638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38188" indent="-284163" defTabSz="909638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36650" indent="-227013" defTabSz="909638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590675" indent="-227013" defTabSz="909638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44700" indent="-227013" defTabSz="909638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01900" indent="-227013" defTabSz="9096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59100" indent="-227013" defTabSz="9096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16300" indent="-227013" defTabSz="9096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73500" indent="-227013" defTabSz="9096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r"/>
            <a:fld id="{E4B0A4C8-CCDF-41B7-BFB2-86178F93284F}" type="slidenum">
              <a:rPr lang="it-IT" altLang="it-IT" sz="1200"/>
              <a:pPr algn="r"/>
              <a:t>16</a:t>
            </a:fld>
            <a:endParaRPr lang="it-IT" altLang="it-IT" sz="1200"/>
          </a:p>
        </p:txBody>
      </p:sp>
      <p:sp>
        <p:nvSpPr>
          <p:cNvPr id="10243" name="Rectangle 2">
            <a:extLst>
              <a:ext uri="{FF2B5EF4-FFF2-40B4-BE49-F238E27FC236}">
                <a16:creationId xmlns:a16="http://schemas.microsoft.com/office/drawing/2014/main" id="{352A5C0C-2BC5-4D8B-BB8A-546B5D29C2CB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10244" name="Rectangle 3">
            <a:extLst>
              <a:ext uri="{FF2B5EF4-FFF2-40B4-BE49-F238E27FC236}">
                <a16:creationId xmlns:a16="http://schemas.microsoft.com/office/drawing/2014/main" id="{6073D22C-FCAE-4181-A0C6-5B656DAE3F5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1" hangingPunct="1"/>
            <a:endParaRPr lang="it-IT" altLang="it-IT">
              <a:latin typeface="Times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9994269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7">
            <a:extLst>
              <a:ext uri="{FF2B5EF4-FFF2-40B4-BE49-F238E27FC236}">
                <a16:creationId xmlns:a16="http://schemas.microsoft.com/office/drawing/2014/main" id="{256396EC-C23A-42FD-83A3-E33C685CC983}"/>
              </a:ext>
            </a:extLst>
          </p:cNvPr>
          <p:cNvSpPr txBox="1">
            <a:spLocks noGrp="1" noChangeArrowheads="1"/>
          </p:cNvSpPr>
          <p:nvPr/>
        </p:nvSpPr>
        <p:spPr bwMode="auto">
          <a:xfrm>
            <a:off x="5475288" y="6515100"/>
            <a:ext cx="4189412" cy="34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891" tIns="45446" rIns="90891" bIns="45446" anchor="b"/>
          <a:lstStyle>
            <a:lvl1pPr defTabSz="909638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38188" indent="-284163" defTabSz="909638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36650" indent="-227013" defTabSz="909638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590675" indent="-227013" defTabSz="909638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44700" indent="-227013" defTabSz="909638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01900" indent="-227013" defTabSz="9096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59100" indent="-227013" defTabSz="9096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16300" indent="-227013" defTabSz="9096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73500" indent="-227013" defTabSz="9096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r"/>
            <a:fld id="{E4B0A4C8-CCDF-41B7-BFB2-86178F93284F}" type="slidenum">
              <a:rPr lang="it-IT" altLang="it-IT" sz="1200"/>
              <a:pPr algn="r"/>
              <a:t>17</a:t>
            </a:fld>
            <a:endParaRPr lang="it-IT" altLang="it-IT" sz="1200"/>
          </a:p>
        </p:txBody>
      </p:sp>
      <p:sp>
        <p:nvSpPr>
          <p:cNvPr id="10243" name="Rectangle 2">
            <a:extLst>
              <a:ext uri="{FF2B5EF4-FFF2-40B4-BE49-F238E27FC236}">
                <a16:creationId xmlns:a16="http://schemas.microsoft.com/office/drawing/2014/main" id="{352A5C0C-2BC5-4D8B-BB8A-546B5D29C2CB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10244" name="Rectangle 3">
            <a:extLst>
              <a:ext uri="{FF2B5EF4-FFF2-40B4-BE49-F238E27FC236}">
                <a16:creationId xmlns:a16="http://schemas.microsoft.com/office/drawing/2014/main" id="{6073D22C-FCAE-4181-A0C6-5B656DAE3F5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1" hangingPunct="1"/>
            <a:endParaRPr lang="it-IT" altLang="it-IT">
              <a:latin typeface="Times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9986361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7">
            <a:extLst>
              <a:ext uri="{FF2B5EF4-FFF2-40B4-BE49-F238E27FC236}">
                <a16:creationId xmlns:a16="http://schemas.microsoft.com/office/drawing/2014/main" id="{256396EC-C23A-42FD-83A3-E33C685CC983}"/>
              </a:ext>
            </a:extLst>
          </p:cNvPr>
          <p:cNvSpPr txBox="1">
            <a:spLocks noGrp="1" noChangeArrowheads="1"/>
          </p:cNvSpPr>
          <p:nvPr/>
        </p:nvSpPr>
        <p:spPr bwMode="auto">
          <a:xfrm>
            <a:off x="5475288" y="6515100"/>
            <a:ext cx="4189412" cy="34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891" tIns="45446" rIns="90891" bIns="45446" anchor="b"/>
          <a:lstStyle>
            <a:lvl1pPr defTabSz="909638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38188" indent="-284163" defTabSz="909638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36650" indent="-227013" defTabSz="909638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590675" indent="-227013" defTabSz="909638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44700" indent="-227013" defTabSz="909638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01900" indent="-227013" defTabSz="9096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59100" indent="-227013" defTabSz="9096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16300" indent="-227013" defTabSz="9096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73500" indent="-227013" defTabSz="9096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r"/>
            <a:fld id="{E4B0A4C8-CCDF-41B7-BFB2-86178F93284F}" type="slidenum">
              <a:rPr lang="it-IT" altLang="it-IT" sz="1200"/>
              <a:pPr algn="r"/>
              <a:t>3</a:t>
            </a:fld>
            <a:endParaRPr lang="it-IT" altLang="it-IT" sz="1200"/>
          </a:p>
        </p:txBody>
      </p:sp>
      <p:sp>
        <p:nvSpPr>
          <p:cNvPr id="10243" name="Rectangle 2">
            <a:extLst>
              <a:ext uri="{FF2B5EF4-FFF2-40B4-BE49-F238E27FC236}">
                <a16:creationId xmlns:a16="http://schemas.microsoft.com/office/drawing/2014/main" id="{352A5C0C-2BC5-4D8B-BB8A-546B5D29C2CB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10244" name="Rectangle 3">
            <a:extLst>
              <a:ext uri="{FF2B5EF4-FFF2-40B4-BE49-F238E27FC236}">
                <a16:creationId xmlns:a16="http://schemas.microsoft.com/office/drawing/2014/main" id="{6073D22C-FCAE-4181-A0C6-5B656DAE3F5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1" hangingPunct="1"/>
            <a:endParaRPr lang="it-IT" altLang="it-IT">
              <a:latin typeface="Times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5787037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7">
            <a:extLst>
              <a:ext uri="{FF2B5EF4-FFF2-40B4-BE49-F238E27FC236}">
                <a16:creationId xmlns:a16="http://schemas.microsoft.com/office/drawing/2014/main" id="{256396EC-C23A-42FD-83A3-E33C685CC983}"/>
              </a:ext>
            </a:extLst>
          </p:cNvPr>
          <p:cNvSpPr txBox="1">
            <a:spLocks noGrp="1" noChangeArrowheads="1"/>
          </p:cNvSpPr>
          <p:nvPr/>
        </p:nvSpPr>
        <p:spPr bwMode="auto">
          <a:xfrm>
            <a:off x="5475288" y="6515100"/>
            <a:ext cx="4189412" cy="34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891" tIns="45446" rIns="90891" bIns="45446" anchor="b"/>
          <a:lstStyle>
            <a:lvl1pPr defTabSz="909638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38188" indent="-284163" defTabSz="909638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36650" indent="-227013" defTabSz="909638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590675" indent="-227013" defTabSz="909638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44700" indent="-227013" defTabSz="909638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01900" indent="-227013" defTabSz="9096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59100" indent="-227013" defTabSz="9096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16300" indent="-227013" defTabSz="9096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73500" indent="-227013" defTabSz="9096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r"/>
            <a:fld id="{E4B0A4C8-CCDF-41B7-BFB2-86178F93284F}" type="slidenum">
              <a:rPr lang="it-IT" altLang="it-IT" sz="1200"/>
              <a:pPr algn="r"/>
              <a:t>5</a:t>
            </a:fld>
            <a:endParaRPr lang="it-IT" altLang="it-IT" sz="1200"/>
          </a:p>
        </p:txBody>
      </p:sp>
      <p:sp>
        <p:nvSpPr>
          <p:cNvPr id="10243" name="Rectangle 2">
            <a:extLst>
              <a:ext uri="{FF2B5EF4-FFF2-40B4-BE49-F238E27FC236}">
                <a16:creationId xmlns:a16="http://schemas.microsoft.com/office/drawing/2014/main" id="{352A5C0C-2BC5-4D8B-BB8A-546B5D29C2CB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10244" name="Rectangle 3">
            <a:extLst>
              <a:ext uri="{FF2B5EF4-FFF2-40B4-BE49-F238E27FC236}">
                <a16:creationId xmlns:a16="http://schemas.microsoft.com/office/drawing/2014/main" id="{6073D22C-FCAE-4181-A0C6-5B656DAE3F5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1" hangingPunct="1"/>
            <a:endParaRPr lang="it-IT" altLang="it-IT">
              <a:latin typeface="Times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8143492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7">
            <a:extLst>
              <a:ext uri="{FF2B5EF4-FFF2-40B4-BE49-F238E27FC236}">
                <a16:creationId xmlns:a16="http://schemas.microsoft.com/office/drawing/2014/main" id="{256396EC-C23A-42FD-83A3-E33C685CC983}"/>
              </a:ext>
            </a:extLst>
          </p:cNvPr>
          <p:cNvSpPr txBox="1">
            <a:spLocks noGrp="1" noChangeArrowheads="1"/>
          </p:cNvSpPr>
          <p:nvPr/>
        </p:nvSpPr>
        <p:spPr bwMode="auto">
          <a:xfrm>
            <a:off x="5475288" y="6515100"/>
            <a:ext cx="4189412" cy="34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891" tIns="45446" rIns="90891" bIns="45446" anchor="b"/>
          <a:lstStyle>
            <a:lvl1pPr defTabSz="909638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38188" indent="-284163" defTabSz="909638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36650" indent="-227013" defTabSz="909638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590675" indent="-227013" defTabSz="909638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44700" indent="-227013" defTabSz="909638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01900" indent="-227013" defTabSz="9096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59100" indent="-227013" defTabSz="9096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16300" indent="-227013" defTabSz="9096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73500" indent="-227013" defTabSz="9096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r"/>
            <a:fld id="{E4B0A4C8-CCDF-41B7-BFB2-86178F93284F}" type="slidenum">
              <a:rPr lang="it-IT" altLang="it-IT" sz="1200"/>
              <a:pPr algn="r"/>
              <a:t>6</a:t>
            </a:fld>
            <a:endParaRPr lang="it-IT" altLang="it-IT" sz="1200"/>
          </a:p>
        </p:txBody>
      </p:sp>
      <p:sp>
        <p:nvSpPr>
          <p:cNvPr id="10243" name="Rectangle 2">
            <a:extLst>
              <a:ext uri="{FF2B5EF4-FFF2-40B4-BE49-F238E27FC236}">
                <a16:creationId xmlns:a16="http://schemas.microsoft.com/office/drawing/2014/main" id="{352A5C0C-2BC5-4D8B-BB8A-546B5D29C2CB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10244" name="Rectangle 3">
            <a:extLst>
              <a:ext uri="{FF2B5EF4-FFF2-40B4-BE49-F238E27FC236}">
                <a16:creationId xmlns:a16="http://schemas.microsoft.com/office/drawing/2014/main" id="{6073D22C-FCAE-4181-A0C6-5B656DAE3F5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1" hangingPunct="1"/>
            <a:endParaRPr lang="it-IT" altLang="it-IT">
              <a:latin typeface="Times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2667512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7">
            <a:extLst>
              <a:ext uri="{FF2B5EF4-FFF2-40B4-BE49-F238E27FC236}">
                <a16:creationId xmlns:a16="http://schemas.microsoft.com/office/drawing/2014/main" id="{256396EC-C23A-42FD-83A3-E33C685CC983}"/>
              </a:ext>
            </a:extLst>
          </p:cNvPr>
          <p:cNvSpPr txBox="1">
            <a:spLocks noGrp="1" noChangeArrowheads="1"/>
          </p:cNvSpPr>
          <p:nvPr/>
        </p:nvSpPr>
        <p:spPr bwMode="auto">
          <a:xfrm>
            <a:off x="5475288" y="6515100"/>
            <a:ext cx="4189412" cy="34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891" tIns="45446" rIns="90891" bIns="45446" anchor="b"/>
          <a:lstStyle>
            <a:lvl1pPr defTabSz="909638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38188" indent="-284163" defTabSz="909638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36650" indent="-227013" defTabSz="909638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590675" indent="-227013" defTabSz="909638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44700" indent="-227013" defTabSz="909638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01900" indent="-227013" defTabSz="9096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59100" indent="-227013" defTabSz="9096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16300" indent="-227013" defTabSz="9096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73500" indent="-227013" defTabSz="9096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r"/>
            <a:fld id="{E4B0A4C8-CCDF-41B7-BFB2-86178F93284F}" type="slidenum">
              <a:rPr lang="it-IT" altLang="it-IT" sz="1200"/>
              <a:pPr algn="r"/>
              <a:t>7</a:t>
            </a:fld>
            <a:endParaRPr lang="it-IT" altLang="it-IT" sz="1200"/>
          </a:p>
        </p:txBody>
      </p:sp>
      <p:sp>
        <p:nvSpPr>
          <p:cNvPr id="10243" name="Rectangle 2">
            <a:extLst>
              <a:ext uri="{FF2B5EF4-FFF2-40B4-BE49-F238E27FC236}">
                <a16:creationId xmlns:a16="http://schemas.microsoft.com/office/drawing/2014/main" id="{352A5C0C-2BC5-4D8B-BB8A-546B5D29C2CB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10244" name="Rectangle 3">
            <a:extLst>
              <a:ext uri="{FF2B5EF4-FFF2-40B4-BE49-F238E27FC236}">
                <a16:creationId xmlns:a16="http://schemas.microsoft.com/office/drawing/2014/main" id="{6073D22C-FCAE-4181-A0C6-5B656DAE3F5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1" hangingPunct="1"/>
            <a:endParaRPr lang="it-IT" altLang="it-IT">
              <a:latin typeface="Times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1511004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7">
            <a:extLst>
              <a:ext uri="{FF2B5EF4-FFF2-40B4-BE49-F238E27FC236}">
                <a16:creationId xmlns:a16="http://schemas.microsoft.com/office/drawing/2014/main" id="{256396EC-C23A-42FD-83A3-E33C685CC983}"/>
              </a:ext>
            </a:extLst>
          </p:cNvPr>
          <p:cNvSpPr txBox="1">
            <a:spLocks noGrp="1" noChangeArrowheads="1"/>
          </p:cNvSpPr>
          <p:nvPr/>
        </p:nvSpPr>
        <p:spPr bwMode="auto">
          <a:xfrm>
            <a:off x="5475288" y="6515100"/>
            <a:ext cx="4189412" cy="34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891" tIns="45446" rIns="90891" bIns="45446" anchor="b"/>
          <a:lstStyle>
            <a:lvl1pPr defTabSz="909638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38188" indent="-284163" defTabSz="909638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36650" indent="-227013" defTabSz="909638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590675" indent="-227013" defTabSz="909638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44700" indent="-227013" defTabSz="909638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01900" indent="-227013" defTabSz="9096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59100" indent="-227013" defTabSz="9096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16300" indent="-227013" defTabSz="9096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73500" indent="-227013" defTabSz="9096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r"/>
            <a:fld id="{E4B0A4C8-CCDF-41B7-BFB2-86178F93284F}" type="slidenum">
              <a:rPr lang="it-IT" altLang="it-IT" sz="1200"/>
              <a:pPr algn="r"/>
              <a:t>8</a:t>
            </a:fld>
            <a:endParaRPr lang="it-IT" altLang="it-IT" sz="1200"/>
          </a:p>
        </p:txBody>
      </p:sp>
      <p:sp>
        <p:nvSpPr>
          <p:cNvPr id="10243" name="Rectangle 2">
            <a:extLst>
              <a:ext uri="{FF2B5EF4-FFF2-40B4-BE49-F238E27FC236}">
                <a16:creationId xmlns:a16="http://schemas.microsoft.com/office/drawing/2014/main" id="{352A5C0C-2BC5-4D8B-BB8A-546B5D29C2CB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10244" name="Rectangle 3">
            <a:extLst>
              <a:ext uri="{FF2B5EF4-FFF2-40B4-BE49-F238E27FC236}">
                <a16:creationId xmlns:a16="http://schemas.microsoft.com/office/drawing/2014/main" id="{6073D22C-FCAE-4181-A0C6-5B656DAE3F5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1" hangingPunct="1"/>
            <a:endParaRPr lang="it-IT" altLang="it-IT">
              <a:latin typeface="Times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2197121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7">
            <a:extLst>
              <a:ext uri="{FF2B5EF4-FFF2-40B4-BE49-F238E27FC236}">
                <a16:creationId xmlns:a16="http://schemas.microsoft.com/office/drawing/2014/main" id="{256396EC-C23A-42FD-83A3-E33C685CC983}"/>
              </a:ext>
            </a:extLst>
          </p:cNvPr>
          <p:cNvSpPr txBox="1">
            <a:spLocks noGrp="1" noChangeArrowheads="1"/>
          </p:cNvSpPr>
          <p:nvPr/>
        </p:nvSpPr>
        <p:spPr bwMode="auto">
          <a:xfrm>
            <a:off x="5475288" y="6515100"/>
            <a:ext cx="4189412" cy="34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891" tIns="45446" rIns="90891" bIns="45446" anchor="b"/>
          <a:lstStyle>
            <a:lvl1pPr defTabSz="909638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38188" indent="-284163" defTabSz="909638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36650" indent="-227013" defTabSz="909638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590675" indent="-227013" defTabSz="909638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44700" indent="-227013" defTabSz="909638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01900" indent="-227013" defTabSz="9096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59100" indent="-227013" defTabSz="9096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16300" indent="-227013" defTabSz="9096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73500" indent="-227013" defTabSz="9096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r"/>
            <a:fld id="{E4B0A4C8-CCDF-41B7-BFB2-86178F93284F}" type="slidenum">
              <a:rPr lang="it-IT" altLang="it-IT" sz="1200"/>
              <a:pPr algn="r"/>
              <a:t>9</a:t>
            </a:fld>
            <a:endParaRPr lang="it-IT" altLang="it-IT" sz="1200"/>
          </a:p>
        </p:txBody>
      </p:sp>
      <p:sp>
        <p:nvSpPr>
          <p:cNvPr id="10243" name="Rectangle 2">
            <a:extLst>
              <a:ext uri="{FF2B5EF4-FFF2-40B4-BE49-F238E27FC236}">
                <a16:creationId xmlns:a16="http://schemas.microsoft.com/office/drawing/2014/main" id="{352A5C0C-2BC5-4D8B-BB8A-546B5D29C2CB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10244" name="Rectangle 3">
            <a:extLst>
              <a:ext uri="{FF2B5EF4-FFF2-40B4-BE49-F238E27FC236}">
                <a16:creationId xmlns:a16="http://schemas.microsoft.com/office/drawing/2014/main" id="{6073D22C-FCAE-4181-A0C6-5B656DAE3F5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1" hangingPunct="1"/>
            <a:endParaRPr lang="it-IT" altLang="it-IT">
              <a:latin typeface="Times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9066405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7">
            <a:extLst>
              <a:ext uri="{FF2B5EF4-FFF2-40B4-BE49-F238E27FC236}">
                <a16:creationId xmlns:a16="http://schemas.microsoft.com/office/drawing/2014/main" id="{256396EC-C23A-42FD-83A3-E33C685CC983}"/>
              </a:ext>
            </a:extLst>
          </p:cNvPr>
          <p:cNvSpPr txBox="1">
            <a:spLocks noGrp="1" noChangeArrowheads="1"/>
          </p:cNvSpPr>
          <p:nvPr/>
        </p:nvSpPr>
        <p:spPr bwMode="auto">
          <a:xfrm>
            <a:off x="5475288" y="6515100"/>
            <a:ext cx="4189412" cy="34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891" tIns="45446" rIns="90891" bIns="45446" anchor="b"/>
          <a:lstStyle>
            <a:lvl1pPr defTabSz="909638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38188" indent="-284163" defTabSz="909638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36650" indent="-227013" defTabSz="909638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590675" indent="-227013" defTabSz="909638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44700" indent="-227013" defTabSz="909638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01900" indent="-227013" defTabSz="9096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59100" indent="-227013" defTabSz="9096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16300" indent="-227013" defTabSz="9096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73500" indent="-227013" defTabSz="9096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r"/>
            <a:fld id="{E4B0A4C8-CCDF-41B7-BFB2-86178F93284F}" type="slidenum">
              <a:rPr lang="it-IT" altLang="it-IT" sz="1200"/>
              <a:pPr algn="r"/>
              <a:t>10</a:t>
            </a:fld>
            <a:endParaRPr lang="it-IT" altLang="it-IT" sz="1200"/>
          </a:p>
        </p:txBody>
      </p:sp>
      <p:sp>
        <p:nvSpPr>
          <p:cNvPr id="10243" name="Rectangle 2">
            <a:extLst>
              <a:ext uri="{FF2B5EF4-FFF2-40B4-BE49-F238E27FC236}">
                <a16:creationId xmlns:a16="http://schemas.microsoft.com/office/drawing/2014/main" id="{352A5C0C-2BC5-4D8B-BB8A-546B5D29C2CB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10244" name="Rectangle 3">
            <a:extLst>
              <a:ext uri="{FF2B5EF4-FFF2-40B4-BE49-F238E27FC236}">
                <a16:creationId xmlns:a16="http://schemas.microsoft.com/office/drawing/2014/main" id="{6073D22C-FCAE-4181-A0C6-5B656DAE3F5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1" hangingPunct="1"/>
            <a:endParaRPr lang="it-IT" altLang="it-IT">
              <a:latin typeface="Times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1733414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7">
            <a:extLst>
              <a:ext uri="{FF2B5EF4-FFF2-40B4-BE49-F238E27FC236}">
                <a16:creationId xmlns:a16="http://schemas.microsoft.com/office/drawing/2014/main" id="{256396EC-C23A-42FD-83A3-E33C685CC983}"/>
              </a:ext>
            </a:extLst>
          </p:cNvPr>
          <p:cNvSpPr txBox="1">
            <a:spLocks noGrp="1" noChangeArrowheads="1"/>
          </p:cNvSpPr>
          <p:nvPr/>
        </p:nvSpPr>
        <p:spPr bwMode="auto">
          <a:xfrm>
            <a:off x="5475288" y="6515100"/>
            <a:ext cx="4189412" cy="34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891" tIns="45446" rIns="90891" bIns="45446" anchor="b"/>
          <a:lstStyle>
            <a:lvl1pPr defTabSz="909638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38188" indent="-284163" defTabSz="909638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36650" indent="-227013" defTabSz="909638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590675" indent="-227013" defTabSz="909638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44700" indent="-227013" defTabSz="909638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01900" indent="-227013" defTabSz="9096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59100" indent="-227013" defTabSz="9096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16300" indent="-227013" defTabSz="9096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73500" indent="-227013" defTabSz="9096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r"/>
            <a:fld id="{E4B0A4C8-CCDF-41B7-BFB2-86178F93284F}" type="slidenum">
              <a:rPr lang="it-IT" altLang="it-IT" sz="1200"/>
              <a:pPr algn="r"/>
              <a:t>11</a:t>
            </a:fld>
            <a:endParaRPr lang="it-IT" altLang="it-IT" sz="1200"/>
          </a:p>
        </p:txBody>
      </p:sp>
      <p:sp>
        <p:nvSpPr>
          <p:cNvPr id="10243" name="Rectangle 2">
            <a:extLst>
              <a:ext uri="{FF2B5EF4-FFF2-40B4-BE49-F238E27FC236}">
                <a16:creationId xmlns:a16="http://schemas.microsoft.com/office/drawing/2014/main" id="{352A5C0C-2BC5-4D8B-BB8A-546B5D29C2CB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10244" name="Rectangle 3">
            <a:extLst>
              <a:ext uri="{FF2B5EF4-FFF2-40B4-BE49-F238E27FC236}">
                <a16:creationId xmlns:a16="http://schemas.microsoft.com/office/drawing/2014/main" id="{6073D22C-FCAE-4181-A0C6-5B656DAE3F5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1" hangingPunct="1"/>
            <a:endParaRPr lang="it-IT" altLang="it-IT">
              <a:latin typeface="Times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812335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A739DD1-A1C1-4C92-A68E-E40C9900F91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  <a:endParaRPr lang="en-US"/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1CEDE420-FE01-46FE-BF26-54F0BF95EA0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  <a:endParaRPr lang="en-US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F9908AA3-9092-4D49-904B-BF00CA803C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575E9D-6408-47CD-AD8B-3641A5AD639A}" type="datetimeFigureOut">
              <a:rPr lang="en-US" smtClean="0"/>
              <a:t>6/21/24</a:t>
            </a:fld>
            <a:endParaRPr lang="en-US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99F02FCF-3FDD-4509-B7B9-F8421F70E2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5D517DA4-78C4-45DF-B719-EB1FF4D463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7EB81F-4DFB-4028-A191-72B91FC75F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07710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F3405E2-2C2C-45E4-BDD5-7A4DB53487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/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7F2F977C-05A2-46DD-BB27-DBA5BCE12AD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49506E92-E34F-4FF6-AEB3-72E5A25E48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575E9D-6408-47CD-AD8B-3641A5AD639A}" type="datetimeFigureOut">
              <a:rPr lang="en-US" smtClean="0"/>
              <a:t>6/21/24</a:t>
            </a:fld>
            <a:endParaRPr lang="en-US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A039216-3526-4CE1-94F9-AE5C922AEA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5620EA78-0D11-4C8B-A24C-6E702C5D52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7EB81F-4DFB-4028-A191-72B91FC75F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60166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E0AC175F-13D1-46F5-84B8-1C19E9162D5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  <a:endParaRPr lang="en-US"/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88231F86-5A6C-4789-847B-0195B759148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2BD7EED9-0EF5-4116-9C22-98E8D5EE68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575E9D-6408-47CD-AD8B-3641A5AD639A}" type="datetimeFigureOut">
              <a:rPr lang="en-US" smtClean="0"/>
              <a:t>6/21/24</a:t>
            </a:fld>
            <a:endParaRPr lang="en-US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F24E7FEA-9D05-49F4-AAB3-D69BDE4088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A067AAE-878B-4743-B906-35C14CC3F1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7EB81F-4DFB-4028-A191-72B91FC75F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69741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7858A74-DDB2-4124-A1D1-D43D4F3858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A1F0B677-0C47-4600-9E88-560D34667FB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BCC31DC-F58C-473B-AA74-1E60E96918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575E9D-6408-47CD-AD8B-3641A5AD639A}" type="datetimeFigureOut">
              <a:rPr lang="en-US" smtClean="0"/>
              <a:t>6/21/24</a:t>
            </a:fld>
            <a:endParaRPr lang="en-US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4038320-141D-42D3-BDD6-02BC2DAAC8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3537A1C8-40BA-42B3-92FC-343EF68DDD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7EB81F-4DFB-4028-A191-72B91FC75F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51312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FBBB05AA-7C04-4CAF-AE3F-209C0CBA0F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  <a:endParaRPr lang="en-US"/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DBEBCDBA-EAF6-4271-BA99-E43EA0D6753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8E6B107-4EE1-4ABC-B162-3DA9011146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575E9D-6408-47CD-AD8B-3641A5AD639A}" type="datetimeFigureOut">
              <a:rPr lang="en-US" smtClean="0"/>
              <a:t>6/21/24</a:t>
            </a:fld>
            <a:endParaRPr lang="en-US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983D69DE-C02A-4833-B632-73834E96CD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65583F3-0D4D-41F7-BDAA-1553E5C6A7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7EB81F-4DFB-4028-A191-72B91FC75F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88817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546766E-C5FD-4053-9690-F64AB79571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6ED8BA3-F46A-45B3-AEFF-882338EBECC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48E6BEE0-353C-4A9C-B5F2-1A6F03789AB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98A6A069-2317-48A9-9D2B-160D8C4478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575E9D-6408-47CD-AD8B-3641A5AD639A}" type="datetimeFigureOut">
              <a:rPr lang="en-US" smtClean="0"/>
              <a:t>6/21/24</a:t>
            </a:fld>
            <a:endParaRPr lang="en-US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3C682F38-25BF-4C31-B0E4-615C104EA5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EEF19BE5-B1FE-442F-BA24-BE292BE77B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7EB81F-4DFB-4028-A191-72B91FC75F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19041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601224E-46CB-42A4-8D56-A909A03398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/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8C7D8AE8-5BAF-4E50-8126-4D09A7412B9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217C665B-5C52-47A0-B337-9F733FF8D0C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9308087E-3A0E-4E4F-88A5-9A1C425D841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8021EFC1-D898-40FF-B9A4-9CF54E88A63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A13DC03-4444-4281-989D-B63B09C4B2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575E9D-6408-47CD-AD8B-3641A5AD639A}" type="datetimeFigureOut">
              <a:rPr lang="en-US" smtClean="0"/>
              <a:t>6/21/24</a:t>
            </a:fld>
            <a:endParaRPr lang="en-US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908893F5-EC8C-4BC4-B30D-E1BB96AE06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BCFE23C9-9259-4B40-BCF9-F8BE8427F0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7EB81F-4DFB-4028-A191-72B91FC75F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10667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AFC4E72-BF2A-43B3-AF2A-87BE8AFE27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/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E13C9D83-D4EA-48BF-87B6-B54BE2D3B2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575E9D-6408-47CD-AD8B-3641A5AD639A}" type="datetimeFigureOut">
              <a:rPr lang="en-US" smtClean="0"/>
              <a:t>6/21/24</a:t>
            </a:fld>
            <a:endParaRPr lang="en-US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AEE17BFB-1C01-4A04-BEBD-429EEA4697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E2AABF1B-3854-41F2-BA8F-60D5ECD3B3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7EB81F-4DFB-4028-A191-72B91FC75F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6959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4AB585CD-1E4F-4399-859B-71EE051498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575E9D-6408-47CD-AD8B-3641A5AD639A}" type="datetimeFigureOut">
              <a:rPr lang="en-US" smtClean="0"/>
              <a:t>6/21/24</a:t>
            </a:fld>
            <a:endParaRPr lang="en-US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875C757A-79BC-4713-BFC0-242D658D67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B212E63E-269F-4AD1-8F52-13F13DD005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7EB81F-4DFB-4028-A191-72B91FC75F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23589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3A61645-78F9-4605-BF5C-BB0D8EEE23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  <a:endParaRPr lang="en-US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ADB7E367-B584-49FB-9673-27A220E5377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DFCF0555-14B8-41BE-8DFD-5518902EAFC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315260B9-EB5C-4098-A8BA-C771C7513E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575E9D-6408-47CD-AD8B-3641A5AD639A}" type="datetimeFigureOut">
              <a:rPr lang="en-US" smtClean="0"/>
              <a:t>6/21/24</a:t>
            </a:fld>
            <a:endParaRPr lang="en-US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84EE9E5D-181F-4FBC-8FE0-F59C30F55A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47F5F030-2167-4793-A62E-EE0FF361B5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7EB81F-4DFB-4028-A191-72B91FC75F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66748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07C967C-D4AC-4A30-8BFF-750FD7F58F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  <a:endParaRPr lang="en-US"/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89BCCC24-534C-41F4-9E3F-7B05727C02E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8FC0329A-F580-4F7D-9642-8F64A0BC303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EF3A5403-2B7A-4C4F-A828-957571890B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575E9D-6408-47CD-AD8B-3641A5AD639A}" type="datetimeFigureOut">
              <a:rPr lang="en-US" smtClean="0"/>
              <a:t>6/21/24</a:t>
            </a:fld>
            <a:endParaRPr lang="en-US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E458291-36EE-44A2-B91A-0949586866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76D4B7-F5A8-4E0A-B0E0-EC73DB45A0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7EB81F-4DFB-4028-A191-72B91FC75F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0623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79F17D87-77FA-4EE3-B191-70D226D74C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en-US"/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423122BD-1AF0-44F0-B63C-D3698244CB7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C17FB80-9F91-4BA2-840E-D8027B989BA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575E9D-6408-47CD-AD8B-3641A5AD639A}" type="datetimeFigureOut">
              <a:rPr lang="en-US" smtClean="0"/>
              <a:t>6/21/24</a:t>
            </a:fld>
            <a:endParaRPr lang="en-US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4C9481F6-8AAA-449A-8E54-DF8A02B2865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CA63D70-08DB-495C-938B-E1CCD7718DF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7EB81F-4DFB-4028-A191-72B91FC75F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60395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3.png"/><Relationship Id="rId5" Type="http://schemas.openxmlformats.org/officeDocument/2006/relationships/hyperlink" Target="https://unsplash.com/it/foto/lotto-di-carta-bianca-per-stampanti-5cFwQ-WMcJU?utm_content=creditCopyText&amp;utm_medium=referral&amp;utm_source=unsplash" TargetMode="External"/><Relationship Id="rId4" Type="http://schemas.openxmlformats.org/officeDocument/2006/relationships/hyperlink" Target="https://unsplash.com/it/@anniespratt?utm_content=creditCopyText&amp;utm_medium=referral&amp;utm_source=unsplash" TargetMode="Externa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unsw.edu.au/governance/policy/browse-a-z" TargetMode="External"/><Relationship Id="rId13" Type="http://schemas.openxmlformats.org/officeDocument/2006/relationships/image" Target="../media/image16.png"/><Relationship Id="rId3" Type="http://schemas.openxmlformats.org/officeDocument/2006/relationships/image" Target="../media/image4.png"/><Relationship Id="rId7" Type="http://schemas.openxmlformats.org/officeDocument/2006/relationships/hyperlink" Target="https://tuwhera.aut.ac.nz/__data/assets/pdf_file/0007/409642/AUTOpenScholarshipPolicy2020.pdf" TargetMode="External"/><Relationship Id="rId12" Type="http://schemas.openxmlformats.org/officeDocument/2006/relationships/image" Target="../media/image1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libraries.mit.edu/scholarly/mit-open-access/open-access-policy" TargetMode="External"/><Relationship Id="rId11" Type="http://schemas.openxmlformats.org/officeDocument/2006/relationships/image" Target="../media/image14.png"/><Relationship Id="rId5" Type="http://schemas.openxmlformats.org/officeDocument/2006/relationships/hyperlink" Target="https://cyber.harvard.edu/hoap/Additional_resources" TargetMode="External"/><Relationship Id="rId10" Type="http://schemas.openxmlformats.org/officeDocument/2006/relationships/hyperlink" Target="https://openaccess.ox.ac.uk/home-2/rights-retention" TargetMode="External"/><Relationship Id="rId4" Type="http://schemas.openxmlformats.org/officeDocument/2006/relationships/hyperlink" Target="https://osc.hul.harvard.edu/policies/fas" TargetMode="External"/><Relationship Id="rId9" Type="http://schemas.openxmlformats.org/officeDocument/2006/relationships/hyperlink" Target="https://www.openaccess.cam.ac.uk/funder-open-access-policies/rights-retention/rights-retention-pilot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png"/><Relationship Id="rId4" Type="http://schemas.openxmlformats.org/officeDocument/2006/relationships/image" Target="../media/image4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mailto:Emma.lazzeri@cnr.it" TargetMode="External"/><Relationship Id="rId7" Type="http://schemas.openxmlformats.org/officeDocument/2006/relationships/image" Target="../media/image3.pn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0.xml"/><Relationship Id="rId6" Type="http://schemas.openxmlformats.org/officeDocument/2006/relationships/hyperlink" Target="https://unsplash.com/it/foto/segno-di-freccia-in-legno-marrone-e-bianco-pnGjbJEmU3o?utm_content=creditCopyText&amp;utm_medium=referral&amp;utm_source=unsplash" TargetMode="External"/><Relationship Id="rId5" Type="http://schemas.openxmlformats.org/officeDocument/2006/relationships/hyperlink" Target="https://unsplash.com/it/@alexas_fotos?utm_content=creditCopyText&amp;utm_medium=referral&amp;utm_source=unsplash" TargetMode="Externa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unsplash.com/it/foto/albero-marrone-SIU1Glk6v5k?utm_content=creditCopyText&amp;utm_medium=referral&amp;utm_source=unsplash" TargetMode="External"/><Relationship Id="rId5" Type="http://schemas.openxmlformats.org/officeDocument/2006/relationships/hyperlink" Target="https://unsplash.com/it/@finleydesign?utm_content=creditCopyText&amp;utm_medium=referral&amp;utm_source=unsplash" TargetMode="Externa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Relationship Id="rId5" Type="http://schemas.openxmlformats.org/officeDocument/2006/relationships/hyperlink" Target="https://unsplash.com/it/foto/persone-mano-destra-che-fa-pollice-in-su-3KEFp35FVB0?utm_content=creditCopyText&amp;utm_medium=referral&amp;utm_source=unsplash" TargetMode="External"/><Relationship Id="rId4" Type="http://schemas.openxmlformats.org/officeDocument/2006/relationships/hyperlink" Target="https://unsplash.com/it/@sincerelymedia?utm_content=creditCopyText&amp;utm_medium=referral&amp;utm_source=unsplash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unsplash.com/it/foto/grayscale-photo-of-person-holding-glass-Iq9SaJezkOE?utm_content=creditCopyText&amp;utm_medium=referral&amp;utm_source=unsplash" TargetMode="External"/><Relationship Id="rId5" Type="http://schemas.openxmlformats.org/officeDocument/2006/relationships/hyperlink" Target="https://unsplash.com/it/@grstocks?utm_content=creditCopyText&amp;utm_medium=referral&amp;utm_source=unsplash" TargetMode="External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A pile of papers with text&#10;&#10;Description automatically generated">
            <a:extLst>
              <a:ext uri="{FF2B5EF4-FFF2-40B4-BE49-F238E27FC236}">
                <a16:creationId xmlns:a16="http://schemas.microsoft.com/office/drawing/2014/main" id="{E3BAAC6E-A2A0-894D-0A15-F4C9EFC104E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657"/>
          <a:stretch/>
        </p:blipFill>
        <p:spPr>
          <a:xfrm>
            <a:off x="0" y="0"/>
            <a:ext cx="12190558" cy="6858000"/>
          </a:xfrm>
          <a:prstGeom prst="rect">
            <a:avLst/>
          </a:prstGeom>
        </p:spPr>
      </p:pic>
      <p:sp>
        <p:nvSpPr>
          <p:cNvPr id="4" name="Rettangolo 3">
            <a:extLst>
              <a:ext uri="{FF2B5EF4-FFF2-40B4-BE49-F238E27FC236}">
                <a16:creationId xmlns:a16="http://schemas.microsoft.com/office/drawing/2014/main" id="{C6F51AE9-DDAC-8FD1-DAA7-6752D87521BC}"/>
              </a:ext>
            </a:extLst>
          </p:cNvPr>
          <p:cNvSpPr/>
          <p:nvPr/>
        </p:nvSpPr>
        <p:spPr>
          <a:xfrm>
            <a:off x="0" y="587229"/>
            <a:ext cx="12192000" cy="939567"/>
          </a:xfrm>
          <a:prstGeom prst="rect">
            <a:avLst/>
          </a:prstGeom>
          <a:solidFill>
            <a:srgbClr val="002C5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" name="Rettangolo 4">
            <a:extLst>
              <a:ext uri="{FF2B5EF4-FFF2-40B4-BE49-F238E27FC236}">
                <a16:creationId xmlns:a16="http://schemas.microsoft.com/office/drawing/2014/main" id="{08886A39-4B45-AE8A-4AFB-7F3ABA4FEBB2}"/>
              </a:ext>
            </a:extLst>
          </p:cNvPr>
          <p:cNvSpPr/>
          <p:nvPr/>
        </p:nvSpPr>
        <p:spPr>
          <a:xfrm>
            <a:off x="0" y="4001549"/>
            <a:ext cx="12192000" cy="2147581"/>
          </a:xfrm>
          <a:prstGeom prst="rect">
            <a:avLst/>
          </a:prstGeom>
          <a:solidFill>
            <a:srgbClr val="002C5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" name="Rettangolo 6">
            <a:extLst>
              <a:ext uri="{FF2B5EF4-FFF2-40B4-BE49-F238E27FC236}">
                <a16:creationId xmlns:a16="http://schemas.microsoft.com/office/drawing/2014/main" id="{F7807167-20F5-D588-8522-A7246B39AD27}"/>
              </a:ext>
            </a:extLst>
          </p:cNvPr>
          <p:cNvSpPr/>
          <p:nvPr/>
        </p:nvSpPr>
        <p:spPr>
          <a:xfrm>
            <a:off x="4664279" y="5687086"/>
            <a:ext cx="73152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buNone/>
            </a:pPr>
            <a:r>
              <a:rPr lang="it-IT" altLang="it-IT" sz="2000" b="1" dirty="0">
                <a:solidFill>
                  <a:schemeClr val="bg1"/>
                </a:solidFill>
                <a:latin typeface="Source Sans Pro" panose="020B0503030403020204" pitchFamily="34" charset="0"/>
                <a:ea typeface="Roboto" pitchFamily="2" charset="0"/>
                <a:cs typeface="Tahoma" panose="020B0604030504040204" pitchFamily="34" charset="0"/>
              </a:rPr>
              <a:t>A cura di Emma Lazzeri, CNR</a:t>
            </a:r>
            <a:endParaRPr lang="it-IT" altLang="it-IT" sz="2000" dirty="0">
              <a:solidFill>
                <a:schemeClr val="bg1"/>
              </a:solidFill>
              <a:latin typeface="Source Sans Pro" panose="020B0503030403020204" pitchFamily="34" charset="0"/>
              <a:ea typeface="Roboto" pitchFamily="2" charset="0"/>
              <a:cs typeface="Tahoma" panose="020B0604030504040204" pitchFamily="34" charset="0"/>
            </a:endParaRPr>
          </a:p>
        </p:txBody>
      </p:sp>
      <p:sp>
        <p:nvSpPr>
          <p:cNvPr id="8" name="Rettangolo 7">
            <a:extLst>
              <a:ext uri="{FF2B5EF4-FFF2-40B4-BE49-F238E27FC236}">
                <a16:creationId xmlns:a16="http://schemas.microsoft.com/office/drawing/2014/main" id="{E228576C-17A7-A84D-081C-04C7F263DA2A}"/>
              </a:ext>
            </a:extLst>
          </p:cNvPr>
          <p:cNvSpPr/>
          <p:nvPr/>
        </p:nvSpPr>
        <p:spPr>
          <a:xfrm>
            <a:off x="6967822" y="797493"/>
            <a:ext cx="501165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spcBef>
                <a:spcPct val="0"/>
              </a:spcBef>
            </a:pPr>
            <a:r>
              <a:rPr lang="it-IT" altLang="it-IT" sz="1200" dirty="0">
                <a:solidFill>
                  <a:schemeClr val="bg1"/>
                </a:solidFill>
                <a:latin typeface="Source Sans Pro" panose="020B0503030403020204" pitchFamily="34" charset="0"/>
                <a:ea typeface="Roboto" pitchFamily="2" charset="0"/>
                <a:cs typeface="Tahoma" panose="020B0604030504040204" pitchFamily="34" charset="0"/>
              </a:rPr>
              <a:t>Diritti dell’autore e accesso aperto nella ricerca scientifica</a:t>
            </a:r>
          </a:p>
          <a:p>
            <a:pPr algn="r">
              <a:spcBef>
                <a:spcPct val="0"/>
              </a:spcBef>
            </a:pPr>
            <a:r>
              <a:rPr lang="it-IT" altLang="it-IT" sz="1200" dirty="0">
                <a:solidFill>
                  <a:schemeClr val="bg1"/>
                </a:solidFill>
                <a:latin typeface="Source Sans Pro" panose="020B0503030403020204" pitchFamily="34" charset="0"/>
                <a:ea typeface="Roboto" pitchFamily="2" charset="0"/>
                <a:cs typeface="Tahoma" panose="020B0604030504040204" pitchFamily="34" charset="0"/>
              </a:rPr>
              <a:t>Right2Pub, Roma, 17 giugno 2024</a:t>
            </a:r>
          </a:p>
        </p:txBody>
      </p:sp>
      <p:sp>
        <p:nvSpPr>
          <p:cNvPr id="9" name="Rettangolo 8">
            <a:extLst>
              <a:ext uri="{FF2B5EF4-FFF2-40B4-BE49-F238E27FC236}">
                <a16:creationId xmlns:a16="http://schemas.microsoft.com/office/drawing/2014/main" id="{1D828E79-A3A4-1452-CBBE-BAE68CEB5F08}"/>
              </a:ext>
            </a:extLst>
          </p:cNvPr>
          <p:cNvSpPr/>
          <p:nvPr/>
        </p:nvSpPr>
        <p:spPr>
          <a:xfrm>
            <a:off x="1274229" y="4255925"/>
            <a:ext cx="9643542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0"/>
              </a:spcBef>
            </a:pPr>
            <a:r>
              <a:rPr lang="it-IT" sz="5000" b="1" dirty="0">
                <a:solidFill>
                  <a:schemeClr val="bg1"/>
                </a:solidFill>
                <a:latin typeface="Source Sans Pro" panose="020B0503030403020204" pitchFamily="34" charset="0"/>
                <a:ea typeface="Roboto" pitchFamily="2" charset="0"/>
                <a:cs typeface="Tahoma" panose="020B0604030504040204" pitchFamily="34" charset="0"/>
              </a:rPr>
              <a:t>Mantenere i diritti: </a:t>
            </a:r>
          </a:p>
          <a:p>
            <a:pPr algn="ctr">
              <a:spcBef>
                <a:spcPct val="0"/>
              </a:spcBef>
            </a:pPr>
            <a:r>
              <a:rPr lang="it-IT" sz="5000" b="1" dirty="0">
                <a:solidFill>
                  <a:schemeClr val="bg1"/>
                </a:solidFill>
                <a:latin typeface="Source Sans Pro" panose="020B0503030403020204" pitchFamily="34" charset="0"/>
                <a:ea typeface="Roboto" pitchFamily="2" charset="0"/>
                <a:cs typeface="Tahoma" panose="020B0604030504040204" pitchFamily="34" charset="0"/>
              </a:rPr>
              <a:t>buone pratiche</a:t>
            </a:r>
            <a:endParaRPr lang="it-IT" altLang="it-IT" sz="5000" b="1" dirty="0">
              <a:solidFill>
                <a:schemeClr val="bg1"/>
              </a:solidFill>
              <a:latin typeface="Source Sans Pro" panose="020B0503030403020204" pitchFamily="34" charset="0"/>
              <a:ea typeface="Roboto" pitchFamily="2" charset="0"/>
              <a:cs typeface="Tahoma" panose="020B0604030504040204" pitchFamily="34" charset="0"/>
            </a:endParaRPr>
          </a:p>
        </p:txBody>
      </p:sp>
      <p:pic>
        <p:nvPicPr>
          <p:cNvPr id="2" name="Immagine 1">
            <a:extLst>
              <a:ext uri="{FF2B5EF4-FFF2-40B4-BE49-F238E27FC236}">
                <a16:creationId xmlns:a16="http://schemas.microsoft.com/office/drawing/2014/main" id="{F6CECA52-6C28-FBC5-86E9-71EA196BA968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13" y="708870"/>
            <a:ext cx="3000298" cy="65183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8BDE1DA0-48C8-AD51-8905-68C2F9431F16}"/>
              </a:ext>
            </a:extLst>
          </p:cNvPr>
          <p:cNvSpPr txBox="1"/>
          <p:nvPr/>
        </p:nvSpPr>
        <p:spPr>
          <a:xfrm>
            <a:off x="207498" y="6465432"/>
            <a:ext cx="609834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</a:rPr>
              <a:t>Foto di </a:t>
            </a:r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Annie Spratt</a:t>
            </a:r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GB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su</a:t>
            </a:r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Unsplash</a:t>
            </a:r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endParaRPr lang="en-IT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80AC68C-F366-4EFC-D67A-EC466E873DB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58629" y="6207239"/>
            <a:ext cx="1695450" cy="5931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9123016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FCA97AF9-B7CA-73E6-415B-537B4084E4B9}"/>
              </a:ext>
            </a:extLst>
          </p:cNvPr>
          <p:cNvSpPr txBox="1">
            <a:spLocks/>
          </p:cNvSpPr>
          <p:nvPr/>
        </p:nvSpPr>
        <p:spPr>
          <a:xfrm>
            <a:off x="317241" y="6412237"/>
            <a:ext cx="7772400" cy="451586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sz="1400" b="1" dirty="0">
                <a:solidFill>
                  <a:srgbClr val="2A4385"/>
                </a:solidFill>
                <a:latin typeface="Source Sans Pro" panose="020B0503030403020204" pitchFamily="34" charset="0"/>
                <a:ea typeface="Roboto Slab Black" pitchFamily="2" charset="0"/>
              </a:rPr>
              <a:t>Mantenere i diritti: buone pratiche, Roma, 17 giugno 2024</a:t>
            </a:r>
          </a:p>
        </p:txBody>
      </p:sp>
      <p:pic>
        <p:nvPicPr>
          <p:cNvPr id="3" name="Immagine 2" descr="Immagine che contiene testo, segnale&#10;&#10;Descrizione generata automaticamente">
            <a:extLst>
              <a:ext uri="{FF2B5EF4-FFF2-40B4-BE49-F238E27FC236}">
                <a16:creationId xmlns:a16="http://schemas.microsoft.com/office/drawing/2014/main" id="{3B17C28D-174F-2D40-61E8-DF7AFFC5F50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8283" y="6240844"/>
            <a:ext cx="1932799" cy="420245"/>
          </a:xfrm>
          <a:prstGeom prst="rect">
            <a:avLst/>
          </a:prstGeom>
        </p:spPr>
      </p:pic>
      <p:sp>
        <p:nvSpPr>
          <p:cNvPr id="6" name="Rettangolo 5">
            <a:extLst>
              <a:ext uri="{FF2B5EF4-FFF2-40B4-BE49-F238E27FC236}">
                <a16:creationId xmlns:a16="http://schemas.microsoft.com/office/drawing/2014/main" id="{70358C0E-79D5-343A-10F0-94E9D2ACE19F}"/>
              </a:ext>
            </a:extLst>
          </p:cNvPr>
          <p:cNvSpPr/>
          <p:nvPr/>
        </p:nvSpPr>
        <p:spPr>
          <a:xfrm>
            <a:off x="0" y="196911"/>
            <a:ext cx="12192000" cy="812598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8" name="Titolo 1">
            <a:extLst>
              <a:ext uri="{FF2B5EF4-FFF2-40B4-BE49-F238E27FC236}">
                <a16:creationId xmlns:a16="http://schemas.microsoft.com/office/drawing/2014/main" id="{1690BEAA-BD4F-6275-620B-C66D7C0AB145}"/>
              </a:ext>
            </a:extLst>
          </p:cNvPr>
          <p:cNvSpPr txBox="1">
            <a:spLocks/>
          </p:cNvSpPr>
          <p:nvPr/>
        </p:nvSpPr>
        <p:spPr>
          <a:xfrm>
            <a:off x="242425" y="445791"/>
            <a:ext cx="11236812" cy="42758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r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5000" kern="1200" cap="all" spc="200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it-IT" sz="3000" b="1" dirty="0">
                <a:solidFill>
                  <a:schemeClr val="bg1"/>
                </a:solidFill>
                <a:latin typeface="Source Sans Pro" panose="020B0503030403020204" pitchFamily="34" charset="0"/>
                <a:ea typeface="Roboto Slab Black" pitchFamily="2" charset="0"/>
              </a:rPr>
              <a:t>Istituzioni di ricerca – </a:t>
            </a:r>
            <a:r>
              <a:rPr lang="it-IT" sz="3000" b="1" dirty="0" err="1">
                <a:solidFill>
                  <a:schemeClr val="bg1"/>
                </a:solidFill>
                <a:latin typeface="Source Sans Pro" panose="020B0503030403020204" pitchFamily="34" charset="0"/>
                <a:ea typeface="Roboto Slab Black" pitchFamily="2" charset="0"/>
              </a:rPr>
              <a:t>right</a:t>
            </a:r>
            <a:r>
              <a:rPr lang="it-IT" sz="3000" b="1" dirty="0">
                <a:solidFill>
                  <a:schemeClr val="bg1"/>
                </a:solidFill>
                <a:latin typeface="Source Sans Pro" panose="020B0503030403020204" pitchFamily="34" charset="0"/>
                <a:ea typeface="Roboto Slab Black" pitchFamily="2" charset="0"/>
              </a:rPr>
              <a:t> </a:t>
            </a:r>
            <a:r>
              <a:rPr lang="it-IT" sz="3000" b="1" dirty="0" err="1">
                <a:solidFill>
                  <a:schemeClr val="bg1"/>
                </a:solidFill>
                <a:latin typeface="Source Sans Pro" panose="020B0503030403020204" pitchFamily="34" charset="0"/>
                <a:ea typeface="Roboto Slab Black" pitchFamily="2" charset="0"/>
              </a:rPr>
              <a:t>retention</a:t>
            </a:r>
            <a:r>
              <a:rPr lang="it-IT" sz="3000" b="1" dirty="0">
                <a:solidFill>
                  <a:schemeClr val="bg1"/>
                </a:solidFill>
                <a:latin typeface="Source Sans Pro" panose="020B0503030403020204" pitchFamily="34" charset="0"/>
                <a:ea typeface="Roboto Slab Black" pitchFamily="2" charset="0"/>
              </a:rPr>
              <a:t> strategy</a:t>
            </a: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97A2879C-0D1A-5E41-0FCB-C72383ADD3C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2426" y="1535204"/>
            <a:ext cx="11628656" cy="4351338"/>
          </a:xfrm>
        </p:spPr>
        <p:txBody>
          <a:bodyPr>
            <a:normAutofit/>
          </a:bodyPr>
          <a:lstStyle/>
          <a:p>
            <a:pPr marL="457200" lvl="1" indent="0">
              <a:lnSpc>
                <a:spcPct val="100000"/>
              </a:lnSpc>
              <a:spcAft>
                <a:spcPts val="600"/>
              </a:spcAft>
              <a:buFont typeface="Arial" panose="020B0604020202020204" pitchFamily="34" charset="0"/>
              <a:buNone/>
            </a:pPr>
            <a:r>
              <a:rPr lang="en-GB" sz="30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Supporto</a:t>
            </a:r>
            <a:r>
              <a:rPr lang="en-GB" sz="30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 da </a:t>
            </a:r>
            <a:r>
              <a:rPr lang="en-GB" sz="30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parte</a:t>
            </a:r>
            <a:r>
              <a:rPr lang="en-GB" sz="30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en-GB" sz="30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dell’istituzione</a:t>
            </a:r>
            <a:endParaRPr lang="en-GB" sz="30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  <a:p>
            <a:pPr lvl="1">
              <a:lnSpc>
                <a:spcPct val="100000"/>
              </a:lnSpc>
              <a:spcAft>
                <a:spcPts val="600"/>
              </a:spcAft>
            </a:pPr>
            <a:r>
              <a:rPr lang="en-GB" sz="30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Gli</a:t>
            </a:r>
            <a:r>
              <a:rPr lang="en-GB" sz="30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en-GB" sz="30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editori</a:t>
            </a:r>
            <a:r>
              <a:rPr lang="en-GB" sz="30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en-GB" sz="30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vengono</a:t>
            </a:r>
            <a:r>
              <a:rPr lang="en-GB" sz="30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en-GB" sz="30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informati</a:t>
            </a:r>
            <a:r>
              <a:rPr lang="en-GB" sz="30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en-GB" sz="30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direttamente</a:t>
            </a:r>
            <a:r>
              <a:rPr lang="en-GB" sz="30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en-GB" sz="30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dall’istituzione</a:t>
            </a:r>
            <a:endParaRPr lang="en-GB" sz="30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  <a:p>
            <a:pPr lvl="1">
              <a:lnSpc>
                <a:spcPct val="100000"/>
              </a:lnSpc>
              <a:spcAft>
                <a:spcPts val="600"/>
              </a:spcAft>
            </a:pPr>
            <a:r>
              <a:rPr lang="en-GB" sz="30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Identificazione</a:t>
            </a:r>
            <a:r>
              <a:rPr lang="en-GB" sz="30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 di di </a:t>
            </a:r>
            <a:r>
              <a:rPr lang="en-GB" sz="30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canali</a:t>
            </a:r>
            <a:r>
              <a:rPr lang="en-GB" sz="30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 di </a:t>
            </a:r>
            <a:r>
              <a:rPr lang="en-GB" sz="30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supporto</a:t>
            </a:r>
            <a:r>
              <a:rPr lang="en-GB" sz="30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en-GB" sz="30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dedicati</a:t>
            </a:r>
            <a:endParaRPr lang="en-GB" sz="30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  <a:p>
            <a:pPr lvl="1">
              <a:lnSpc>
                <a:spcPct val="100000"/>
              </a:lnSpc>
              <a:spcAft>
                <a:spcPts val="600"/>
              </a:spcAft>
            </a:pPr>
            <a:r>
              <a:rPr lang="en-GB" sz="30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Materiale</a:t>
            </a:r>
            <a:r>
              <a:rPr lang="en-GB" sz="30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 informative e </a:t>
            </a:r>
            <a:r>
              <a:rPr lang="en-GB" sz="30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risorse</a:t>
            </a:r>
            <a:r>
              <a:rPr lang="en-GB" sz="30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 per </a:t>
            </a:r>
            <a:r>
              <a:rPr lang="en-GB" sz="30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gli</a:t>
            </a:r>
            <a:r>
              <a:rPr lang="en-GB" sz="30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en-GB" sz="30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autori</a:t>
            </a:r>
            <a:r>
              <a:rPr lang="en-GB" sz="30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 (F.A.Q., </a:t>
            </a:r>
            <a:r>
              <a:rPr lang="en-GB" sz="30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pagine</a:t>
            </a:r>
            <a:r>
              <a:rPr lang="en-GB" sz="30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 web, </a:t>
            </a:r>
            <a:r>
              <a:rPr lang="en-GB" sz="30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traduzioni</a:t>
            </a:r>
            <a:r>
              <a:rPr lang="en-GB" sz="30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 in diverse lingue, …)</a:t>
            </a:r>
          </a:p>
          <a:p>
            <a:pPr lvl="1">
              <a:lnSpc>
                <a:spcPct val="100000"/>
              </a:lnSpc>
              <a:spcAft>
                <a:spcPts val="600"/>
              </a:spcAft>
            </a:pPr>
            <a:r>
              <a:rPr lang="en-GB" sz="30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Formazione</a:t>
            </a:r>
            <a:r>
              <a:rPr lang="en-GB" sz="30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 e </a:t>
            </a:r>
            <a:r>
              <a:rPr lang="en-GB" sz="30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informazione</a:t>
            </a:r>
            <a:r>
              <a:rPr lang="en-GB" sz="30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 per </a:t>
            </a:r>
            <a:r>
              <a:rPr lang="en-GB" sz="30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gli</a:t>
            </a:r>
            <a:r>
              <a:rPr lang="en-GB" sz="30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en-GB" sz="30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autori</a:t>
            </a:r>
            <a:endParaRPr lang="en-GB" sz="30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  <a:p>
            <a:pPr lvl="1">
              <a:lnSpc>
                <a:spcPct val="100000"/>
              </a:lnSpc>
              <a:spcAft>
                <a:spcPts val="600"/>
              </a:spcAft>
            </a:pPr>
            <a:endParaRPr lang="en-GB" sz="30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  <a:p>
            <a:pPr marL="457200" lvl="1" indent="0">
              <a:lnSpc>
                <a:spcPct val="100000"/>
              </a:lnSpc>
              <a:spcAft>
                <a:spcPts val="600"/>
              </a:spcAft>
              <a:buNone/>
            </a:pPr>
            <a:endParaRPr lang="en-GB" sz="30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3881412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 descr="Immagine che contiene testo, segnale&#10;&#10;Descrizione generata automaticamente">
            <a:extLst>
              <a:ext uri="{FF2B5EF4-FFF2-40B4-BE49-F238E27FC236}">
                <a16:creationId xmlns:a16="http://schemas.microsoft.com/office/drawing/2014/main" id="{3B17C28D-174F-2D40-61E8-DF7AFFC5F50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8283" y="6240844"/>
            <a:ext cx="1932799" cy="420245"/>
          </a:xfrm>
          <a:prstGeom prst="rect">
            <a:avLst/>
          </a:prstGeom>
        </p:spPr>
      </p:pic>
      <p:sp>
        <p:nvSpPr>
          <p:cNvPr id="6" name="Rettangolo 5">
            <a:extLst>
              <a:ext uri="{FF2B5EF4-FFF2-40B4-BE49-F238E27FC236}">
                <a16:creationId xmlns:a16="http://schemas.microsoft.com/office/drawing/2014/main" id="{70358C0E-79D5-343A-10F0-94E9D2ACE19F}"/>
              </a:ext>
            </a:extLst>
          </p:cNvPr>
          <p:cNvSpPr/>
          <p:nvPr/>
        </p:nvSpPr>
        <p:spPr>
          <a:xfrm>
            <a:off x="0" y="196911"/>
            <a:ext cx="12192000" cy="812598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8" name="Titolo 1">
            <a:extLst>
              <a:ext uri="{FF2B5EF4-FFF2-40B4-BE49-F238E27FC236}">
                <a16:creationId xmlns:a16="http://schemas.microsoft.com/office/drawing/2014/main" id="{1690BEAA-BD4F-6275-620B-C66D7C0AB145}"/>
              </a:ext>
            </a:extLst>
          </p:cNvPr>
          <p:cNvSpPr txBox="1">
            <a:spLocks/>
          </p:cNvSpPr>
          <p:nvPr/>
        </p:nvSpPr>
        <p:spPr>
          <a:xfrm>
            <a:off x="242425" y="445791"/>
            <a:ext cx="10885119" cy="42758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r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5000" kern="1200" cap="all" spc="200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it-IT" sz="3000" b="1" dirty="0" err="1">
                <a:solidFill>
                  <a:schemeClr val="bg1"/>
                </a:solidFill>
                <a:latin typeface="Source Sans Pro" panose="020B0503030403020204" pitchFamily="34" charset="0"/>
                <a:ea typeface="Roboto Slab Black" pitchFamily="2" charset="0"/>
              </a:rPr>
              <a:t>ESEMpi</a:t>
            </a:r>
            <a:r>
              <a:rPr lang="it-IT" sz="3000" b="1" dirty="0">
                <a:solidFill>
                  <a:schemeClr val="bg1"/>
                </a:solidFill>
                <a:latin typeface="Source Sans Pro" panose="020B0503030403020204" pitchFamily="34" charset="0"/>
                <a:ea typeface="Roboto Slab Black" pitchFamily="2" charset="0"/>
              </a:rPr>
              <a:t> di Istituzioni che hanno adottato una RRS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C713FBD-CCF0-D243-FA1D-7013F65C46BC}"/>
              </a:ext>
            </a:extLst>
          </p:cNvPr>
          <p:cNvSpPr txBox="1"/>
          <p:nvPr/>
        </p:nvSpPr>
        <p:spPr>
          <a:xfrm>
            <a:off x="8345987" y="1391972"/>
            <a:ext cx="3770243" cy="452431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b="0" i="0" dirty="0">
                <a:solidFill>
                  <a:srgbClr val="2D2D2D"/>
                </a:solidFill>
                <a:effectLst/>
                <a:latin typeface="Source Sans Pro" panose="020B0503030403020204" pitchFamily="34" charset="0"/>
              </a:rPr>
              <a:t>Harvard University (</a:t>
            </a:r>
            <a:r>
              <a:rPr lang="en-GB" b="0" i="0" u="sng" dirty="0">
                <a:solidFill>
                  <a:srgbClr val="2D2D2D"/>
                </a:solidFill>
                <a:effectLst/>
                <a:latin typeface="Source Sans Pro" panose="020B0503030403020204" pitchFamily="34" charset="0"/>
                <a:hlinkClick r:id="rId4"/>
              </a:rPr>
              <a:t>starting with the Faculty of Arts and Sciences in 2008</a:t>
            </a:r>
            <a:r>
              <a:rPr lang="en-GB" b="0" i="0" dirty="0">
                <a:solidFill>
                  <a:srgbClr val="2D2D2D"/>
                </a:solidFill>
                <a:effectLst/>
                <a:latin typeface="Source Sans Pro" panose="020B0503030403020204" pitchFamily="34" charset="0"/>
              </a:rPr>
              <a:t>)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b="0" i="0" dirty="0">
                <a:solidFill>
                  <a:srgbClr val="2D2D2D"/>
                </a:solidFill>
                <a:effectLst/>
                <a:latin typeface="Source Sans Pro" panose="020B0503030403020204" pitchFamily="34" charset="0"/>
              </a:rPr>
              <a:t>Stanford University (</a:t>
            </a:r>
            <a:r>
              <a:rPr lang="en-GB" b="0" i="0" u="sng" dirty="0">
                <a:solidFill>
                  <a:srgbClr val="2D2D2D"/>
                </a:solidFill>
                <a:effectLst/>
                <a:latin typeface="Source Sans Pro" panose="020B0503030403020204" pitchFamily="34" charset="0"/>
                <a:hlinkClick r:id="rId5"/>
              </a:rPr>
              <a:t>starting with the School of Education in 2008</a:t>
            </a:r>
            <a:r>
              <a:rPr lang="en-GB" b="0" i="0" dirty="0">
                <a:solidFill>
                  <a:srgbClr val="2D2D2D"/>
                </a:solidFill>
                <a:effectLst/>
                <a:latin typeface="Source Sans Pro" panose="020B0503030403020204" pitchFamily="34" charset="0"/>
              </a:rPr>
              <a:t>)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b="0" i="0" dirty="0">
                <a:solidFill>
                  <a:srgbClr val="2D2D2D"/>
                </a:solidFill>
                <a:effectLst/>
                <a:latin typeface="Source Sans Pro" panose="020B0503030403020204" pitchFamily="34" charset="0"/>
              </a:rPr>
              <a:t>Massachusetts Institute of Technology (MIT) (</a:t>
            </a:r>
            <a:r>
              <a:rPr lang="en-GB" b="0" i="0" u="sng" dirty="0">
                <a:solidFill>
                  <a:srgbClr val="2D2D2D"/>
                </a:solidFill>
                <a:effectLst/>
                <a:latin typeface="Source Sans Pro" panose="020B0503030403020204" pitchFamily="34" charset="0"/>
                <a:hlinkClick r:id="rId6"/>
              </a:rPr>
              <a:t>since 2009</a:t>
            </a:r>
            <a:r>
              <a:rPr lang="en-GB" b="0" i="0" dirty="0">
                <a:solidFill>
                  <a:srgbClr val="2D2D2D"/>
                </a:solidFill>
                <a:effectLst/>
                <a:latin typeface="Source Sans Pro" panose="020B0503030403020204" pitchFamily="34" charset="0"/>
              </a:rPr>
              <a:t>)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b="0" i="0" dirty="0">
                <a:solidFill>
                  <a:srgbClr val="2D2D2D"/>
                </a:solidFill>
                <a:effectLst/>
                <a:latin typeface="Source Sans Pro" panose="020B0503030403020204" pitchFamily="34" charset="0"/>
              </a:rPr>
              <a:t>Auckland University of Technology (</a:t>
            </a:r>
            <a:r>
              <a:rPr lang="en-GB" b="0" i="0" u="sng" dirty="0">
                <a:solidFill>
                  <a:srgbClr val="2D2D2D"/>
                </a:solidFill>
                <a:effectLst/>
                <a:latin typeface="Source Sans Pro" panose="020B0503030403020204" pitchFamily="34" charset="0"/>
                <a:hlinkClick r:id="rId7"/>
              </a:rPr>
              <a:t>since 2020</a:t>
            </a:r>
            <a:r>
              <a:rPr lang="en-GB" b="0" i="0" dirty="0">
                <a:solidFill>
                  <a:srgbClr val="2D2D2D"/>
                </a:solidFill>
                <a:effectLst/>
                <a:latin typeface="Source Sans Pro" panose="020B0503030403020204" pitchFamily="34" charset="0"/>
              </a:rPr>
              <a:t>)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b="0" i="0" dirty="0">
                <a:solidFill>
                  <a:srgbClr val="2D2D2D"/>
                </a:solidFill>
                <a:effectLst/>
                <a:latin typeface="Source Sans Pro" panose="020B0503030403020204" pitchFamily="34" charset="0"/>
              </a:rPr>
              <a:t>University of New South Wales (UNSW) (</a:t>
            </a:r>
            <a:r>
              <a:rPr lang="en-GB" b="0" i="0" u="sng" dirty="0">
                <a:solidFill>
                  <a:srgbClr val="2D2D2D"/>
                </a:solidFill>
                <a:effectLst/>
                <a:latin typeface="Source Sans Pro" panose="020B0503030403020204" pitchFamily="34" charset="0"/>
                <a:hlinkClick r:id="rId8"/>
              </a:rPr>
              <a:t>since 2021</a:t>
            </a:r>
            <a:r>
              <a:rPr lang="en-GB" b="0" i="0" dirty="0">
                <a:solidFill>
                  <a:srgbClr val="2D2D2D"/>
                </a:solidFill>
                <a:effectLst/>
                <a:latin typeface="Source Sans Pro" panose="020B0503030403020204" pitchFamily="34" charset="0"/>
              </a:rPr>
              <a:t>)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b="0" i="0" dirty="0">
                <a:solidFill>
                  <a:srgbClr val="2D2D2D"/>
                </a:solidFill>
                <a:effectLst/>
                <a:latin typeface="Source Sans Pro" panose="020B0503030403020204" pitchFamily="34" charset="0"/>
              </a:rPr>
              <a:t>University of Cambridge (</a:t>
            </a:r>
            <a:r>
              <a:rPr lang="en-GB" b="0" i="0" u="sng" dirty="0">
                <a:solidFill>
                  <a:srgbClr val="2D2D2D"/>
                </a:solidFill>
                <a:effectLst/>
                <a:latin typeface="Source Sans Pro" panose="020B0503030403020204" pitchFamily="34" charset="0"/>
                <a:hlinkClick r:id="rId9"/>
              </a:rPr>
              <a:t>since 2022</a:t>
            </a:r>
            <a:r>
              <a:rPr lang="en-GB" b="0" i="0" dirty="0">
                <a:solidFill>
                  <a:srgbClr val="2D2D2D"/>
                </a:solidFill>
                <a:effectLst/>
                <a:latin typeface="Source Sans Pro" panose="020B0503030403020204" pitchFamily="34" charset="0"/>
              </a:rPr>
              <a:t>)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b="0" i="0" dirty="0">
                <a:solidFill>
                  <a:srgbClr val="2D2D2D"/>
                </a:solidFill>
                <a:effectLst/>
                <a:latin typeface="Source Sans Pro" panose="020B0503030403020204" pitchFamily="34" charset="0"/>
              </a:rPr>
              <a:t>University of Oxford (</a:t>
            </a:r>
            <a:r>
              <a:rPr lang="en-GB" b="0" i="0" u="sng" dirty="0">
                <a:solidFill>
                  <a:srgbClr val="2D2D2D"/>
                </a:solidFill>
                <a:effectLst/>
                <a:latin typeface="Source Sans Pro" panose="020B0503030403020204" pitchFamily="34" charset="0"/>
                <a:hlinkClick r:id="rId10"/>
              </a:rPr>
              <a:t>since 2023</a:t>
            </a:r>
            <a:r>
              <a:rPr lang="en-GB" b="0" i="0" dirty="0">
                <a:solidFill>
                  <a:srgbClr val="2D2D2D"/>
                </a:solidFill>
                <a:effectLst/>
                <a:latin typeface="Source Sans Pro" panose="020B0503030403020204" pitchFamily="34" charset="0"/>
              </a:rPr>
              <a:t>)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GB" b="0" i="0" dirty="0">
              <a:solidFill>
                <a:srgbClr val="2D2D2D"/>
              </a:solidFill>
              <a:effectLst/>
              <a:latin typeface="Source Sans Pro" panose="020B0503030403020204" pitchFamily="34" charset="0"/>
            </a:endParaRPr>
          </a:p>
          <a:p>
            <a:pPr algn="l"/>
            <a:r>
              <a:rPr lang="en-GB" b="0" i="0" dirty="0">
                <a:solidFill>
                  <a:srgbClr val="2D2D2D"/>
                </a:solidFill>
                <a:effectLst/>
                <a:latin typeface="Source Sans Pro" panose="020B0503030403020204" pitchFamily="34" charset="0"/>
              </a:rPr>
              <a:t>e </a:t>
            </a:r>
            <a:r>
              <a:rPr lang="en-GB" b="0" i="0" dirty="0" err="1">
                <a:solidFill>
                  <a:srgbClr val="2D2D2D"/>
                </a:solidFill>
                <a:effectLst/>
                <a:latin typeface="Source Sans Pro" panose="020B0503030403020204" pitchFamily="34" charset="0"/>
              </a:rPr>
              <a:t>molte</a:t>
            </a:r>
            <a:r>
              <a:rPr lang="en-GB" b="0" i="0" dirty="0">
                <a:solidFill>
                  <a:srgbClr val="2D2D2D"/>
                </a:solidFill>
                <a:effectLst/>
                <a:latin typeface="Source Sans Pro" panose="020B0503030403020204" pitchFamily="34" charset="0"/>
              </a:rPr>
              <a:t> </a:t>
            </a:r>
            <a:r>
              <a:rPr lang="en-GB" b="0" i="0" dirty="0" err="1">
                <a:solidFill>
                  <a:srgbClr val="2D2D2D"/>
                </a:solidFill>
                <a:effectLst/>
                <a:latin typeface="Source Sans Pro" panose="020B0503030403020204" pitchFamily="34" charset="0"/>
              </a:rPr>
              <a:t>altre</a:t>
            </a:r>
            <a:r>
              <a:rPr lang="en-GB" b="0" i="0" dirty="0">
                <a:solidFill>
                  <a:srgbClr val="2D2D2D"/>
                </a:solidFill>
                <a:effectLst/>
                <a:latin typeface="Source Sans Pro" panose="020B0503030403020204" pitchFamily="34" charset="0"/>
              </a:rPr>
              <a:t>…</a:t>
            </a:r>
          </a:p>
        </p:txBody>
      </p:sp>
      <p:pic>
        <p:nvPicPr>
          <p:cNvPr id="9" name="Picture 8" descr="A screenshot of a computer&#10;&#10;Description automatically generated">
            <a:extLst>
              <a:ext uri="{FF2B5EF4-FFF2-40B4-BE49-F238E27FC236}">
                <a16:creationId xmlns:a16="http://schemas.microsoft.com/office/drawing/2014/main" id="{F7C68E70-B2A2-EE9A-3701-D4C2CF8EB382}"/>
              </a:ext>
            </a:extLst>
          </p:cNvPr>
          <p:cNvPicPr>
            <a:picLocks noChangeAspect="1"/>
          </p:cNvPicPr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942"/>
          <a:stretch/>
        </p:blipFill>
        <p:spPr>
          <a:xfrm>
            <a:off x="242425" y="1258388"/>
            <a:ext cx="3160713" cy="7269386"/>
          </a:xfrm>
          <a:prstGeom prst="rect">
            <a:avLst/>
          </a:prstGeom>
          <a:ln w="38100">
            <a:solidFill>
              <a:schemeClr val="bg1"/>
            </a:solidFill>
          </a:ln>
        </p:spPr>
      </p:pic>
      <p:pic>
        <p:nvPicPr>
          <p:cNvPr id="12" name="Picture 11" descr="A screenshot of a computer&#10;&#10;Description automatically generated">
            <a:extLst>
              <a:ext uri="{FF2B5EF4-FFF2-40B4-BE49-F238E27FC236}">
                <a16:creationId xmlns:a16="http://schemas.microsoft.com/office/drawing/2014/main" id="{947D06B9-71B3-A244-FBEB-2966E1887D03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07544" y="1918653"/>
            <a:ext cx="3236814" cy="6858000"/>
          </a:xfrm>
          <a:prstGeom prst="rect">
            <a:avLst/>
          </a:prstGeom>
          <a:ln w="38100">
            <a:solidFill>
              <a:schemeClr val="bg1"/>
            </a:solidFill>
          </a:ln>
        </p:spPr>
      </p:pic>
      <p:pic>
        <p:nvPicPr>
          <p:cNvPr id="16" name="Picture 15" descr="A screenshot of a computer&#10;&#10;Description automatically generated">
            <a:extLst>
              <a:ext uri="{FF2B5EF4-FFF2-40B4-BE49-F238E27FC236}">
                <a16:creationId xmlns:a16="http://schemas.microsoft.com/office/drawing/2014/main" id="{59C457B6-F730-D1FF-DEAC-BDEBCED10A63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70985" y="2983209"/>
            <a:ext cx="3353317" cy="6858000"/>
          </a:xfrm>
          <a:prstGeom prst="rect">
            <a:avLst/>
          </a:prstGeom>
          <a:ln w="38100">
            <a:solidFill>
              <a:schemeClr val="bg1"/>
            </a:solidFill>
          </a:ln>
        </p:spPr>
      </p:pic>
    </p:spTree>
    <p:extLst>
      <p:ext uri="{BB962C8B-B14F-4D97-AF65-F5344CB8AC3E}">
        <p14:creationId xmlns:p14="http://schemas.microsoft.com/office/powerpoint/2010/main" val="63851408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FCA97AF9-B7CA-73E6-415B-537B4084E4B9}"/>
              </a:ext>
            </a:extLst>
          </p:cNvPr>
          <p:cNvSpPr txBox="1">
            <a:spLocks/>
          </p:cNvSpPr>
          <p:nvPr/>
        </p:nvSpPr>
        <p:spPr>
          <a:xfrm>
            <a:off x="317241" y="6412237"/>
            <a:ext cx="7772400" cy="451586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sz="1400" b="1" dirty="0">
                <a:solidFill>
                  <a:srgbClr val="2A4385"/>
                </a:solidFill>
                <a:latin typeface="Source Sans Pro" panose="020B0503030403020204" pitchFamily="34" charset="0"/>
                <a:ea typeface="Roboto Slab Black" pitchFamily="2" charset="0"/>
              </a:rPr>
              <a:t>Mantenere i diritti: buone pratiche, Roma, 17 giugno 2024</a:t>
            </a:r>
          </a:p>
        </p:txBody>
      </p:sp>
      <p:pic>
        <p:nvPicPr>
          <p:cNvPr id="3" name="Immagine 2" descr="Immagine che contiene testo, segnale&#10;&#10;Descrizione generata automaticamente">
            <a:extLst>
              <a:ext uri="{FF2B5EF4-FFF2-40B4-BE49-F238E27FC236}">
                <a16:creationId xmlns:a16="http://schemas.microsoft.com/office/drawing/2014/main" id="{3B17C28D-174F-2D40-61E8-DF7AFFC5F50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8283" y="6240844"/>
            <a:ext cx="1932799" cy="420245"/>
          </a:xfrm>
          <a:prstGeom prst="rect">
            <a:avLst/>
          </a:prstGeom>
        </p:spPr>
      </p:pic>
      <p:sp>
        <p:nvSpPr>
          <p:cNvPr id="6" name="Rettangolo 5">
            <a:extLst>
              <a:ext uri="{FF2B5EF4-FFF2-40B4-BE49-F238E27FC236}">
                <a16:creationId xmlns:a16="http://schemas.microsoft.com/office/drawing/2014/main" id="{70358C0E-79D5-343A-10F0-94E9D2ACE19F}"/>
              </a:ext>
            </a:extLst>
          </p:cNvPr>
          <p:cNvSpPr/>
          <p:nvPr/>
        </p:nvSpPr>
        <p:spPr>
          <a:xfrm>
            <a:off x="0" y="196911"/>
            <a:ext cx="12192000" cy="812598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8" name="Titolo 1">
            <a:extLst>
              <a:ext uri="{FF2B5EF4-FFF2-40B4-BE49-F238E27FC236}">
                <a16:creationId xmlns:a16="http://schemas.microsoft.com/office/drawing/2014/main" id="{1690BEAA-BD4F-6275-620B-C66D7C0AB145}"/>
              </a:ext>
            </a:extLst>
          </p:cNvPr>
          <p:cNvSpPr txBox="1">
            <a:spLocks/>
          </p:cNvSpPr>
          <p:nvPr/>
        </p:nvSpPr>
        <p:spPr>
          <a:xfrm>
            <a:off x="242426" y="445791"/>
            <a:ext cx="9379876" cy="42758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r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5000" kern="1200" cap="all" spc="200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it-IT" sz="3000" b="1" dirty="0">
                <a:solidFill>
                  <a:schemeClr val="bg1"/>
                </a:solidFill>
                <a:latin typeface="Source Sans Pro" panose="020B0503030403020204" pitchFamily="34" charset="0"/>
                <a:ea typeface="Roboto Slab Black" pitchFamily="2" charset="0"/>
              </a:rPr>
              <a:t>FORMAZIONE</a:t>
            </a: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97A2879C-0D1A-5E41-0FCB-C72383ADD3C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2426" y="1535204"/>
            <a:ext cx="11628656" cy="4351338"/>
          </a:xfrm>
        </p:spPr>
        <p:txBody>
          <a:bodyPr>
            <a:normAutofit lnSpcReduction="10000"/>
          </a:bodyPr>
          <a:lstStyle/>
          <a:p>
            <a:pPr marL="457200" lvl="1" indent="0">
              <a:lnSpc>
                <a:spcPct val="100000"/>
              </a:lnSpc>
              <a:spcAft>
                <a:spcPts val="600"/>
              </a:spcAft>
              <a:buFont typeface="Arial" panose="020B0604020202020204" pitchFamily="34" charset="0"/>
              <a:buNone/>
            </a:pPr>
            <a:r>
              <a:rPr lang="it-IT" sz="30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La formazione è fondamentale a tutti i livelli</a:t>
            </a:r>
          </a:p>
          <a:p>
            <a:pPr lvl="1">
              <a:lnSpc>
                <a:spcPct val="100000"/>
              </a:lnSpc>
              <a:spcAft>
                <a:spcPts val="600"/>
              </a:spcAft>
            </a:pPr>
            <a:r>
              <a:rPr lang="it-IT" sz="3000" b="1" dirty="0">
                <a:latin typeface="Source Sans Pro" panose="020B0503030403020204" pitchFamily="34" charset="0"/>
                <a:ea typeface="Source Sans Pro" panose="020B0503030403020204" pitchFamily="34" charset="0"/>
              </a:rPr>
              <a:t>Ricercatori</a:t>
            </a:r>
            <a:r>
              <a:rPr lang="it-IT" sz="30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 – per aumentare la consapevolezza e favorire comportamenti virtuosi</a:t>
            </a:r>
          </a:p>
          <a:p>
            <a:pPr lvl="1">
              <a:lnSpc>
                <a:spcPct val="100000"/>
              </a:lnSpc>
              <a:spcAft>
                <a:spcPts val="600"/>
              </a:spcAft>
            </a:pPr>
            <a:r>
              <a:rPr lang="it-IT" sz="3000" b="1" dirty="0">
                <a:latin typeface="Source Sans Pro" panose="020B0503030403020204" pitchFamily="34" charset="0"/>
                <a:ea typeface="Source Sans Pro" panose="020B0503030403020204" pitchFamily="34" charset="0"/>
              </a:rPr>
              <a:t>Esperti legali ed etici </a:t>
            </a:r>
            <a:r>
              <a:rPr lang="it-IT" sz="30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– la formazione specifica sui temi legali all’accesso aperto e all’open science favorisce un </a:t>
            </a:r>
            <a:r>
              <a:rPr lang="it-IT" sz="30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suppporto</a:t>
            </a:r>
            <a:r>
              <a:rPr lang="it-IT" sz="30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 adeguato</a:t>
            </a:r>
          </a:p>
          <a:p>
            <a:pPr lvl="1">
              <a:lnSpc>
                <a:spcPct val="100000"/>
              </a:lnSpc>
              <a:spcAft>
                <a:spcPts val="600"/>
              </a:spcAft>
            </a:pPr>
            <a:r>
              <a:rPr lang="it-IT" sz="3000" b="1" dirty="0">
                <a:latin typeface="Source Sans Pro" panose="020B0503030403020204" pitchFamily="34" charset="0"/>
                <a:ea typeface="Source Sans Pro" panose="020B0503030403020204" pitchFamily="34" charset="0"/>
              </a:rPr>
              <a:t>Governance </a:t>
            </a:r>
            <a:r>
              <a:rPr lang="it-IT" sz="30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– i decisori devono essere adeguatamente supportati nello sviluppo di strategie a favore dell’accesso aperto e delle stesse istituzioni di ricerca</a:t>
            </a:r>
            <a:endParaRPr lang="en-GB" sz="26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2636930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FCA97AF9-B7CA-73E6-415B-537B4084E4B9}"/>
              </a:ext>
            </a:extLst>
          </p:cNvPr>
          <p:cNvSpPr txBox="1">
            <a:spLocks/>
          </p:cNvSpPr>
          <p:nvPr/>
        </p:nvSpPr>
        <p:spPr>
          <a:xfrm>
            <a:off x="317241" y="6412237"/>
            <a:ext cx="7772400" cy="451586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sz="1400" b="1" dirty="0">
                <a:solidFill>
                  <a:srgbClr val="2A4385"/>
                </a:solidFill>
                <a:latin typeface="Source Sans Pro" panose="020B0503030403020204" pitchFamily="34" charset="0"/>
                <a:ea typeface="Roboto Slab Black" pitchFamily="2" charset="0"/>
              </a:rPr>
              <a:t>Mantenere i diritti: buone pratiche, Roma, 17 giugno 2024</a:t>
            </a:r>
          </a:p>
        </p:txBody>
      </p:sp>
      <p:pic>
        <p:nvPicPr>
          <p:cNvPr id="3" name="Immagine 2" descr="Immagine che contiene testo, segnale&#10;&#10;Descrizione generata automaticamente">
            <a:extLst>
              <a:ext uri="{FF2B5EF4-FFF2-40B4-BE49-F238E27FC236}">
                <a16:creationId xmlns:a16="http://schemas.microsoft.com/office/drawing/2014/main" id="{3B17C28D-174F-2D40-61E8-DF7AFFC5F50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8283" y="6240844"/>
            <a:ext cx="1932799" cy="420245"/>
          </a:xfrm>
          <a:prstGeom prst="rect">
            <a:avLst/>
          </a:prstGeom>
        </p:spPr>
      </p:pic>
      <p:sp>
        <p:nvSpPr>
          <p:cNvPr id="6" name="Rettangolo 5">
            <a:extLst>
              <a:ext uri="{FF2B5EF4-FFF2-40B4-BE49-F238E27FC236}">
                <a16:creationId xmlns:a16="http://schemas.microsoft.com/office/drawing/2014/main" id="{70358C0E-79D5-343A-10F0-94E9D2ACE19F}"/>
              </a:ext>
            </a:extLst>
          </p:cNvPr>
          <p:cNvSpPr/>
          <p:nvPr/>
        </p:nvSpPr>
        <p:spPr>
          <a:xfrm>
            <a:off x="0" y="196911"/>
            <a:ext cx="12192000" cy="812598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8" name="Titolo 1">
            <a:extLst>
              <a:ext uri="{FF2B5EF4-FFF2-40B4-BE49-F238E27FC236}">
                <a16:creationId xmlns:a16="http://schemas.microsoft.com/office/drawing/2014/main" id="{1690BEAA-BD4F-6275-620B-C66D7C0AB145}"/>
              </a:ext>
            </a:extLst>
          </p:cNvPr>
          <p:cNvSpPr txBox="1">
            <a:spLocks/>
          </p:cNvSpPr>
          <p:nvPr/>
        </p:nvSpPr>
        <p:spPr>
          <a:xfrm>
            <a:off x="242426" y="445791"/>
            <a:ext cx="9379876" cy="42758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r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5000" kern="1200" cap="all" spc="200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it-IT" sz="3000" b="1" dirty="0">
                <a:solidFill>
                  <a:schemeClr val="bg1"/>
                </a:solidFill>
                <a:latin typeface="Source Sans Pro" panose="020B0503030403020204" pitchFamily="34" charset="0"/>
                <a:ea typeface="Roboto Slab Black" pitchFamily="2" charset="0"/>
              </a:rPr>
              <a:t>Enti finanziatori – regolamenti e obblighi</a:t>
            </a: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97A2879C-0D1A-5E41-0FCB-C72383ADD3C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2426" y="1535204"/>
            <a:ext cx="11628656" cy="4351338"/>
          </a:xfrm>
        </p:spPr>
        <p:txBody>
          <a:bodyPr>
            <a:normAutofit fontScale="92500" lnSpcReduction="20000"/>
          </a:bodyPr>
          <a:lstStyle/>
          <a:p>
            <a:pPr marL="457200" lvl="1" indent="0">
              <a:lnSpc>
                <a:spcPct val="100000"/>
              </a:lnSpc>
              <a:spcAft>
                <a:spcPts val="600"/>
              </a:spcAft>
              <a:buFont typeface="Arial" panose="020B0604020202020204" pitchFamily="34" charset="0"/>
              <a:buNone/>
            </a:pPr>
            <a:r>
              <a:rPr lang="it-IT" sz="30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Regolamenti ed obblighi per regolare l’accesso ai fondi e la rendicontazione, un buon esempio:</a:t>
            </a:r>
            <a:endParaRPr lang="en-IT" sz="30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  <a:p>
            <a:pPr lvl="1">
              <a:lnSpc>
                <a:spcPct val="100000"/>
              </a:lnSpc>
              <a:spcAft>
                <a:spcPts val="600"/>
              </a:spcAft>
            </a:pPr>
            <a:r>
              <a:rPr lang="en-GB" sz="30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Per </a:t>
            </a:r>
            <a:r>
              <a:rPr lang="en-GB" sz="30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l’accesso</a:t>
            </a:r>
            <a:r>
              <a:rPr lang="en-GB" sz="30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 ai </a:t>
            </a:r>
            <a:r>
              <a:rPr lang="en-GB" sz="30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fondi</a:t>
            </a:r>
            <a:r>
              <a:rPr lang="en-GB" sz="30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en-GB" sz="30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della</a:t>
            </a:r>
            <a:r>
              <a:rPr lang="en-GB" sz="30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en-GB" sz="30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Commissione</a:t>
            </a:r>
            <a:r>
              <a:rPr lang="en-GB" sz="30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en-GB" sz="30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europea</a:t>
            </a:r>
            <a:r>
              <a:rPr lang="en-GB" sz="30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 in Horizon Europe </a:t>
            </a:r>
            <a:r>
              <a:rPr lang="en-GB" sz="30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i</a:t>
            </a:r>
            <a:r>
              <a:rPr lang="en-GB" sz="30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en-GB" sz="30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ricercatori</a:t>
            </a:r>
            <a:r>
              <a:rPr lang="en-GB" sz="30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en-GB" sz="30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devono</a:t>
            </a:r>
            <a:r>
              <a:rPr lang="en-GB" sz="30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en-GB" sz="30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dimostrare</a:t>
            </a:r>
            <a:r>
              <a:rPr lang="en-GB" sz="30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, </a:t>
            </a:r>
            <a:r>
              <a:rPr lang="en-GB" sz="30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attraverso</a:t>
            </a:r>
            <a:r>
              <a:rPr lang="en-GB" sz="30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 apposite </a:t>
            </a:r>
            <a:r>
              <a:rPr lang="en-GB" sz="30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sezioni</a:t>
            </a:r>
            <a:r>
              <a:rPr lang="en-GB" sz="30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en-GB" sz="30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nella</a:t>
            </a:r>
            <a:r>
              <a:rPr lang="en-GB" sz="30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en-GB" sz="30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proposta</a:t>
            </a:r>
            <a:r>
              <a:rPr lang="en-GB" sz="30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 di </a:t>
            </a:r>
            <a:r>
              <a:rPr lang="en-GB" sz="30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progetto</a:t>
            </a:r>
            <a:r>
              <a:rPr lang="en-GB" sz="30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, di </a:t>
            </a:r>
            <a:r>
              <a:rPr lang="en-GB" sz="30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avere</a:t>
            </a:r>
            <a:r>
              <a:rPr lang="en-GB" sz="30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en-GB" sz="30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una</a:t>
            </a:r>
            <a:r>
              <a:rPr lang="en-GB" sz="30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en-GB" sz="30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chiara</a:t>
            </a:r>
            <a:r>
              <a:rPr lang="en-GB" sz="30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en-GB" sz="30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strategia</a:t>
            </a:r>
            <a:r>
              <a:rPr lang="en-GB" sz="30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 per </a:t>
            </a:r>
            <a:r>
              <a:rPr lang="en-GB" sz="30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l’accesso</a:t>
            </a:r>
            <a:r>
              <a:rPr lang="en-GB" sz="30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en-GB" sz="30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aperto</a:t>
            </a:r>
            <a:r>
              <a:rPr lang="en-GB" sz="30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, </a:t>
            </a:r>
            <a:r>
              <a:rPr lang="en-GB" sz="30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supportata</a:t>
            </a:r>
            <a:r>
              <a:rPr lang="en-GB" sz="30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en-GB" sz="30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dalle</a:t>
            </a:r>
            <a:r>
              <a:rPr lang="en-GB" sz="30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en-GB" sz="30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istituzioni</a:t>
            </a:r>
            <a:r>
              <a:rPr lang="en-GB" sz="30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 di </a:t>
            </a:r>
            <a:r>
              <a:rPr lang="en-GB" sz="30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ricerca</a:t>
            </a:r>
            <a:r>
              <a:rPr lang="en-GB" sz="30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 del </a:t>
            </a:r>
            <a:r>
              <a:rPr lang="en-GB" sz="30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consorzio</a:t>
            </a:r>
            <a:endParaRPr lang="en-GB" sz="30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  <a:p>
            <a:pPr lvl="1">
              <a:lnSpc>
                <a:spcPct val="100000"/>
              </a:lnSpc>
              <a:spcAft>
                <a:spcPts val="600"/>
              </a:spcAft>
            </a:pPr>
            <a:r>
              <a:rPr lang="en-GB" sz="30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I </a:t>
            </a:r>
            <a:r>
              <a:rPr lang="en-GB" sz="30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progetti</a:t>
            </a:r>
            <a:r>
              <a:rPr lang="en-GB" sz="30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en-GB" sz="30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approvati</a:t>
            </a:r>
            <a:r>
              <a:rPr lang="en-GB" sz="30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en-GB" sz="30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hanno</a:t>
            </a:r>
            <a:r>
              <a:rPr lang="en-GB" sz="30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en-GB" sz="30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chiari</a:t>
            </a:r>
            <a:r>
              <a:rPr lang="en-GB" sz="30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en-GB" sz="30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obblighi</a:t>
            </a:r>
            <a:r>
              <a:rPr lang="en-GB" sz="30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 in </a:t>
            </a:r>
            <a:r>
              <a:rPr lang="en-GB" sz="30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materia</a:t>
            </a:r>
            <a:r>
              <a:rPr lang="en-GB" sz="30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 di accesso </a:t>
            </a:r>
            <a:r>
              <a:rPr lang="en-GB" sz="30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aperto</a:t>
            </a:r>
            <a:endParaRPr lang="en-GB" sz="30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  <a:p>
            <a:pPr lvl="2">
              <a:lnSpc>
                <a:spcPct val="100000"/>
              </a:lnSpc>
              <a:spcAft>
                <a:spcPts val="600"/>
              </a:spcAft>
            </a:pPr>
            <a:r>
              <a:rPr lang="en-GB" sz="26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Tutte le </a:t>
            </a:r>
            <a:r>
              <a:rPr lang="en-GB" sz="26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pubblicazioni</a:t>
            </a:r>
            <a:r>
              <a:rPr lang="en-GB" sz="26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 peer-reviewed in accesso </a:t>
            </a:r>
            <a:r>
              <a:rPr lang="en-GB" sz="26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aperto</a:t>
            </a:r>
            <a:r>
              <a:rPr lang="en-GB" sz="26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 senza embargo</a:t>
            </a:r>
          </a:p>
          <a:p>
            <a:pPr lvl="2">
              <a:lnSpc>
                <a:spcPct val="100000"/>
              </a:lnSpc>
              <a:spcAft>
                <a:spcPts val="600"/>
              </a:spcAft>
            </a:pPr>
            <a:r>
              <a:rPr lang="en-GB" sz="26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Nessun </a:t>
            </a:r>
            <a:r>
              <a:rPr lang="en-GB" sz="26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rimborso</a:t>
            </a:r>
            <a:r>
              <a:rPr lang="en-GB" sz="26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 per le </a:t>
            </a:r>
            <a:r>
              <a:rPr lang="en-GB" sz="26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pubblicazioni</a:t>
            </a:r>
            <a:r>
              <a:rPr lang="en-GB" sz="26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 in </a:t>
            </a:r>
            <a:r>
              <a:rPr lang="en-GB" sz="26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riviste</a:t>
            </a:r>
            <a:r>
              <a:rPr lang="en-GB" sz="26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en-GB" sz="26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ibride</a:t>
            </a:r>
            <a:endParaRPr lang="en-GB" sz="26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  <a:p>
            <a:pPr lvl="2">
              <a:lnSpc>
                <a:spcPct val="100000"/>
              </a:lnSpc>
              <a:spcAft>
                <a:spcPts val="600"/>
              </a:spcAft>
            </a:pPr>
            <a:r>
              <a:rPr lang="en-GB" sz="26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Gli</a:t>
            </a:r>
            <a:r>
              <a:rPr lang="en-GB" sz="26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en-GB" sz="26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autori</a:t>
            </a:r>
            <a:r>
              <a:rPr lang="en-GB" sz="26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en-GB" sz="26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devono</a:t>
            </a:r>
            <a:r>
              <a:rPr lang="en-GB" sz="26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en-GB" sz="26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mantenere</a:t>
            </a:r>
            <a:r>
              <a:rPr lang="en-GB" sz="26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en-GB" sz="26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i</a:t>
            </a:r>
            <a:r>
              <a:rPr lang="en-GB" sz="26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en-GB" sz="26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diritti</a:t>
            </a:r>
            <a:r>
              <a:rPr lang="en-GB" sz="26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en-GB" sz="26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che</a:t>
            </a:r>
            <a:r>
              <a:rPr lang="en-GB" sz="26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en-GB" sz="26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consentano</a:t>
            </a:r>
            <a:r>
              <a:rPr lang="en-GB" sz="26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en-GB" sz="26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l’accesso</a:t>
            </a:r>
            <a:r>
              <a:rPr lang="en-GB" sz="26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en-GB" sz="26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aperto</a:t>
            </a:r>
            <a:endParaRPr lang="en-GB" sz="26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0025295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FCA97AF9-B7CA-73E6-415B-537B4084E4B9}"/>
              </a:ext>
            </a:extLst>
          </p:cNvPr>
          <p:cNvSpPr txBox="1">
            <a:spLocks/>
          </p:cNvSpPr>
          <p:nvPr/>
        </p:nvSpPr>
        <p:spPr>
          <a:xfrm>
            <a:off x="317241" y="6412237"/>
            <a:ext cx="7772400" cy="451586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sz="1400" b="1" dirty="0">
                <a:solidFill>
                  <a:srgbClr val="2A4385"/>
                </a:solidFill>
                <a:latin typeface="Source Sans Pro" panose="020B0503030403020204" pitchFamily="34" charset="0"/>
                <a:ea typeface="Roboto Slab Black" pitchFamily="2" charset="0"/>
              </a:rPr>
              <a:t>Mantenere i diritti: buone pratiche, Roma, 17 giugno 2024</a:t>
            </a:r>
          </a:p>
        </p:txBody>
      </p:sp>
      <p:pic>
        <p:nvPicPr>
          <p:cNvPr id="3" name="Immagine 2" descr="Immagine che contiene testo, segnale&#10;&#10;Descrizione generata automaticamente">
            <a:extLst>
              <a:ext uri="{FF2B5EF4-FFF2-40B4-BE49-F238E27FC236}">
                <a16:creationId xmlns:a16="http://schemas.microsoft.com/office/drawing/2014/main" id="{3B17C28D-174F-2D40-61E8-DF7AFFC5F50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8283" y="6240844"/>
            <a:ext cx="1932799" cy="420245"/>
          </a:xfrm>
          <a:prstGeom prst="rect">
            <a:avLst/>
          </a:prstGeom>
        </p:spPr>
      </p:pic>
      <p:sp>
        <p:nvSpPr>
          <p:cNvPr id="6" name="Rettangolo 5">
            <a:extLst>
              <a:ext uri="{FF2B5EF4-FFF2-40B4-BE49-F238E27FC236}">
                <a16:creationId xmlns:a16="http://schemas.microsoft.com/office/drawing/2014/main" id="{70358C0E-79D5-343A-10F0-94E9D2ACE19F}"/>
              </a:ext>
            </a:extLst>
          </p:cNvPr>
          <p:cNvSpPr/>
          <p:nvPr/>
        </p:nvSpPr>
        <p:spPr>
          <a:xfrm>
            <a:off x="0" y="196911"/>
            <a:ext cx="12192000" cy="812598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8" name="Titolo 1">
            <a:extLst>
              <a:ext uri="{FF2B5EF4-FFF2-40B4-BE49-F238E27FC236}">
                <a16:creationId xmlns:a16="http://schemas.microsoft.com/office/drawing/2014/main" id="{1690BEAA-BD4F-6275-620B-C66D7C0AB145}"/>
              </a:ext>
            </a:extLst>
          </p:cNvPr>
          <p:cNvSpPr txBox="1">
            <a:spLocks/>
          </p:cNvSpPr>
          <p:nvPr/>
        </p:nvSpPr>
        <p:spPr>
          <a:xfrm>
            <a:off x="242425" y="445791"/>
            <a:ext cx="10885119" cy="42758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r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5000" kern="1200" cap="all" spc="200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it-IT" sz="3000" b="1" dirty="0">
                <a:solidFill>
                  <a:schemeClr val="bg1"/>
                </a:solidFill>
                <a:latin typeface="Source Sans Pro" panose="020B0503030403020204" pitchFamily="34" charset="0"/>
                <a:ea typeface="Roboto Slab Black" pitchFamily="2" charset="0"/>
              </a:rPr>
              <a:t>Enti finanziatori – supporto all’accesso aperto</a:t>
            </a: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97A2879C-0D1A-5E41-0FCB-C72383ADD3C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2426" y="1535204"/>
            <a:ext cx="11628656" cy="4351338"/>
          </a:xfrm>
        </p:spPr>
        <p:txBody>
          <a:bodyPr>
            <a:normAutofit fontScale="92500" lnSpcReduction="10000"/>
          </a:bodyPr>
          <a:lstStyle/>
          <a:p>
            <a:pPr marL="457200" lvl="1" indent="0">
              <a:spcAft>
                <a:spcPts val="600"/>
              </a:spcAft>
              <a:buNone/>
            </a:pPr>
            <a:r>
              <a:rPr lang="it-IT" sz="3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La Commissione europea finanzia una piattaforma di pubblicazione di nuova generazione: Open </a:t>
            </a:r>
            <a:r>
              <a:rPr lang="it-IT" sz="32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Research</a:t>
            </a:r>
            <a:r>
              <a:rPr lang="it-IT" sz="3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 Europe</a:t>
            </a:r>
          </a:p>
          <a:p>
            <a:pPr lvl="1">
              <a:spcAft>
                <a:spcPts val="600"/>
              </a:spcAft>
            </a:pPr>
            <a:r>
              <a:rPr lang="it-IT" sz="3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Diamond Open Access</a:t>
            </a:r>
          </a:p>
          <a:p>
            <a:pPr lvl="1">
              <a:spcAft>
                <a:spcPts val="600"/>
              </a:spcAft>
            </a:pPr>
            <a:r>
              <a:rPr lang="it-IT" sz="3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Modello per altri enti </a:t>
            </a:r>
          </a:p>
          <a:p>
            <a:pPr lvl="1">
              <a:spcAft>
                <a:spcPts val="600"/>
              </a:spcAft>
            </a:pPr>
            <a:r>
              <a:rPr lang="it-IT" sz="3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In linea con gli obblighi previsti in Horizon Europe, incluso quello sui diritti</a:t>
            </a:r>
          </a:p>
          <a:p>
            <a:pPr lvl="1">
              <a:spcAft>
                <a:spcPts val="600"/>
              </a:spcAft>
            </a:pPr>
            <a:r>
              <a:rPr lang="it-IT" sz="3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Deposito automatico nei repository connessi</a:t>
            </a:r>
          </a:p>
          <a:p>
            <a:pPr lvl="1">
              <a:spcAft>
                <a:spcPts val="600"/>
              </a:spcAft>
            </a:pPr>
            <a:r>
              <a:rPr lang="it-IT" sz="3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Supporto agli autori in materia di accesso aperto e dati FAIR</a:t>
            </a:r>
          </a:p>
          <a:p>
            <a:pPr lvl="1">
              <a:spcAft>
                <a:spcPts val="600"/>
              </a:spcAft>
            </a:pPr>
            <a:r>
              <a:rPr lang="it-IT" sz="3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Open Peer Review</a:t>
            </a:r>
            <a:endParaRPr lang="en-GB" sz="3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801633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FCA97AF9-B7CA-73E6-415B-537B4084E4B9}"/>
              </a:ext>
            </a:extLst>
          </p:cNvPr>
          <p:cNvSpPr txBox="1">
            <a:spLocks/>
          </p:cNvSpPr>
          <p:nvPr/>
        </p:nvSpPr>
        <p:spPr>
          <a:xfrm>
            <a:off x="317241" y="6412237"/>
            <a:ext cx="7772400" cy="451586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sz="1400" b="1" dirty="0">
                <a:solidFill>
                  <a:srgbClr val="2A4385"/>
                </a:solidFill>
                <a:latin typeface="Source Sans Pro" panose="020B0503030403020204" pitchFamily="34" charset="0"/>
                <a:ea typeface="Roboto Slab Black" pitchFamily="2" charset="0"/>
              </a:rPr>
              <a:t>Mantenere i diritti: buone pratiche, Roma, 17 giugno 2024</a:t>
            </a:r>
          </a:p>
        </p:txBody>
      </p:sp>
      <p:pic>
        <p:nvPicPr>
          <p:cNvPr id="3" name="Immagine 2" descr="Immagine che contiene testo, segnale&#10;&#10;Descrizione generata automaticamente">
            <a:extLst>
              <a:ext uri="{FF2B5EF4-FFF2-40B4-BE49-F238E27FC236}">
                <a16:creationId xmlns:a16="http://schemas.microsoft.com/office/drawing/2014/main" id="{3B17C28D-174F-2D40-61E8-DF7AFFC5F50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8283" y="6240844"/>
            <a:ext cx="1932799" cy="420245"/>
          </a:xfrm>
          <a:prstGeom prst="rect">
            <a:avLst/>
          </a:prstGeom>
        </p:spPr>
      </p:pic>
      <p:sp>
        <p:nvSpPr>
          <p:cNvPr id="6" name="Rettangolo 5">
            <a:extLst>
              <a:ext uri="{FF2B5EF4-FFF2-40B4-BE49-F238E27FC236}">
                <a16:creationId xmlns:a16="http://schemas.microsoft.com/office/drawing/2014/main" id="{70358C0E-79D5-343A-10F0-94E9D2ACE19F}"/>
              </a:ext>
            </a:extLst>
          </p:cNvPr>
          <p:cNvSpPr/>
          <p:nvPr/>
        </p:nvSpPr>
        <p:spPr>
          <a:xfrm>
            <a:off x="0" y="196911"/>
            <a:ext cx="12192000" cy="812598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8" name="Titolo 1">
            <a:extLst>
              <a:ext uri="{FF2B5EF4-FFF2-40B4-BE49-F238E27FC236}">
                <a16:creationId xmlns:a16="http://schemas.microsoft.com/office/drawing/2014/main" id="{1690BEAA-BD4F-6275-620B-C66D7C0AB145}"/>
              </a:ext>
            </a:extLst>
          </p:cNvPr>
          <p:cNvSpPr txBox="1">
            <a:spLocks/>
          </p:cNvSpPr>
          <p:nvPr/>
        </p:nvSpPr>
        <p:spPr>
          <a:xfrm>
            <a:off x="242425" y="445791"/>
            <a:ext cx="10885119" cy="42758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r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5000" kern="1200" cap="all" spc="200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it-IT" sz="3000" b="1" dirty="0">
                <a:solidFill>
                  <a:schemeClr val="bg1"/>
                </a:solidFill>
                <a:latin typeface="Source Sans Pro" panose="020B0503030403020204" pitchFamily="34" charset="0"/>
                <a:ea typeface="Roboto Slab Black" pitchFamily="2" charset="0"/>
              </a:rPr>
              <a:t>Open </a:t>
            </a:r>
            <a:r>
              <a:rPr lang="it-IT" sz="3000" b="1" dirty="0" err="1">
                <a:solidFill>
                  <a:schemeClr val="bg1"/>
                </a:solidFill>
                <a:latin typeface="Source Sans Pro" panose="020B0503030403020204" pitchFamily="34" charset="0"/>
                <a:ea typeface="Roboto Slab Black" pitchFamily="2" charset="0"/>
              </a:rPr>
              <a:t>Research</a:t>
            </a:r>
            <a:r>
              <a:rPr lang="it-IT" sz="3000" b="1" dirty="0">
                <a:solidFill>
                  <a:schemeClr val="bg1"/>
                </a:solidFill>
                <a:latin typeface="Source Sans Pro" panose="020B0503030403020204" pitchFamily="34" charset="0"/>
                <a:ea typeface="Roboto Slab Black" pitchFamily="2" charset="0"/>
              </a:rPr>
              <a:t> Europe e Impact </a:t>
            </a:r>
            <a:r>
              <a:rPr lang="it-IT" sz="3000" b="1" dirty="0" err="1">
                <a:solidFill>
                  <a:schemeClr val="bg1"/>
                </a:solidFill>
                <a:latin typeface="Source Sans Pro" panose="020B0503030403020204" pitchFamily="34" charset="0"/>
                <a:ea typeface="Roboto Slab Black" pitchFamily="2" charset="0"/>
              </a:rPr>
              <a:t>Factor</a:t>
            </a:r>
            <a:endParaRPr lang="it-IT" sz="3000" b="1" dirty="0">
              <a:solidFill>
                <a:schemeClr val="bg1"/>
              </a:solidFill>
              <a:latin typeface="Source Sans Pro" panose="020B0503030403020204" pitchFamily="34" charset="0"/>
              <a:ea typeface="Roboto Slab Black" pitchFamily="2" charset="0"/>
            </a:endParaRP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97A2879C-0D1A-5E41-0FCB-C72383ADD3C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2426" y="1535204"/>
            <a:ext cx="11628656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/>
              <a:t>Open Research Europe non ha e non </a:t>
            </a:r>
            <a:r>
              <a:rPr lang="en-GB" dirty="0" err="1"/>
              <a:t>chiederà</a:t>
            </a:r>
            <a:r>
              <a:rPr lang="en-GB" dirty="0"/>
              <a:t> di </a:t>
            </a:r>
            <a:r>
              <a:rPr lang="en-GB" dirty="0" err="1"/>
              <a:t>avere</a:t>
            </a:r>
            <a:r>
              <a:rPr lang="en-GB" dirty="0"/>
              <a:t> un </a:t>
            </a:r>
            <a:r>
              <a:rPr lang="en-GB" b="1" dirty="0"/>
              <a:t>Impact Factor</a:t>
            </a:r>
            <a:r>
              <a:rPr lang="en-GB" dirty="0"/>
              <a:t>. </a:t>
            </a:r>
          </a:p>
          <a:p>
            <a:pPr marL="0" indent="0">
              <a:buNone/>
            </a:pPr>
            <a:r>
              <a:rPr lang="en-GB" dirty="0"/>
              <a:t>La </a:t>
            </a:r>
            <a:r>
              <a:rPr lang="en-GB" dirty="0" err="1"/>
              <a:t>Commissione</a:t>
            </a:r>
            <a:r>
              <a:rPr lang="en-GB" dirty="0"/>
              <a:t> </a:t>
            </a:r>
            <a:r>
              <a:rPr lang="en-GB" dirty="0" err="1"/>
              <a:t>europea</a:t>
            </a:r>
            <a:r>
              <a:rPr lang="en-GB" dirty="0"/>
              <a:t> fa </a:t>
            </a:r>
            <a:r>
              <a:rPr lang="en-GB" dirty="0" err="1"/>
              <a:t>parte</a:t>
            </a:r>
            <a:r>
              <a:rPr lang="en-GB" dirty="0"/>
              <a:t> di un </a:t>
            </a:r>
            <a:r>
              <a:rPr lang="en-GB" dirty="0" err="1"/>
              <a:t>numero</a:t>
            </a:r>
            <a:r>
              <a:rPr lang="en-GB" dirty="0"/>
              <a:t> </a:t>
            </a:r>
            <a:r>
              <a:rPr lang="en-GB" dirty="0" err="1"/>
              <a:t>crescente</a:t>
            </a:r>
            <a:r>
              <a:rPr lang="en-GB" dirty="0"/>
              <a:t> di </a:t>
            </a:r>
            <a:r>
              <a:rPr lang="en-GB" dirty="0" err="1"/>
              <a:t>agenzie</a:t>
            </a:r>
            <a:r>
              <a:rPr lang="en-GB" dirty="0"/>
              <a:t> di </a:t>
            </a:r>
            <a:r>
              <a:rPr lang="en-GB" dirty="0" err="1"/>
              <a:t>finanziamento</a:t>
            </a:r>
            <a:r>
              <a:rPr lang="en-GB" dirty="0"/>
              <a:t>, </a:t>
            </a:r>
            <a:r>
              <a:rPr lang="en-GB" dirty="0" err="1"/>
              <a:t>istituzioni</a:t>
            </a:r>
            <a:r>
              <a:rPr lang="en-GB" dirty="0"/>
              <a:t> e </a:t>
            </a:r>
            <a:r>
              <a:rPr lang="en-GB" dirty="0" err="1"/>
              <a:t>organizzazioni</a:t>
            </a:r>
            <a:r>
              <a:rPr lang="en-GB" dirty="0"/>
              <a:t> </a:t>
            </a:r>
            <a:r>
              <a:rPr lang="en-GB" dirty="0" err="1"/>
              <a:t>che</a:t>
            </a:r>
            <a:r>
              <a:rPr lang="en-GB" dirty="0"/>
              <a:t> </a:t>
            </a:r>
            <a:r>
              <a:rPr lang="en-GB" dirty="0" err="1"/>
              <a:t>sono</a:t>
            </a:r>
            <a:r>
              <a:rPr lang="en-GB" dirty="0"/>
              <a:t> </a:t>
            </a:r>
            <a:r>
              <a:rPr lang="en-GB" dirty="0" err="1"/>
              <a:t>interessate</a:t>
            </a:r>
            <a:r>
              <a:rPr lang="en-GB" dirty="0"/>
              <a:t> a </a:t>
            </a:r>
            <a:r>
              <a:rPr lang="en-GB" dirty="0" err="1"/>
              <a:t>supportare</a:t>
            </a:r>
            <a:r>
              <a:rPr lang="en-GB" dirty="0"/>
              <a:t> </a:t>
            </a:r>
            <a:r>
              <a:rPr lang="en-GB" dirty="0" err="1"/>
              <a:t>una</a:t>
            </a:r>
            <a:r>
              <a:rPr lang="en-GB" dirty="0"/>
              <a:t> </a:t>
            </a:r>
            <a:r>
              <a:rPr lang="en-GB" dirty="0" err="1"/>
              <a:t>visione</a:t>
            </a:r>
            <a:r>
              <a:rPr lang="en-GB" dirty="0"/>
              <a:t> </a:t>
            </a:r>
            <a:r>
              <a:rPr lang="en-GB" dirty="0" err="1"/>
              <a:t>più</a:t>
            </a:r>
            <a:r>
              <a:rPr lang="en-GB" dirty="0"/>
              <a:t> </a:t>
            </a:r>
            <a:r>
              <a:rPr lang="en-GB" dirty="0" err="1"/>
              <a:t>ampia</a:t>
            </a:r>
            <a:r>
              <a:rPr lang="en-GB" dirty="0"/>
              <a:t> </a:t>
            </a:r>
            <a:r>
              <a:rPr lang="en-GB" dirty="0" err="1"/>
              <a:t>dei</a:t>
            </a:r>
            <a:r>
              <a:rPr lang="en-GB" dirty="0"/>
              <a:t> </a:t>
            </a:r>
            <a:r>
              <a:rPr lang="en-GB" dirty="0" err="1"/>
              <a:t>risultati</a:t>
            </a:r>
            <a:r>
              <a:rPr lang="en-GB" dirty="0"/>
              <a:t> di un </a:t>
            </a:r>
            <a:r>
              <a:rPr lang="en-GB" dirty="0" err="1"/>
              <a:t>ricercatore</a:t>
            </a:r>
            <a:r>
              <a:rPr lang="en-GB" dirty="0"/>
              <a:t> – e </a:t>
            </a:r>
            <a:r>
              <a:rPr lang="en-GB" dirty="0" err="1"/>
              <a:t>che</a:t>
            </a:r>
            <a:r>
              <a:rPr lang="en-GB" dirty="0"/>
              <a:t> </a:t>
            </a:r>
            <a:r>
              <a:rPr lang="en-GB" b="1" dirty="0" err="1"/>
              <a:t>ciò</a:t>
            </a:r>
            <a:r>
              <a:rPr lang="en-GB" b="1" dirty="0"/>
              <a:t> </a:t>
            </a:r>
            <a:r>
              <a:rPr lang="en-GB" b="1" dirty="0" err="1"/>
              <a:t>che</a:t>
            </a:r>
            <a:r>
              <a:rPr lang="en-GB" b="1" dirty="0"/>
              <a:t> </a:t>
            </a:r>
            <a:r>
              <a:rPr lang="en-GB" b="1" dirty="0" err="1"/>
              <a:t>conta</a:t>
            </a:r>
            <a:r>
              <a:rPr lang="en-GB" b="1" dirty="0"/>
              <a:t> </a:t>
            </a:r>
            <a:r>
              <a:rPr lang="en-GB" b="1" dirty="0" err="1"/>
              <a:t>è</a:t>
            </a:r>
            <a:r>
              <a:rPr lang="en-GB" b="1" dirty="0"/>
              <a:t> il </a:t>
            </a:r>
            <a:r>
              <a:rPr lang="en-GB" b="1" dirty="0" err="1"/>
              <a:t>valore</a:t>
            </a:r>
            <a:r>
              <a:rPr lang="en-GB" b="1" dirty="0"/>
              <a:t> </a:t>
            </a:r>
            <a:r>
              <a:rPr lang="en-GB" b="1" dirty="0" err="1"/>
              <a:t>intrinseco</a:t>
            </a:r>
            <a:r>
              <a:rPr lang="en-GB" b="1" dirty="0"/>
              <a:t> di </a:t>
            </a:r>
            <a:r>
              <a:rPr lang="en-GB" b="1" dirty="0" err="1"/>
              <a:t>ciò</a:t>
            </a:r>
            <a:r>
              <a:rPr lang="en-GB" b="1" dirty="0"/>
              <a:t> </a:t>
            </a:r>
            <a:r>
              <a:rPr lang="en-GB" b="1" dirty="0" err="1"/>
              <a:t>che</a:t>
            </a:r>
            <a:r>
              <a:rPr lang="en-GB" b="1" dirty="0"/>
              <a:t> </a:t>
            </a:r>
            <a:r>
              <a:rPr lang="en-GB" b="1" dirty="0" err="1"/>
              <a:t>viene</a:t>
            </a:r>
            <a:r>
              <a:rPr lang="en-GB" b="1" dirty="0"/>
              <a:t> </a:t>
            </a:r>
            <a:r>
              <a:rPr lang="en-GB" b="1" dirty="0" err="1"/>
              <a:t>pubblicato</a:t>
            </a:r>
            <a:r>
              <a:rPr lang="en-GB" b="1" dirty="0"/>
              <a:t>, </a:t>
            </a:r>
            <a:r>
              <a:rPr lang="en-GB" b="1" dirty="0" err="1"/>
              <a:t>condiviso</a:t>
            </a:r>
            <a:r>
              <a:rPr lang="en-GB" b="1" dirty="0"/>
              <a:t> e </a:t>
            </a:r>
            <a:r>
              <a:rPr lang="en-GB" b="1" dirty="0" err="1"/>
              <a:t>riutilizzato</a:t>
            </a:r>
            <a:r>
              <a:rPr lang="en-GB" dirty="0"/>
              <a:t>, </a:t>
            </a:r>
            <a:r>
              <a:rPr lang="en-GB" dirty="0" err="1"/>
              <a:t>piuttosto</a:t>
            </a:r>
            <a:r>
              <a:rPr lang="en-GB" dirty="0"/>
              <a:t> </a:t>
            </a:r>
            <a:r>
              <a:rPr lang="en-GB" dirty="0" err="1"/>
              <a:t>che</a:t>
            </a:r>
            <a:r>
              <a:rPr lang="en-GB" dirty="0"/>
              <a:t> il </a:t>
            </a:r>
            <a:r>
              <a:rPr lang="en-GB" dirty="0" err="1"/>
              <a:t>luogo</a:t>
            </a:r>
            <a:r>
              <a:rPr lang="en-GB" dirty="0"/>
              <a:t>, la </a:t>
            </a:r>
            <a:r>
              <a:rPr lang="en-GB" dirty="0" err="1"/>
              <a:t>rivista</a:t>
            </a:r>
            <a:r>
              <a:rPr lang="en-GB" dirty="0"/>
              <a:t> o la </a:t>
            </a:r>
            <a:r>
              <a:rPr lang="en-GB" dirty="0" err="1"/>
              <a:t>piattaforma</a:t>
            </a:r>
            <a:r>
              <a:rPr lang="en-GB" dirty="0"/>
              <a:t> in cui un </a:t>
            </a:r>
            <a:r>
              <a:rPr lang="en-GB" dirty="0" err="1"/>
              <a:t>articolo</a:t>
            </a:r>
            <a:r>
              <a:rPr lang="en-GB" dirty="0"/>
              <a:t> </a:t>
            </a:r>
            <a:r>
              <a:rPr lang="en-GB" dirty="0" err="1"/>
              <a:t>è</a:t>
            </a:r>
            <a:r>
              <a:rPr lang="en-GB" dirty="0"/>
              <a:t> </a:t>
            </a:r>
            <a:r>
              <a:rPr lang="en-GB" dirty="0" err="1"/>
              <a:t>pubblicato</a:t>
            </a:r>
            <a:r>
              <a:rPr lang="en-GB" dirty="0"/>
              <a:t>.</a:t>
            </a:r>
          </a:p>
          <a:p>
            <a:pPr marL="0" indent="0">
              <a:buNone/>
            </a:pPr>
            <a:r>
              <a:rPr lang="en-GB" b="1" dirty="0" err="1"/>
              <a:t>Indicizzazione</a:t>
            </a:r>
            <a:r>
              <a:rPr lang="en-GB" dirty="0"/>
              <a:t> come </a:t>
            </a:r>
            <a:r>
              <a:rPr lang="en-GB" dirty="0" err="1"/>
              <a:t>servizio</a:t>
            </a:r>
            <a:r>
              <a:rPr lang="en-GB" dirty="0"/>
              <a:t> </a:t>
            </a:r>
            <a:r>
              <a:rPr lang="en-GB" dirty="0" err="1"/>
              <a:t>connesso</a:t>
            </a:r>
            <a:r>
              <a:rPr lang="en-GB" dirty="0"/>
              <a:t>, </a:t>
            </a:r>
            <a:r>
              <a:rPr lang="en-GB" dirty="0" err="1"/>
              <a:t>strategia</a:t>
            </a:r>
            <a:r>
              <a:rPr lang="en-GB" dirty="0"/>
              <a:t> di </a:t>
            </a:r>
            <a:r>
              <a:rPr lang="en-GB" dirty="0" err="1"/>
              <a:t>conservazione</a:t>
            </a:r>
            <a:r>
              <a:rPr lang="en-GB" dirty="0"/>
              <a:t> a </a:t>
            </a:r>
            <a:r>
              <a:rPr lang="en-GB" dirty="0" err="1"/>
              <a:t>lungo</a:t>
            </a:r>
            <a:r>
              <a:rPr lang="en-GB" dirty="0"/>
              <a:t> </a:t>
            </a:r>
            <a:r>
              <a:rPr lang="en-GB" dirty="0" err="1"/>
              <a:t>termine</a:t>
            </a:r>
            <a:r>
              <a:rPr lang="en-GB" dirty="0"/>
              <a:t> e </a:t>
            </a:r>
            <a:r>
              <a:rPr lang="en-GB" dirty="0" err="1"/>
              <a:t>ampia</a:t>
            </a:r>
            <a:r>
              <a:rPr lang="en-GB" dirty="0"/>
              <a:t> </a:t>
            </a:r>
            <a:r>
              <a:rPr lang="en-GB" dirty="0" err="1"/>
              <a:t>distribuzione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6239187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screenshot of a graph&#10;&#10;Description automatically generated">
            <a:extLst>
              <a:ext uri="{FF2B5EF4-FFF2-40B4-BE49-F238E27FC236}">
                <a16:creationId xmlns:a16="http://schemas.microsoft.com/office/drawing/2014/main" id="{B06D14E6-80DF-E19F-E8BC-B47F22D923E9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5025"/>
          <a:stretch/>
        </p:blipFill>
        <p:spPr>
          <a:xfrm>
            <a:off x="4971135" y="1122255"/>
            <a:ext cx="3564300" cy="5633423"/>
          </a:xfrm>
          <a:prstGeom prst="rect">
            <a:avLst/>
          </a:prstGeom>
        </p:spPr>
      </p:pic>
      <p:sp>
        <p:nvSpPr>
          <p:cNvPr id="2" name="Titolo 1">
            <a:extLst>
              <a:ext uri="{FF2B5EF4-FFF2-40B4-BE49-F238E27FC236}">
                <a16:creationId xmlns:a16="http://schemas.microsoft.com/office/drawing/2014/main" id="{FCA97AF9-B7CA-73E6-415B-537B4084E4B9}"/>
              </a:ext>
            </a:extLst>
          </p:cNvPr>
          <p:cNvSpPr txBox="1">
            <a:spLocks/>
          </p:cNvSpPr>
          <p:nvPr/>
        </p:nvSpPr>
        <p:spPr>
          <a:xfrm>
            <a:off x="317241" y="6412237"/>
            <a:ext cx="7772400" cy="451586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sz="1400" b="1" dirty="0">
                <a:solidFill>
                  <a:srgbClr val="2A4385"/>
                </a:solidFill>
                <a:latin typeface="Source Sans Pro" panose="020B0503030403020204" pitchFamily="34" charset="0"/>
                <a:ea typeface="Roboto Slab Black" pitchFamily="2" charset="0"/>
              </a:rPr>
              <a:t>Mantenere i diritti: buone pratiche, Roma, 17 giugno 2024</a:t>
            </a:r>
          </a:p>
        </p:txBody>
      </p:sp>
      <p:pic>
        <p:nvPicPr>
          <p:cNvPr id="3" name="Immagine 2" descr="Immagine che contiene testo, segnale&#10;&#10;Descrizione generata automaticamente">
            <a:extLst>
              <a:ext uri="{FF2B5EF4-FFF2-40B4-BE49-F238E27FC236}">
                <a16:creationId xmlns:a16="http://schemas.microsoft.com/office/drawing/2014/main" id="{3B17C28D-174F-2D40-61E8-DF7AFFC5F50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8283" y="6240844"/>
            <a:ext cx="1932799" cy="420245"/>
          </a:xfrm>
          <a:prstGeom prst="rect">
            <a:avLst/>
          </a:prstGeom>
        </p:spPr>
      </p:pic>
      <p:sp>
        <p:nvSpPr>
          <p:cNvPr id="6" name="Rettangolo 5">
            <a:extLst>
              <a:ext uri="{FF2B5EF4-FFF2-40B4-BE49-F238E27FC236}">
                <a16:creationId xmlns:a16="http://schemas.microsoft.com/office/drawing/2014/main" id="{70358C0E-79D5-343A-10F0-94E9D2ACE19F}"/>
              </a:ext>
            </a:extLst>
          </p:cNvPr>
          <p:cNvSpPr/>
          <p:nvPr/>
        </p:nvSpPr>
        <p:spPr>
          <a:xfrm>
            <a:off x="0" y="196911"/>
            <a:ext cx="12192000" cy="812598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8" name="Titolo 1">
            <a:extLst>
              <a:ext uri="{FF2B5EF4-FFF2-40B4-BE49-F238E27FC236}">
                <a16:creationId xmlns:a16="http://schemas.microsoft.com/office/drawing/2014/main" id="{1690BEAA-BD4F-6275-620B-C66D7C0AB145}"/>
              </a:ext>
            </a:extLst>
          </p:cNvPr>
          <p:cNvSpPr txBox="1">
            <a:spLocks/>
          </p:cNvSpPr>
          <p:nvPr/>
        </p:nvSpPr>
        <p:spPr>
          <a:xfrm>
            <a:off x="242425" y="445791"/>
            <a:ext cx="10885119" cy="42758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r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5000" kern="1200" cap="all" spc="200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it-IT" sz="3000" b="1" dirty="0">
                <a:solidFill>
                  <a:schemeClr val="bg1"/>
                </a:solidFill>
                <a:latin typeface="Source Sans Pro" panose="020B0503030403020204" pitchFamily="34" charset="0"/>
                <a:ea typeface="Roboto Slab Black" pitchFamily="2" charset="0"/>
              </a:rPr>
              <a:t>Open </a:t>
            </a:r>
            <a:r>
              <a:rPr lang="it-IT" sz="3000" b="1" dirty="0" err="1">
                <a:solidFill>
                  <a:schemeClr val="bg1"/>
                </a:solidFill>
                <a:latin typeface="Source Sans Pro" panose="020B0503030403020204" pitchFamily="34" charset="0"/>
                <a:ea typeface="Roboto Slab Black" pitchFamily="2" charset="0"/>
              </a:rPr>
              <a:t>Research</a:t>
            </a:r>
            <a:r>
              <a:rPr lang="it-IT" sz="3000" b="1" dirty="0">
                <a:solidFill>
                  <a:schemeClr val="bg1"/>
                </a:solidFill>
                <a:latin typeface="Source Sans Pro" panose="020B0503030403020204" pitchFamily="34" charset="0"/>
                <a:ea typeface="Roboto Slab Black" pitchFamily="2" charset="0"/>
              </a:rPr>
              <a:t> Europe e metriche alternative</a:t>
            </a: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97A2879C-0D1A-5E41-0FCB-C72383ADD3C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2426" y="1535204"/>
            <a:ext cx="4456183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800" dirty="0"/>
              <a:t>Open Research Europe </a:t>
            </a:r>
            <a:r>
              <a:rPr lang="en-GB" sz="2800" dirty="0" err="1"/>
              <a:t>sostiene</a:t>
            </a:r>
            <a:r>
              <a:rPr lang="en-GB" sz="2800" dirty="0"/>
              <a:t> </a:t>
            </a:r>
            <a:r>
              <a:rPr lang="en-GB" sz="2800" dirty="0" err="1"/>
              <a:t>l'</a:t>
            </a:r>
            <a:r>
              <a:rPr lang="en-GB" sz="2800" b="1" dirty="0" err="1"/>
              <a:t>uso</a:t>
            </a:r>
            <a:r>
              <a:rPr lang="en-GB" sz="2800" b="1" dirty="0"/>
              <a:t> </a:t>
            </a:r>
            <a:r>
              <a:rPr lang="en-GB" sz="2800" b="1" dirty="0" err="1"/>
              <a:t>responsabile</a:t>
            </a:r>
            <a:r>
              <a:rPr lang="en-GB" sz="2800" b="1" dirty="0"/>
              <a:t> </a:t>
            </a:r>
            <a:r>
              <a:rPr lang="en-GB" sz="2800" b="1" dirty="0" err="1"/>
              <a:t>delle</a:t>
            </a:r>
            <a:r>
              <a:rPr lang="en-GB" sz="2800" b="1" dirty="0"/>
              <a:t> </a:t>
            </a:r>
            <a:r>
              <a:rPr lang="en-GB" sz="2800" b="1" dirty="0" err="1"/>
              <a:t>metriche</a:t>
            </a:r>
            <a:r>
              <a:rPr lang="en-GB" sz="2800" b="1" dirty="0"/>
              <a:t> relative </a:t>
            </a:r>
            <a:r>
              <a:rPr lang="en-GB" sz="2800" b="1" dirty="0" err="1"/>
              <a:t>alla</a:t>
            </a:r>
            <a:r>
              <a:rPr lang="en-GB" sz="2800" b="1" dirty="0"/>
              <a:t> </a:t>
            </a:r>
            <a:r>
              <a:rPr lang="en-GB" sz="2800" b="1" dirty="0" err="1"/>
              <a:t>ricerca</a:t>
            </a:r>
            <a:r>
              <a:rPr lang="en-GB" sz="2800" b="1" dirty="0"/>
              <a:t> </a:t>
            </a:r>
            <a:r>
              <a:rPr lang="en-GB" sz="2800" dirty="0"/>
              <a:t>e la loro </a:t>
            </a:r>
            <a:r>
              <a:rPr lang="en-GB" sz="2800" b="1" dirty="0" err="1"/>
              <a:t>applicazione</a:t>
            </a:r>
            <a:r>
              <a:rPr lang="en-GB" sz="2800" b="1" dirty="0"/>
              <a:t> </a:t>
            </a:r>
            <a:r>
              <a:rPr lang="en-GB" sz="2800" b="1" dirty="0" err="1"/>
              <a:t>alla</a:t>
            </a:r>
            <a:r>
              <a:rPr lang="en-GB" sz="2800" b="1" dirty="0"/>
              <a:t> </a:t>
            </a:r>
            <a:r>
              <a:rPr lang="en-GB" sz="2800" b="1" dirty="0" err="1"/>
              <a:t>valutazione</a:t>
            </a:r>
            <a:r>
              <a:rPr lang="en-GB" sz="2800" b="1" dirty="0"/>
              <a:t> </a:t>
            </a:r>
            <a:r>
              <a:rPr lang="en-GB" sz="2800" b="1" dirty="0" err="1"/>
              <a:t>della</a:t>
            </a:r>
            <a:r>
              <a:rPr lang="en-GB" sz="2800" b="1" dirty="0"/>
              <a:t> </a:t>
            </a:r>
            <a:r>
              <a:rPr lang="en-GB" sz="2800" b="1" dirty="0" err="1"/>
              <a:t>ricerca</a:t>
            </a:r>
            <a:r>
              <a:rPr lang="en-GB" sz="2800" dirty="0"/>
              <a:t>, </a:t>
            </a:r>
            <a:r>
              <a:rPr lang="en-GB" sz="2800" dirty="0" err="1"/>
              <a:t>seguendo</a:t>
            </a:r>
            <a:r>
              <a:rPr lang="en-GB" sz="2800" dirty="0"/>
              <a:t>, </a:t>
            </a:r>
            <a:r>
              <a:rPr lang="en-GB" sz="2800" dirty="0" err="1"/>
              <a:t>tra</a:t>
            </a:r>
            <a:r>
              <a:rPr lang="en-GB" sz="2800" dirty="0"/>
              <a:t> </a:t>
            </a:r>
            <a:r>
              <a:rPr lang="en-GB" sz="2800" dirty="0" err="1"/>
              <a:t>gli</a:t>
            </a:r>
            <a:r>
              <a:rPr lang="en-GB" sz="2800" dirty="0"/>
              <a:t> </a:t>
            </a:r>
            <a:r>
              <a:rPr lang="en-GB" sz="2800" dirty="0" err="1"/>
              <a:t>altri</a:t>
            </a:r>
            <a:r>
              <a:rPr lang="en-GB" sz="2800" dirty="0"/>
              <a:t>, il Manifesto di Leiden e la </a:t>
            </a:r>
            <a:r>
              <a:rPr lang="en-GB" sz="2800" dirty="0" err="1"/>
              <a:t>Dichiarazione</a:t>
            </a:r>
            <a:r>
              <a:rPr lang="en-GB" sz="2800" dirty="0"/>
              <a:t> DORA. </a:t>
            </a:r>
          </a:p>
        </p:txBody>
      </p:sp>
      <p:pic>
        <p:nvPicPr>
          <p:cNvPr id="7" name="Picture 6" descr="A screenshot of a graph&#10;&#10;Description automatically generated">
            <a:extLst>
              <a:ext uri="{FF2B5EF4-FFF2-40B4-BE49-F238E27FC236}">
                <a16:creationId xmlns:a16="http://schemas.microsoft.com/office/drawing/2014/main" id="{DDE403C8-F738-E863-A192-1B95BADE81B9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5179" r="36908" b="12615"/>
          <a:stretch/>
        </p:blipFill>
        <p:spPr>
          <a:xfrm>
            <a:off x="8665698" y="1122255"/>
            <a:ext cx="3390315" cy="49754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869026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A screenshot of a cell phone&#10;&#10;Description automatically generated">
            <a:extLst>
              <a:ext uri="{FF2B5EF4-FFF2-40B4-BE49-F238E27FC236}">
                <a16:creationId xmlns:a16="http://schemas.microsoft.com/office/drawing/2014/main" id="{1F2E9BFB-E57F-780D-AFA8-863A797BCBEC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759"/>
          <a:stretch/>
        </p:blipFill>
        <p:spPr>
          <a:xfrm>
            <a:off x="4508880" y="1278917"/>
            <a:ext cx="4133618" cy="4997188"/>
          </a:xfrm>
          <a:prstGeom prst="rect">
            <a:avLst/>
          </a:prstGeom>
        </p:spPr>
      </p:pic>
      <p:sp>
        <p:nvSpPr>
          <p:cNvPr id="2" name="Titolo 1">
            <a:extLst>
              <a:ext uri="{FF2B5EF4-FFF2-40B4-BE49-F238E27FC236}">
                <a16:creationId xmlns:a16="http://schemas.microsoft.com/office/drawing/2014/main" id="{FCA97AF9-B7CA-73E6-415B-537B4084E4B9}"/>
              </a:ext>
            </a:extLst>
          </p:cNvPr>
          <p:cNvSpPr txBox="1">
            <a:spLocks/>
          </p:cNvSpPr>
          <p:nvPr/>
        </p:nvSpPr>
        <p:spPr>
          <a:xfrm>
            <a:off x="317241" y="6412237"/>
            <a:ext cx="7772400" cy="451586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sz="1400" b="1" dirty="0">
                <a:solidFill>
                  <a:srgbClr val="2A4385"/>
                </a:solidFill>
                <a:latin typeface="Source Sans Pro" panose="020B0503030403020204" pitchFamily="34" charset="0"/>
                <a:ea typeface="Roboto Slab Black" pitchFamily="2" charset="0"/>
              </a:rPr>
              <a:t>Mantenere i diritti: buone pratiche, Roma, 17 giugno 2024</a:t>
            </a:r>
          </a:p>
        </p:txBody>
      </p:sp>
      <p:pic>
        <p:nvPicPr>
          <p:cNvPr id="3" name="Immagine 2" descr="Immagine che contiene testo, segnale&#10;&#10;Descrizione generata automaticamente">
            <a:extLst>
              <a:ext uri="{FF2B5EF4-FFF2-40B4-BE49-F238E27FC236}">
                <a16:creationId xmlns:a16="http://schemas.microsoft.com/office/drawing/2014/main" id="{3B17C28D-174F-2D40-61E8-DF7AFFC5F50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8283" y="6240844"/>
            <a:ext cx="1932799" cy="420245"/>
          </a:xfrm>
          <a:prstGeom prst="rect">
            <a:avLst/>
          </a:prstGeom>
        </p:spPr>
      </p:pic>
      <p:sp>
        <p:nvSpPr>
          <p:cNvPr id="6" name="Rettangolo 5">
            <a:extLst>
              <a:ext uri="{FF2B5EF4-FFF2-40B4-BE49-F238E27FC236}">
                <a16:creationId xmlns:a16="http://schemas.microsoft.com/office/drawing/2014/main" id="{70358C0E-79D5-343A-10F0-94E9D2ACE19F}"/>
              </a:ext>
            </a:extLst>
          </p:cNvPr>
          <p:cNvSpPr/>
          <p:nvPr/>
        </p:nvSpPr>
        <p:spPr>
          <a:xfrm>
            <a:off x="0" y="196911"/>
            <a:ext cx="12192000" cy="812598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8" name="Titolo 1">
            <a:extLst>
              <a:ext uri="{FF2B5EF4-FFF2-40B4-BE49-F238E27FC236}">
                <a16:creationId xmlns:a16="http://schemas.microsoft.com/office/drawing/2014/main" id="{1690BEAA-BD4F-6275-620B-C66D7C0AB145}"/>
              </a:ext>
            </a:extLst>
          </p:cNvPr>
          <p:cNvSpPr txBox="1">
            <a:spLocks/>
          </p:cNvSpPr>
          <p:nvPr/>
        </p:nvSpPr>
        <p:spPr>
          <a:xfrm>
            <a:off x="242425" y="445791"/>
            <a:ext cx="10885119" cy="42758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r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5000" kern="1200" cap="all" spc="200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it-IT" sz="3000" b="1" dirty="0">
                <a:solidFill>
                  <a:schemeClr val="bg1"/>
                </a:solidFill>
                <a:latin typeface="Source Sans Pro" panose="020B0503030403020204" pitchFamily="34" charset="0"/>
                <a:ea typeface="Roboto Slab Black" pitchFamily="2" charset="0"/>
              </a:rPr>
              <a:t>Open </a:t>
            </a:r>
            <a:r>
              <a:rPr lang="it-IT" sz="3000" b="1" dirty="0" err="1">
                <a:solidFill>
                  <a:schemeClr val="bg1"/>
                </a:solidFill>
                <a:latin typeface="Source Sans Pro" panose="020B0503030403020204" pitchFamily="34" charset="0"/>
                <a:ea typeface="Roboto Slab Black" pitchFamily="2" charset="0"/>
              </a:rPr>
              <a:t>Research</a:t>
            </a:r>
            <a:r>
              <a:rPr lang="it-IT" sz="3000" b="1" dirty="0">
                <a:solidFill>
                  <a:schemeClr val="bg1"/>
                </a:solidFill>
                <a:latin typeface="Source Sans Pro" panose="020B0503030403020204" pitchFamily="34" charset="0"/>
                <a:ea typeface="Roboto Slab Black" pitchFamily="2" charset="0"/>
              </a:rPr>
              <a:t> Europe e open peer review</a:t>
            </a: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97A2879C-0D1A-5E41-0FCB-C72383ADD3C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2426" y="1535204"/>
            <a:ext cx="4456183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800" dirty="0"/>
              <a:t>Open Research Europe </a:t>
            </a:r>
            <a:r>
              <a:rPr lang="en-GB" sz="2800" dirty="0" err="1"/>
              <a:t>effettua</a:t>
            </a:r>
            <a:r>
              <a:rPr lang="en-GB" sz="2800" dirty="0"/>
              <a:t> Open Peer Review</a:t>
            </a:r>
          </a:p>
          <a:p>
            <a:r>
              <a:rPr lang="en-GB" dirty="0" err="1"/>
              <a:t>Scopo</a:t>
            </a:r>
            <a:r>
              <a:rPr lang="en-GB" dirty="0"/>
              <a:t>: </a:t>
            </a:r>
            <a:r>
              <a:rPr lang="en-GB" dirty="0" err="1"/>
              <a:t>migliorare</a:t>
            </a:r>
            <a:r>
              <a:rPr lang="en-GB" dirty="0"/>
              <a:t> il </a:t>
            </a:r>
            <a:r>
              <a:rPr lang="en-GB" dirty="0" err="1"/>
              <a:t>contributo</a:t>
            </a:r>
            <a:endParaRPr lang="en-GB" dirty="0"/>
          </a:p>
          <a:p>
            <a:r>
              <a:rPr lang="en-GB" sz="2800" dirty="0" err="1"/>
              <a:t>Valorizza</a:t>
            </a:r>
            <a:r>
              <a:rPr lang="en-GB" sz="2800" dirty="0"/>
              <a:t> il </a:t>
            </a:r>
            <a:r>
              <a:rPr lang="en-GB" sz="2800" dirty="0" err="1"/>
              <a:t>contributo</a:t>
            </a:r>
            <a:r>
              <a:rPr lang="en-GB" sz="2800" dirty="0"/>
              <a:t> </a:t>
            </a:r>
            <a:r>
              <a:rPr lang="en-GB" sz="2800" dirty="0" err="1"/>
              <a:t>dei</a:t>
            </a:r>
            <a:r>
              <a:rPr lang="en-GB" sz="2800" dirty="0"/>
              <a:t> </a:t>
            </a:r>
            <a:r>
              <a:rPr lang="en-GB" sz="2800" dirty="0" err="1"/>
              <a:t>reviesori</a:t>
            </a:r>
            <a:r>
              <a:rPr lang="en-GB" sz="2800" dirty="0"/>
              <a:t> come </a:t>
            </a:r>
            <a:r>
              <a:rPr lang="en-GB" sz="2800" dirty="0" err="1"/>
              <a:t>indipendente</a:t>
            </a:r>
            <a:r>
              <a:rPr lang="en-GB" sz="2800" dirty="0"/>
              <a:t> </a:t>
            </a:r>
          </a:p>
        </p:txBody>
      </p:sp>
      <p:pic>
        <p:nvPicPr>
          <p:cNvPr id="12" name="Picture 11" descr="A screenshot of a report&#10;&#10;Description automatically generated">
            <a:extLst>
              <a:ext uri="{FF2B5EF4-FFF2-40B4-BE49-F238E27FC236}">
                <a16:creationId xmlns:a16="http://schemas.microsoft.com/office/drawing/2014/main" id="{7D43C715-F1EE-9C57-215F-F1172FC97D81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920"/>
          <a:stretch/>
        </p:blipFill>
        <p:spPr>
          <a:xfrm>
            <a:off x="8452769" y="2313995"/>
            <a:ext cx="3636853" cy="34217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991141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wooden blocks with letters on it&#10;&#10;Description automatically generated">
            <a:extLst>
              <a:ext uri="{FF2B5EF4-FFF2-40B4-BE49-F238E27FC236}">
                <a16:creationId xmlns:a16="http://schemas.microsoft.com/office/drawing/2014/main" id="{7EF9EA41-BFE9-58FF-03A4-B17C52BF58C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139" b="6502"/>
          <a:stretch/>
        </p:blipFill>
        <p:spPr>
          <a:xfrm>
            <a:off x="-2382" y="0"/>
            <a:ext cx="12194382" cy="6858000"/>
          </a:xfrm>
          <a:prstGeom prst="rect">
            <a:avLst/>
          </a:prstGeom>
        </p:spPr>
      </p:pic>
      <p:sp>
        <p:nvSpPr>
          <p:cNvPr id="4" name="Rettangolo 3">
            <a:extLst>
              <a:ext uri="{FF2B5EF4-FFF2-40B4-BE49-F238E27FC236}">
                <a16:creationId xmlns:a16="http://schemas.microsoft.com/office/drawing/2014/main" id="{C6F51AE9-DDAC-8FD1-DAA7-6752D87521BC}"/>
              </a:ext>
            </a:extLst>
          </p:cNvPr>
          <p:cNvSpPr/>
          <p:nvPr/>
        </p:nvSpPr>
        <p:spPr>
          <a:xfrm>
            <a:off x="0" y="587229"/>
            <a:ext cx="12192000" cy="939567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" name="Rettangolo 4">
            <a:extLst>
              <a:ext uri="{FF2B5EF4-FFF2-40B4-BE49-F238E27FC236}">
                <a16:creationId xmlns:a16="http://schemas.microsoft.com/office/drawing/2014/main" id="{08886A39-4B45-AE8A-4AFB-7F3ABA4FEBB2}"/>
              </a:ext>
            </a:extLst>
          </p:cNvPr>
          <p:cNvSpPr/>
          <p:nvPr/>
        </p:nvSpPr>
        <p:spPr>
          <a:xfrm>
            <a:off x="0" y="4001549"/>
            <a:ext cx="12192000" cy="2147581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" name="Rettangolo 6">
            <a:extLst>
              <a:ext uri="{FF2B5EF4-FFF2-40B4-BE49-F238E27FC236}">
                <a16:creationId xmlns:a16="http://schemas.microsoft.com/office/drawing/2014/main" id="{F7807167-20F5-D588-8522-A7246B39AD27}"/>
              </a:ext>
            </a:extLst>
          </p:cNvPr>
          <p:cNvSpPr/>
          <p:nvPr/>
        </p:nvSpPr>
        <p:spPr>
          <a:xfrm>
            <a:off x="4549979" y="856957"/>
            <a:ext cx="73152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buNone/>
            </a:pPr>
            <a:r>
              <a:rPr lang="it-IT" altLang="it-IT" sz="2000" b="1" dirty="0">
                <a:solidFill>
                  <a:schemeClr val="bg1"/>
                </a:solidFill>
                <a:latin typeface="Source Sans Pro" panose="020B0503030403020204" pitchFamily="34" charset="0"/>
                <a:ea typeface="Roboto" pitchFamily="2" charset="0"/>
                <a:cs typeface="Tahoma" panose="020B0604030504040204" pitchFamily="34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emma.lazzeri@cnr.it</a:t>
            </a:r>
            <a:r>
              <a:rPr lang="it-IT" altLang="it-IT" sz="2000" b="1" dirty="0">
                <a:solidFill>
                  <a:schemeClr val="bg1"/>
                </a:solidFill>
                <a:latin typeface="Source Sans Pro" panose="020B0503030403020204" pitchFamily="34" charset="0"/>
                <a:ea typeface="Roboto" pitchFamily="2" charset="0"/>
                <a:cs typeface="Tahoma" panose="020B0604030504040204" pitchFamily="34" charset="0"/>
              </a:rPr>
              <a:t> </a:t>
            </a:r>
            <a:endParaRPr lang="it-IT" altLang="it-IT" sz="2000" dirty="0">
              <a:solidFill>
                <a:schemeClr val="bg1"/>
              </a:solidFill>
              <a:latin typeface="Source Sans Pro" panose="020B0503030403020204" pitchFamily="34" charset="0"/>
              <a:ea typeface="Roboto" pitchFamily="2" charset="0"/>
              <a:cs typeface="Tahoma" panose="020B0604030504040204" pitchFamily="34" charset="0"/>
            </a:endParaRPr>
          </a:p>
        </p:txBody>
      </p:sp>
      <p:sp>
        <p:nvSpPr>
          <p:cNvPr id="9" name="Rettangolo 8">
            <a:extLst>
              <a:ext uri="{FF2B5EF4-FFF2-40B4-BE49-F238E27FC236}">
                <a16:creationId xmlns:a16="http://schemas.microsoft.com/office/drawing/2014/main" id="{1D828E79-A3A4-1452-CBBE-BAE68CEB5F08}"/>
              </a:ext>
            </a:extLst>
          </p:cNvPr>
          <p:cNvSpPr/>
          <p:nvPr/>
        </p:nvSpPr>
        <p:spPr>
          <a:xfrm>
            <a:off x="1274229" y="4367453"/>
            <a:ext cx="964354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0"/>
              </a:spcBef>
            </a:pPr>
            <a:r>
              <a:rPr lang="it-IT" sz="4000" b="1" dirty="0">
                <a:solidFill>
                  <a:schemeClr val="bg1"/>
                </a:solidFill>
                <a:latin typeface="Source Sans Pro" panose="020B0503030403020204" pitchFamily="34" charset="0"/>
                <a:ea typeface="Roboto" pitchFamily="2" charset="0"/>
                <a:cs typeface="Tahoma" panose="020B0604030504040204" pitchFamily="34" charset="0"/>
              </a:rPr>
              <a:t>Grazie per l’attenzione!</a:t>
            </a:r>
            <a:endParaRPr lang="it-IT" altLang="it-IT" sz="4000" b="1" dirty="0">
              <a:solidFill>
                <a:schemeClr val="bg1"/>
              </a:solidFill>
              <a:latin typeface="Source Sans Pro" panose="020B0503030403020204" pitchFamily="34" charset="0"/>
              <a:ea typeface="Roboto" pitchFamily="2" charset="0"/>
              <a:cs typeface="Tahoma" panose="020B0604030504040204" pitchFamily="34" charset="0"/>
            </a:endParaRPr>
          </a:p>
        </p:txBody>
      </p:sp>
      <p:pic>
        <p:nvPicPr>
          <p:cNvPr id="3" name="Immagine 2">
            <a:extLst>
              <a:ext uri="{FF2B5EF4-FFF2-40B4-BE49-F238E27FC236}">
                <a16:creationId xmlns:a16="http://schemas.microsoft.com/office/drawing/2014/main" id="{B493AD90-3CC6-38AC-1DE1-E367932EB806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13" y="708870"/>
            <a:ext cx="3000298" cy="651830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3B642F30-9F34-A29F-E46C-8CB1A286ADC6}"/>
              </a:ext>
            </a:extLst>
          </p:cNvPr>
          <p:cNvSpPr txBox="1"/>
          <p:nvPr/>
        </p:nvSpPr>
        <p:spPr>
          <a:xfrm>
            <a:off x="483613" y="6405704"/>
            <a:ext cx="610262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solidFill>
                  <a:schemeClr val="tx1">
                    <a:lumMod val="50000"/>
                    <a:lumOff val="50000"/>
                  </a:schemeClr>
                </a:solidFill>
              </a:rPr>
              <a:t>Foto di </a:t>
            </a:r>
            <a:r>
              <a:rPr lang="en-GB" dirty="0">
                <a:solidFill>
                  <a:schemeClr val="tx1">
                    <a:lumMod val="50000"/>
                    <a:lumOff val="50000"/>
                  </a:schemeClr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Alexas_Fotos</a:t>
            </a:r>
            <a:r>
              <a:rPr lang="en-GB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GB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su</a:t>
            </a:r>
            <a:r>
              <a:rPr lang="en-GB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GB" dirty="0">
                <a:solidFill>
                  <a:schemeClr val="tx1">
                    <a:lumMod val="50000"/>
                    <a:lumOff val="50000"/>
                  </a:schemeClr>
                </a:solidFill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Unsplash</a:t>
            </a:r>
            <a:r>
              <a:rPr lang="en-GB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endParaRPr lang="en-IT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" name="Rettangolo 8">
            <a:extLst>
              <a:ext uri="{FF2B5EF4-FFF2-40B4-BE49-F238E27FC236}">
                <a16:creationId xmlns:a16="http://schemas.microsoft.com/office/drawing/2014/main" id="{4B172683-E415-36E3-B2B5-99911653D746}"/>
              </a:ext>
            </a:extLst>
          </p:cNvPr>
          <p:cNvSpPr/>
          <p:nvPr/>
        </p:nvSpPr>
        <p:spPr>
          <a:xfrm>
            <a:off x="1273038" y="5169421"/>
            <a:ext cx="9643542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0"/>
              </a:spcBef>
            </a:pPr>
            <a:r>
              <a:rPr lang="it-IT" sz="1400" b="1" dirty="0">
                <a:solidFill>
                  <a:schemeClr val="bg1"/>
                </a:solidFill>
                <a:latin typeface="Source Sans Pro" panose="020B0503030403020204" pitchFamily="34" charset="0"/>
                <a:ea typeface="Roboto" pitchFamily="2" charset="0"/>
                <a:cs typeface="Tahoma" panose="020B0604030504040204" pitchFamily="34" charset="0"/>
              </a:rPr>
              <a:t>Questa presentazione è rilasciata con licenza CC-BY. Per citarla, utilizzare la seguente dicitura:</a:t>
            </a:r>
            <a:br>
              <a:rPr lang="it-IT" sz="1400" b="1" dirty="0">
                <a:solidFill>
                  <a:schemeClr val="bg1"/>
                </a:solidFill>
                <a:latin typeface="Source Sans Pro" panose="020B0503030403020204" pitchFamily="34" charset="0"/>
                <a:ea typeface="Roboto" pitchFamily="2" charset="0"/>
                <a:cs typeface="Tahoma" panose="020B0604030504040204" pitchFamily="34" charset="0"/>
              </a:rPr>
            </a:br>
            <a:r>
              <a:rPr lang="it-IT" sz="1400" b="1" dirty="0">
                <a:solidFill>
                  <a:schemeClr val="bg1"/>
                </a:solidFill>
                <a:latin typeface="Source Sans Pro" panose="020B0503030403020204" pitchFamily="34" charset="0"/>
                <a:ea typeface="Roboto" pitchFamily="2" charset="0"/>
                <a:cs typeface="Tahoma" panose="020B0604030504040204" pitchFamily="34" charset="0"/>
              </a:rPr>
              <a:t>Lazzeri, E. (2024, giugno 17). Mantenere i diritti: buone pratiche. I diritti dell'autore e l'accesso aperto nella ricerca scientifica, Roma. </a:t>
            </a:r>
            <a:r>
              <a:rPr lang="it-IT" sz="1400" b="1" dirty="0" err="1">
                <a:solidFill>
                  <a:schemeClr val="bg1"/>
                </a:solidFill>
                <a:latin typeface="Source Sans Pro" panose="020B0503030403020204" pitchFamily="34" charset="0"/>
                <a:ea typeface="Roboto" pitchFamily="2" charset="0"/>
                <a:cs typeface="Tahoma" panose="020B0604030504040204" pitchFamily="34" charset="0"/>
              </a:rPr>
              <a:t>Zenodo</a:t>
            </a:r>
            <a:r>
              <a:rPr lang="it-IT" sz="1400" b="1" dirty="0">
                <a:solidFill>
                  <a:schemeClr val="bg1"/>
                </a:solidFill>
                <a:latin typeface="Source Sans Pro" panose="020B0503030403020204" pitchFamily="34" charset="0"/>
                <a:ea typeface="Roboto" pitchFamily="2" charset="0"/>
                <a:cs typeface="Tahoma" panose="020B0604030504040204" pitchFamily="34" charset="0"/>
              </a:rPr>
              <a:t>. https://</a:t>
            </a:r>
            <a:r>
              <a:rPr lang="it-IT" sz="1400" b="1" dirty="0" err="1">
                <a:solidFill>
                  <a:schemeClr val="bg1"/>
                </a:solidFill>
                <a:latin typeface="Source Sans Pro" panose="020B0503030403020204" pitchFamily="34" charset="0"/>
                <a:ea typeface="Roboto" pitchFamily="2" charset="0"/>
                <a:cs typeface="Tahoma" panose="020B0604030504040204" pitchFamily="34" charset="0"/>
              </a:rPr>
              <a:t>doi.org</a:t>
            </a:r>
            <a:r>
              <a:rPr lang="it-IT" sz="1400" b="1" dirty="0">
                <a:solidFill>
                  <a:schemeClr val="bg1"/>
                </a:solidFill>
                <a:latin typeface="Source Sans Pro" panose="020B0503030403020204" pitchFamily="34" charset="0"/>
                <a:ea typeface="Roboto" pitchFamily="2" charset="0"/>
                <a:cs typeface="Tahoma" panose="020B0604030504040204" pitchFamily="34" charset="0"/>
              </a:rPr>
              <a:t>/10.5281/zenodo.12204056</a:t>
            </a:r>
            <a:endParaRPr lang="it-IT" altLang="it-IT" sz="1400" b="1" dirty="0">
              <a:solidFill>
                <a:schemeClr val="bg1"/>
              </a:solidFill>
              <a:latin typeface="Source Sans Pro" panose="020B0503030403020204" pitchFamily="34" charset="0"/>
              <a:ea typeface="Roboto" pitchFamily="2" charset="0"/>
              <a:cs typeface="Tahoma" panose="020B0604030504040204" pitchFamily="34" charset="0"/>
            </a:endParaRP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64436BE2-7C36-51F6-AE6E-AF89B0D088A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58629" y="6207239"/>
            <a:ext cx="1695450" cy="5931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245670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FCA97AF9-B7CA-73E6-415B-537B4084E4B9}"/>
              </a:ext>
            </a:extLst>
          </p:cNvPr>
          <p:cNvSpPr txBox="1">
            <a:spLocks/>
          </p:cNvSpPr>
          <p:nvPr/>
        </p:nvSpPr>
        <p:spPr>
          <a:xfrm>
            <a:off x="317241" y="6412237"/>
            <a:ext cx="7772400" cy="451586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sz="1400" b="1" dirty="0">
                <a:solidFill>
                  <a:srgbClr val="2A4385"/>
                </a:solidFill>
                <a:latin typeface="Source Sans Pro" panose="020B0503030403020204" pitchFamily="34" charset="0"/>
                <a:ea typeface="Roboto Slab Black" pitchFamily="2" charset="0"/>
              </a:rPr>
              <a:t>Mantenere i diritti: buone pratiche, Roma, 17 giugno 2024</a:t>
            </a:r>
          </a:p>
        </p:txBody>
      </p:sp>
      <p:pic>
        <p:nvPicPr>
          <p:cNvPr id="3" name="Immagine 2" descr="Immagine che contiene testo, segnale&#10;&#10;Descrizione generata automaticamente">
            <a:extLst>
              <a:ext uri="{FF2B5EF4-FFF2-40B4-BE49-F238E27FC236}">
                <a16:creationId xmlns:a16="http://schemas.microsoft.com/office/drawing/2014/main" id="{3B17C28D-174F-2D40-61E8-DF7AFFC5F50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8283" y="6240844"/>
            <a:ext cx="1932799" cy="420245"/>
          </a:xfrm>
          <a:prstGeom prst="rect">
            <a:avLst/>
          </a:prstGeom>
        </p:spPr>
      </p:pic>
      <p:sp>
        <p:nvSpPr>
          <p:cNvPr id="6" name="Rettangolo 5">
            <a:extLst>
              <a:ext uri="{FF2B5EF4-FFF2-40B4-BE49-F238E27FC236}">
                <a16:creationId xmlns:a16="http://schemas.microsoft.com/office/drawing/2014/main" id="{70358C0E-79D5-343A-10F0-94E9D2ACE19F}"/>
              </a:ext>
            </a:extLst>
          </p:cNvPr>
          <p:cNvSpPr/>
          <p:nvPr/>
        </p:nvSpPr>
        <p:spPr>
          <a:xfrm>
            <a:off x="0" y="196911"/>
            <a:ext cx="12192000" cy="812598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8" name="Titolo 1">
            <a:extLst>
              <a:ext uri="{FF2B5EF4-FFF2-40B4-BE49-F238E27FC236}">
                <a16:creationId xmlns:a16="http://schemas.microsoft.com/office/drawing/2014/main" id="{1690BEAA-BD4F-6275-620B-C66D7C0AB145}"/>
              </a:ext>
            </a:extLst>
          </p:cNvPr>
          <p:cNvSpPr txBox="1">
            <a:spLocks/>
          </p:cNvSpPr>
          <p:nvPr/>
        </p:nvSpPr>
        <p:spPr>
          <a:xfrm>
            <a:off x="242426" y="445791"/>
            <a:ext cx="8299690" cy="42758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r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5000" kern="1200" cap="all" spc="200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it-IT" sz="3000" b="1" dirty="0">
                <a:solidFill>
                  <a:schemeClr val="bg1"/>
                </a:solidFill>
                <a:latin typeface="Source Sans Pro" panose="020B0503030403020204" pitchFamily="34" charset="0"/>
                <a:ea typeface="Roboto Slab Black" pitchFamily="2" charset="0"/>
              </a:rPr>
              <a:t>Quali sono gli attori in gioco?</a:t>
            </a:r>
          </a:p>
        </p:txBody>
      </p:sp>
      <p:graphicFrame>
        <p:nvGraphicFramePr>
          <p:cNvPr id="10" name="Content Placeholder 9">
            <a:extLst>
              <a:ext uri="{FF2B5EF4-FFF2-40B4-BE49-F238E27FC236}">
                <a16:creationId xmlns:a16="http://schemas.microsoft.com/office/drawing/2014/main" id="{3D1E92A0-7D14-9881-3472-9FE3933CB37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89400858"/>
              </p:ext>
            </p:extLst>
          </p:nvPr>
        </p:nvGraphicFramePr>
        <p:xfrm>
          <a:off x="838200" y="1825625"/>
          <a:ext cx="10515597" cy="10668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505199">
                  <a:extLst>
                    <a:ext uri="{9D8B030D-6E8A-4147-A177-3AD203B41FA5}">
                      <a16:colId xmlns:a16="http://schemas.microsoft.com/office/drawing/2014/main" val="560992916"/>
                    </a:ext>
                  </a:extLst>
                </a:gridCol>
                <a:gridCol w="3505199">
                  <a:extLst>
                    <a:ext uri="{9D8B030D-6E8A-4147-A177-3AD203B41FA5}">
                      <a16:colId xmlns:a16="http://schemas.microsoft.com/office/drawing/2014/main" val="3172608703"/>
                    </a:ext>
                  </a:extLst>
                </a:gridCol>
                <a:gridCol w="3505199">
                  <a:extLst>
                    <a:ext uri="{9D8B030D-6E8A-4147-A177-3AD203B41FA5}">
                      <a16:colId xmlns:a16="http://schemas.microsoft.com/office/drawing/2014/main" val="3337540214"/>
                    </a:ext>
                  </a:extLst>
                </a:gridCol>
              </a:tblGrid>
              <a:tr h="801828">
                <a:tc>
                  <a:txBody>
                    <a:bodyPr/>
                    <a:lstStyle/>
                    <a:p>
                      <a:pPr algn="ctr"/>
                      <a:r>
                        <a:rPr lang="en-IT" sz="3200" b="1" dirty="0">
                          <a:solidFill>
                            <a:srgbClr val="002060"/>
                          </a:solidFill>
                          <a:latin typeface="Source Sans Pro" panose="020B0503030403020204" pitchFamily="34" charset="0"/>
                          <a:ea typeface="Source Sans Pro" panose="020B0503030403020204" pitchFamily="34" charset="0"/>
                        </a:rPr>
                        <a:t>Autori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T" sz="3200" b="1" dirty="0">
                          <a:solidFill>
                            <a:srgbClr val="002060"/>
                          </a:solidFill>
                          <a:latin typeface="Source Sans Pro" panose="020B0503030403020204" pitchFamily="34" charset="0"/>
                          <a:ea typeface="Source Sans Pro" panose="020B0503030403020204" pitchFamily="34" charset="0"/>
                        </a:rPr>
                        <a:t>Istituzioni di Ricerca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T" sz="3200" b="1" dirty="0">
                          <a:solidFill>
                            <a:srgbClr val="002060"/>
                          </a:solidFill>
                          <a:latin typeface="Source Sans Pro" panose="020B0503030403020204" pitchFamily="34" charset="0"/>
                          <a:ea typeface="Source Sans Pro" panose="020B0503030403020204" pitchFamily="34" charset="0"/>
                        </a:rPr>
                        <a:t>Enti finanziatori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640593090"/>
                  </a:ext>
                </a:extLst>
              </a:tr>
            </a:tbl>
          </a:graphicData>
        </a:graphic>
      </p:graphicFrame>
      <p:pic>
        <p:nvPicPr>
          <p:cNvPr id="13" name="Picture 12" descr="A purple icon of a person holding a flask&#10;&#10;Description automatically generated">
            <a:extLst>
              <a:ext uri="{FF2B5EF4-FFF2-40B4-BE49-F238E27FC236}">
                <a16:creationId xmlns:a16="http://schemas.microsoft.com/office/drawing/2014/main" id="{45D3A0DC-B941-4730-4F01-0BF4336AF45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1124" y="3423708"/>
            <a:ext cx="2106199" cy="2106199"/>
          </a:xfrm>
          <a:prstGeom prst="rect">
            <a:avLst/>
          </a:prstGeom>
        </p:spPr>
      </p:pic>
      <p:pic>
        <p:nvPicPr>
          <p:cNvPr id="15" name="Picture 14" descr="A pink outline of a building&#10;&#10;Description automatically generated">
            <a:extLst>
              <a:ext uri="{FF2B5EF4-FFF2-40B4-BE49-F238E27FC236}">
                <a16:creationId xmlns:a16="http://schemas.microsoft.com/office/drawing/2014/main" id="{9E3E3ADC-27C8-2375-17F2-4DF790AB806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90786" y="3319484"/>
            <a:ext cx="2210423" cy="2210423"/>
          </a:xfrm>
          <a:prstGeom prst="rect">
            <a:avLst/>
          </a:prstGeom>
        </p:spPr>
      </p:pic>
      <p:pic>
        <p:nvPicPr>
          <p:cNvPr id="17" name="Picture 16" descr="A hand holding a green object&#10;&#10;Description automatically generated">
            <a:extLst>
              <a:ext uri="{FF2B5EF4-FFF2-40B4-BE49-F238E27FC236}">
                <a16:creationId xmlns:a16="http://schemas.microsoft.com/office/drawing/2014/main" id="{79AA2D4A-62F9-24E6-A26C-CAE3929CDA1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49885" y="3319484"/>
            <a:ext cx="2210423" cy="22104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72001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tree trunk with a hand carved on it&#10;&#10;Description automatically generated">
            <a:extLst>
              <a:ext uri="{FF2B5EF4-FFF2-40B4-BE49-F238E27FC236}">
                <a16:creationId xmlns:a16="http://schemas.microsoft.com/office/drawing/2014/main" id="{46F9ABDD-C04D-7404-3199-6915C65C3686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625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B7FB87F2-E7EA-53A3-8265-F224067AF613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  <a:alpha val="91000"/>
                </a:schemeClr>
              </a:gs>
              <a:gs pos="100000">
                <a:schemeClr val="bg2">
                  <a:lumMod val="75000"/>
                  <a:alpha val="0"/>
                </a:schemeClr>
              </a:gs>
            </a:gsLst>
            <a:lin ang="0" scaled="0"/>
          </a:gra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T" b="1" dirty="0"/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FCA97AF9-B7CA-73E6-415B-537B4084E4B9}"/>
              </a:ext>
            </a:extLst>
          </p:cNvPr>
          <p:cNvSpPr txBox="1">
            <a:spLocks/>
          </p:cNvSpPr>
          <p:nvPr/>
        </p:nvSpPr>
        <p:spPr>
          <a:xfrm>
            <a:off x="317241" y="6412237"/>
            <a:ext cx="7772400" cy="451586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sz="1400" b="1" dirty="0">
                <a:solidFill>
                  <a:srgbClr val="2A4385"/>
                </a:solidFill>
                <a:latin typeface="Source Sans Pro" panose="020B0503030403020204" pitchFamily="34" charset="0"/>
                <a:ea typeface="Roboto Slab Black" pitchFamily="2" charset="0"/>
              </a:rPr>
              <a:t>Mantenere i diritti: buone pratiche, Roma, 17 giugno 2024</a:t>
            </a:r>
          </a:p>
        </p:txBody>
      </p:sp>
      <p:pic>
        <p:nvPicPr>
          <p:cNvPr id="3" name="Immagine 2" descr="Immagine che contiene testo, segnale&#10;&#10;Descrizione generata automaticamente">
            <a:extLst>
              <a:ext uri="{FF2B5EF4-FFF2-40B4-BE49-F238E27FC236}">
                <a16:creationId xmlns:a16="http://schemas.microsoft.com/office/drawing/2014/main" id="{3B17C28D-174F-2D40-61E8-DF7AFFC5F50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8283" y="6240844"/>
            <a:ext cx="1932799" cy="420245"/>
          </a:xfrm>
          <a:prstGeom prst="rect">
            <a:avLst/>
          </a:prstGeom>
        </p:spPr>
      </p:pic>
      <p:sp>
        <p:nvSpPr>
          <p:cNvPr id="6" name="Rettangolo 5">
            <a:extLst>
              <a:ext uri="{FF2B5EF4-FFF2-40B4-BE49-F238E27FC236}">
                <a16:creationId xmlns:a16="http://schemas.microsoft.com/office/drawing/2014/main" id="{70358C0E-79D5-343A-10F0-94E9D2ACE19F}"/>
              </a:ext>
            </a:extLst>
          </p:cNvPr>
          <p:cNvSpPr/>
          <p:nvPr/>
        </p:nvSpPr>
        <p:spPr>
          <a:xfrm>
            <a:off x="0" y="196911"/>
            <a:ext cx="12192000" cy="812598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8" name="Titolo 1">
            <a:extLst>
              <a:ext uri="{FF2B5EF4-FFF2-40B4-BE49-F238E27FC236}">
                <a16:creationId xmlns:a16="http://schemas.microsoft.com/office/drawing/2014/main" id="{1690BEAA-BD4F-6275-620B-C66D7C0AB145}"/>
              </a:ext>
            </a:extLst>
          </p:cNvPr>
          <p:cNvSpPr txBox="1">
            <a:spLocks/>
          </p:cNvSpPr>
          <p:nvPr/>
        </p:nvSpPr>
        <p:spPr>
          <a:xfrm>
            <a:off x="242426" y="445791"/>
            <a:ext cx="8299690" cy="42758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r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5000" kern="1200" cap="all" spc="200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it-IT" sz="3000" b="1" dirty="0">
                <a:solidFill>
                  <a:schemeClr val="bg1"/>
                </a:solidFill>
                <a:latin typeface="Source Sans Pro" panose="020B0503030403020204" pitchFamily="34" charset="0"/>
                <a:ea typeface="Roboto Slab Black" pitchFamily="2" charset="0"/>
              </a:rPr>
              <a:t>Come possiamo mantenere i diritti?</a:t>
            </a: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97A2879C-0D1A-5E41-0FCB-C72383ADD3C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2426" y="1535204"/>
            <a:ext cx="6073968" cy="4351338"/>
          </a:xfrm>
        </p:spPr>
        <p:txBody>
          <a:bodyPr>
            <a:normAutofit/>
          </a:bodyPr>
          <a:lstStyle/>
          <a:p>
            <a:pPr marL="457200" lvl="1" indent="0">
              <a:spcAft>
                <a:spcPts val="600"/>
              </a:spcAft>
              <a:buFont typeface="Arial" panose="020B0604020202020204" pitchFamily="34" charset="0"/>
              <a:buNone/>
            </a:pPr>
            <a:r>
              <a:rPr lang="en-IT" sz="3000" b="1" dirty="0">
                <a:latin typeface="Source Sans Pro" panose="020B0503030403020204" pitchFamily="34" charset="0"/>
                <a:ea typeface="Source Sans Pro" panose="020B0503030403020204" pitchFamily="34" charset="0"/>
              </a:rPr>
              <a:t>Servono strategie che supportino gli autori:</a:t>
            </a:r>
          </a:p>
          <a:p>
            <a:pPr lvl="1">
              <a:spcAft>
                <a:spcPts val="600"/>
              </a:spcAft>
            </a:pPr>
            <a:r>
              <a:rPr lang="en-GB" sz="3000" b="1" dirty="0">
                <a:latin typeface="Source Sans Pro" panose="020B0503030403020204" pitchFamily="34" charset="0"/>
                <a:ea typeface="Source Sans Pro" panose="020B0503030403020204" pitchFamily="34" charset="0"/>
              </a:rPr>
              <a:t>N</a:t>
            </a:r>
            <a:r>
              <a:rPr lang="en-IT" sz="3000" b="1" dirty="0">
                <a:latin typeface="Source Sans Pro" panose="020B0503030403020204" pitchFamily="34" charset="0"/>
                <a:ea typeface="Source Sans Pro" panose="020B0503030403020204" pitchFamily="34" charset="0"/>
              </a:rPr>
              <a:t>on tutti gli autori sono esperti legali</a:t>
            </a:r>
          </a:p>
          <a:p>
            <a:pPr lvl="1">
              <a:spcAft>
                <a:spcPts val="600"/>
              </a:spcAft>
            </a:pPr>
            <a:r>
              <a:rPr lang="en-GB" sz="3000" b="1" dirty="0">
                <a:latin typeface="Source Sans Pro" panose="020B0503030403020204" pitchFamily="34" charset="0"/>
                <a:ea typeface="Source Sans Pro" panose="020B0503030403020204" pitchFamily="34" charset="0"/>
              </a:rPr>
              <a:t>Serve un </a:t>
            </a:r>
            <a:r>
              <a:rPr lang="en-GB" sz="3000" b="1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buon</a:t>
            </a:r>
            <a:r>
              <a:rPr lang="en-GB" sz="3000" b="1" dirty="0"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en-GB" sz="3000" b="1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livello</a:t>
            </a:r>
            <a:r>
              <a:rPr lang="en-GB" sz="3000" b="1" dirty="0">
                <a:latin typeface="Source Sans Pro" panose="020B0503030403020204" pitchFamily="34" charset="0"/>
                <a:ea typeface="Source Sans Pro" panose="020B0503030403020204" pitchFamily="34" charset="0"/>
              </a:rPr>
              <a:t> di </a:t>
            </a:r>
            <a:r>
              <a:rPr lang="en-GB" sz="3000" b="1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consapevolezza</a:t>
            </a:r>
            <a:endParaRPr lang="en-GB" sz="3000" b="1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  <a:p>
            <a:pPr lvl="1">
              <a:spcAft>
                <a:spcPts val="600"/>
              </a:spcAft>
            </a:pPr>
            <a:r>
              <a:rPr lang="en-GB" sz="3000" b="1" dirty="0">
                <a:latin typeface="Source Sans Pro" panose="020B0503030403020204" pitchFamily="34" charset="0"/>
                <a:ea typeface="Source Sans Pro" panose="020B0503030403020204" pitchFamily="34" charset="0"/>
              </a:rPr>
              <a:t>Il </a:t>
            </a:r>
            <a:r>
              <a:rPr lang="en-GB" sz="3000" b="1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supporto</a:t>
            </a:r>
            <a:r>
              <a:rPr lang="en-GB" sz="3000" b="1" dirty="0">
                <a:latin typeface="Source Sans Pro" panose="020B0503030403020204" pitchFamily="34" charset="0"/>
                <a:ea typeface="Source Sans Pro" panose="020B0503030403020204" pitchFamily="34" charset="0"/>
              </a:rPr>
              <a:t> da </a:t>
            </a:r>
            <a:r>
              <a:rPr lang="en-GB" sz="3000" b="1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parte</a:t>
            </a:r>
            <a:r>
              <a:rPr lang="en-GB" sz="3000" b="1" dirty="0"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en-GB" sz="3000" b="1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delle</a:t>
            </a:r>
            <a:r>
              <a:rPr lang="en-GB" sz="3000" b="1" dirty="0"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en-GB" sz="3000" b="1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istituzioni</a:t>
            </a:r>
            <a:r>
              <a:rPr lang="en-GB" sz="3000" b="1" dirty="0">
                <a:latin typeface="Source Sans Pro" panose="020B0503030403020204" pitchFamily="34" charset="0"/>
                <a:ea typeface="Source Sans Pro" panose="020B0503030403020204" pitchFamily="34" charset="0"/>
              </a:rPr>
              <a:t> di </a:t>
            </a:r>
            <a:r>
              <a:rPr lang="en-GB" sz="3000" b="1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ricerca</a:t>
            </a:r>
            <a:r>
              <a:rPr lang="en-GB" sz="3000" b="1" dirty="0">
                <a:latin typeface="Source Sans Pro" panose="020B0503030403020204" pitchFamily="34" charset="0"/>
                <a:ea typeface="Source Sans Pro" panose="020B0503030403020204" pitchFamily="34" charset="0"/>
              </a:rPr>
              <a:t> e </a:t>
            </a:r>
            <a:r>
              <a:rPr lang="en-GB" sz="3000" b="1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degli</a:t>
            </a:r>
            <a:r>
              <a:rPr lang="en-GB" sz="3000" b="1" dirty="0"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en-GB" sz="3000" b="1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enti</a:t>
            </a:r>
            <a:r>
              <a:rPr lang="en-GB" sz="3000" b="1" dirty="0"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en-GB" sz="3000" b="1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finanziatori</a:t>
            </a:r>
            <a:r>
              <a:rPr lang="en-GB" sz="3000" b="1" dirty="0"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en-GB" sz="3000" b="1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è</a:t>
            </a:r>
            <a:r>
              <a:rPr lang="en-GB" sz="3000" b="1" dirty="0"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en-GB" sz="3000" b="1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cruciale</a:t>
            </a:r>
            <a:endParaRPr lang="en-GB" sz="3000" b="1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25072A5-9290-1D7C-2A0C-019605C3C94E}"/>
              </a:ext>
            </a:extLst>
          </p:cNvPr>
          <p:cNvSpPr txBox="1"/>
          <p:nvPr/>
        </p:nvSpPr>
        <p:spPr>
          <a:xfrm rot="16200000">
            <a:off x="8896885" y="2157605"/>
            <a:ext cx="610537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solidFill>
                  <a:schemeClr val="bg1">
                    <a:lumMod val="75000"/>
                  </a:schemeClr>
                </a:solidFill>
              </a:rPr>
              <a:t>Foto di </a:t>
            </a:r>
            <a:r>
              <a:rPr lang="en-GB" dirty="0">
                <a:solidFill>
                  <a:schemeClr val="bg1">
                    <a:lumMod val="75000"/>
                  </a:schemeClr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Neil Thomas</a:t>
            </a:r>
            <a:r>
              <a:rPr lang="en-GB" dirty="0">
                <a:solidFill>
                  <a:schemeClr val="bg1">
                    <a:lumMod val="75000"/>
                  </a:schemeClr>
                </a:solidFill>
              </a:rPr>
              <a:t> </a:t>
            </a:r>
            <a:r>
              <a:rPr lang="en-GB" dirty="0" err="1">
                <a:solidFill>
                  <a:schemeClr val="bg1">
                    <a:lumMod val="75000"/>
                  </a:schemeClr>
                </a:solidFill>
              </a:rPr>
              <a:t>su</a:t>
            </a:r>
            <a:r>
              <a:rPr lang="en-GB" dirty="0">
                <a:solidFill>
                  <a:schemeClr val="bg1">
                    <a:lumMod val="75000"/>
                  </a:schemeClr>
                </a:solidFill>
              </a:rPr>
              <a:t> </a:t>
            </a:r>
            <a:r>
              <a:rPr lang="en-GB" dirty="0">
                <a:solidFill>
                  <a:schemeClr val="bg1">
                    <a:lumMod val="75000"/>
                  </a:schemeClr>
                </a:solidFill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Unsplash</a:t>
            </a:r>
            <a:r>
              <a:rPr lang="en-GB" dirty="0">
                <a:solidFill>
                  <a:schemeClr val="bg1">
                    <a:lumMod val="75000"/>
                  </a:schemeClr>
                </a:solidFill>
              </a:rPr>
              <a:t> </a:t>
            </a:r>
            <a:endParaRPr lang="en-IT" dirty="0">
              <a:solidFill>
                <a:schemeClr val="bg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88713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hand giving a thumbs up&#10;&#10;Description automatically generated">
            <a:extLst>
              <a:ext uri="{FF2B5EF4-FFF2-40B4-BE49-F238E27FC236}">
                <a16:creationId xmlns:a16="http://schemas.microsoft.com/office/drawing/2014/main" id="{49E15B6E-158C-E060-3B79-3341C933A35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435" b="31077"/>
          <a:stretch/>
        </p:blipFill>
        <p:spPr>
          <a:xfrm>
            <a:off x="-14577" y="-1"/>
            <a:ext cx="12194352" cy="6858001"/>
          </a:xfrm>
          <a:prstGeom prst="rect">
            <a:avLst/>
          </a:prstGeom>
        </p:spPr>
      </p:pic>
      <p:sp>
        <p:nvSpPr>
          <p:cNvPr id="4" name="Titolo 9"/>
          <p:cNvSpPr txBox="1">
            <a:spLocks/>
          </p:cNvSpPr>
          <p:nvPr/>
        </p:nvSpPr>
        <p:spPr>
          <a:xfrm>
            <a:off x="467848" y="498986"/>
            <a:ext cx="7281108" cy="629007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5000" kern="1200" cap="all" spc="100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sz="4000" b="1" dirty="0">
                <a:solidFill>
                  <a:srgbClr val="002060"/>
                </a:solidFill>
                <a:latin typeface="Source Sans Pro" panose="020B0503030403020204" pitchFamily="34" charset="0"/>
                <a:ea typeface="Roboto Slab Black" pitchFamily="2" charset="0"/>
              </a:rPr>
              <a:t>Buone pratiche </a:t>
            </a:r>
          </a:p>
        </p:txBody>
      </p:sp>
      <p:pic>
        <p:nvPicPr>
          <p:cNvPr id="7" name="Immagine 2" descr="Immagine che contiene testo, segnale&#10;&#10;Descrizione generata automaticamente">
            <a:extLst>
              <a:ext uri="{FF2B5EF4-FFF2-40B4-BE49-F238E27FC236}">
                <a16:creationId xmlns:a16="http://schemas.microsoft.com/office/drawing/2014/main" id="{0726E095-3D3C-B550-A913-6642551A765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8283" y="6240844"/>
            <a:ext cx="1932799" cy="420245"/>
          </a:xfrm>
          <a:prstGeom prst="rect">
            <a:avLst/>
          </a:prstGeom>
        </p:spPr>
      </p:pic>
      <p:sp>
        <p:nvSpPr>
          <p:cNvPr id="8" name="Titolo 1">
            <a:extLst>
              <a:ext uri="{FF2B5EF4-FFF2-40B4-BE49-F238E27FC236}">
                <a16:creationId xmlns:a16="http://schemas.microsoft.com/office/drawing/2014/main" id="{577D88E4-AA05-1FE8-9E49-81049DB51161}"/>
              </a:ext>
            </a:extLst>
          </p:cNvPr>
          <p:cNvSpPr txBox="1">
            <a:spLocks/>
          </p:cNvSpPr>
          <p:nvPr/>
        </p:nvSpPr>
        <p:spPr>
          <a:xfrm>
            <a:off x="317241" y="6412237"/>
            <a:ext cx="7772400" cy="451586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sz="1400" b="1" dirty="0">
                <a:solidFill>
                  <a:srgbClr val="2A4385"/>
                </a:solidFill>
                <a:latin typeface="Source Sans Pro" panose="020B0503030403020204" pitchFamily="34" charset="0"/>
                <a:ea typeface="Roboto Slab Black" pitchFamily="2" charset="0"/>
              </a:rPr>
              <a:t>Mantenere i diritti: buone pratiche, Roma, 17 giugno 2024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8A4CFAA-35C7-49C1-7A7B-5176F1DE8E3F}"/>
              </a:ext>
            </a:extLst>
          </p:cNvPr>
          <p:cNvSpPr txBox="1"/>
          <p:nvPr/>
        </p:nvSpPr>
        <p:spPr>
          <a:xfrm rot="16200000">
            <a:off x="8856129" y="373957"/>
            <a:ext cx="610537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solidFill>
                  <a:schemeClr val="bg1">
                    <a:lumMod val="75000"/>
                  </a:schemeClr>
                </a:solidFill>
              </a:rPr>
              <a:t>Foto di </a:t>
            </a:r>
            <a:r>
              <a:rPr lang="en-GB" dirty="0">
                <a:solidFill>
                  <a:schemeClr val="bg1">
                    <a:lumMod val="75000"/>
                  </a:schemeClr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Sincerely Media</a:t>
            </a:r>
            <a:r>
              <a:rPr lang="en-GB" dirty="0">
                <a:solidFill>
                  <a:schemeClr val="bg1">
                    <a:lumMod val="75000"/>
                  </a:schemeClr>
                </a:solidFill>
              </a:rPr>
              <a:t> </a:t>
            </a:r>
            <a:r>
              <a:rPr lang="en-GB" dirty="0" err="1">
                <a:solidFill>
                  <a:schemeClr val="bg1">
                    <a:lumMod val="75000"/>
                  </a:schemeClr>
                </a:solidFill>
              </a:rPr>
              <a:t>su</a:t>
            </a:r>
            <a:r>
              <a:rPr lang="en-GB" dirty="0">
                <a:solidFill>
                  <a:schemeClr val="bg1">
                    <a:lumMod val="75000"/>
                  </a:schemeClr>
                </a:solidFill>
              </a:rPr>
              <a:t> </a:t>
            </a:r>
            <a:r>
              <a:rPr lang="en-GB" dirty="0">
                <a:solidFill>
                  <a:schemeClr val="bg1">
                    <a:lumMod val="75000"/>
                  </a:schemeClr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Unsplash</a:t>
            </a:r>
            <a:r>
              <a:rPr lang="en-GB" dirty="0">
                <a:solidFill>
                  <a:schemeClr val="bg1">
                    <a:lumMod val="75000"/>
                  </a:schemeClr>
                </a:solidFill>
              </a:rPr>
              <a:t> </a:t>
            </a:r>
            <a:endParaRPr lang="en-IT" dirty="0">
              <a:solidFill>
                <a:schemeClr val="bg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57625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FCA97AF9-B7CA-73E6-415B-537B4084E4B9}"/>
              </a:ext>
            </a:extLst>
          </p:cNvPr>
          <p:cNvSpPr txBox="1">
            <a:spLocks/>
          </p:cNvSpPr>
          <p:nvPr/>
        </p:nvSpPr>
        <p:spPr>
          <a:xfrm>
            <a:off x="317241" y="6412237"/>
            <a:ext cx="7772400" cy="451586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sz="1400" b="1" dirty="0">
                <a:solidFill>
                  <a:srgbClr val="2A4385"/>
                </a:solidFill>
                <a:latin typeface="Source Sans Pro" panose="020B0503030403020204" pitchFamily="34" charset="0"/>
                <a:ea typeface="Roboto Slab Black" pitchFamily="2" charset="0"/>
              </a:rPr>
              <a:t>Mantenere i diritti: buone pratiche, Roma, 17 giugno 2024</a:t>
            </a:r>
          </a:p>
        </p:txBody>
      </p:sp>
      <p:pic>
        <p:nvPicPr>
          <p:cNvPr id="3" name="Immagine 2" descr="Immagine che contiene testo, segnale&#10;&#10;Descrizione generata automaticamente">
            <a:extLst>
              <a:ext uri="{FF2B5EF4-FFF2-40B4-BE49-F238E27FC236}">
                <a16:creationId xmlns:a16="http://schemas.microsoft.com/office/drawing/2014/main" id="{3B17C28D-174F-2D40-61E8-DF7AFFC5F50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8283" y="6240844"/>
            <a:ext cx="1932799" cy="420245"/>
          </a:xfrm>
          <a:prstGeom prst="rect">
            <a:avLst/>
          </a:prstGeom>
        </p:spPr>
      </p:pic>
      <p:sp>
        <p:nvSpPr>
          <p:cNvPr id="6" name="Rettangolo 5">
            <a:extLst>
              <a:ext uri="{FF2B5EF4-FFF2-40B4-BE49-F238E27FC236}">
                <a16:creationId xmlns:a16="http://schemas.microsoft.com/office/drawing/2014/main" id="{70358C0E-79D5-343A-10F0-94E9D2ACE19F}"/>
              </a:ext>
            </a:extLst>
          </p:cNvPr>
          <p:cNvSpPr/>
          <p:nvPr/>
        </p:nvSpPr>
        <p:spPr>
          <a:xfrm>
            <a:off x="0" y="196911"/>
            <a:ext cx="12192000" cy="812598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8" name="Titolo 1">
            <a:extLst>
              <a:ext uri="{FF2B5EF4-FFF2-40B4-BE49-F238E27FC236}">
                <a16:creationId xmlns:a16="http://schemas.microsoft.com/office/drawing/2014/main" id="{1690BEAA-BD4F-6275-620B-C66D7C0AB145}"/>
              </a:ext>
            </a:extLst>
          </p:cNvPr>
          <p:cNvSpPr txBox="1">
            <a:spLocks/>
          </p:cNvSpPr>
          <p:nvPr/>
        </p:nvSpPr>
        <p:spPr>
          <a:xfrm>
            <a:off x="242426" y="445791"/>
            <a:ext cx="10899186" cy="42758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r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5000" kern="1200" cap="all" spc="200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it-IT" sz="3000" b="1" dirty="0">
                <a:solidFill>
                  <a:schemeClr val="bg1"/>
                </a:solidFill>
                <a:latin typeface="Source Sans Pro" panose="020B0503030403020204" pitchFamily="34" charset="0"/>
                <a:ea typeface="Roboto Slab Black" pitchFamily="2" charset="0"/>
              </a:rPr>
              <a:t>Istituzioni di ricerca– </a:t>
            </a:r>
            <a:r>
              <a:rPr lang="it-IT" sz="3000" b="1" dirty="0" err="1">
                <a:solidFill>
                  <a:schemeClr val="bg1"/>
                </a:solidFill>
                <a:latin typeface="Source Sans Pro" panose="020B0503030403020204" pitchFamily="34" charset="0"/>
                <a:ea typeface="Roboto Slab Black" pitchFamily="2" charset="0"/>
              </a:rPr>
              <a:t>right</a:t>
            </a:r>
            <a:r>
              <a:rPr lang="it-IT" sz="3000" b="1" dirty="0">
                <a:solidFill>
                  <a:schemeClr val="bg1"/>
                </a:solidFill>
                <a:latin typeface="Source Sans Pro" panose="020B0503030403020204" pitchFamily="34" charset="0"/>
                <a:ea typeface="Roboto Slab Black" pitchFamily="2" charset="0"/>
              </a:rPr>
              <a:t> </a:t>
            </a:r>
            <a:r>
              <a:rPr lang="it-IT" sz="3000" b="1" dirty="0" err="1">
                <a:solidFill>
                  <a:schemeClr val="bg1"/>
                </a:solidFill>
                <a:latin typeface="Source Sans Pro" panose="020B0503030403020204" pitchFamily="34" charset="0"/>
                <a:ea typeface="Roboto Slab Black" pitchFamily="2" charset="0"/>
              </a:rPr>
              <a:t>retention</a:t>
            </a:r>
            <a:r>
              <a:rPr lang="it-IT" sz="3000" b="1" dirty="0">
                <a:solidFill>
                  <a:schemeClr val="bg1"/>
                </a:solidFill>
                <a:latin typeface="Source Sans Pro" panose="020B0503030403020204" pitchFamily="34" charset="0"/>
                <a:ea typeface="Roboto Slab Black" pitchFamily="2" charset="0"/>
              </a:rPr>
              <a:t> strategy</a:t>
            </a: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97A2879C-0D1A-5E41-0FCB-C72383ADD3C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2426" y="1535204"/>
            <a:ext cx="11628656" cy="4351338"/>
          </a:xfrm>
        </p:spPr>
        <p:txBody>
          <a:bodyPr>
            <a:normAutofit/>
          </a:bodyPr>
          <a:lstStyle/>
          <a:p>
            <a:pPr marL="457200" lvl="1" indent="0">
              <a:lnSpc>
                <a:spcPct val="100000"/>
              </a:lnSpc>
              <a:spcAft>
                <a:spcPts val="600"/>
              </a:spcAft>
              <a:buNone/>
            </a:pPr>
            <a:r>
              <a:rPr lang="it-IT" sz="28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Serve una strategia istituzionale che abbracci diversi fronti:</a:t>
            </a:r>
          </a:p>
        </p:txBody>
      </p:sp>
      <p:pic>
        <p:nvPicPr>
          <p:cNvPr id="10" name="Picture 9" descr="A blue line drawing of a stack of papers&#10;&#10;Description automatically generated">
            <a:extLst>
              <a:ext uri="{FF2B5EF4-FFF2-40B4-BE49-F238E27FC236}">
                <a16:creationId xmlns:a16="http://schemas.microsoft.com/office/drawing/2014/main" id="{9D0286EA-6ED8-2DC2-2A71-2F4B0E3AA28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8798" y="3501039"/>
            <a:ext cx="1905326" cy="1905326"/>
          </a:xfrm>
          <a:prstGeom prst="rect">
            <a:avLst/>
          </a:prstGeom>
        </p:spPr>
      </p:pic>
      <p:pic>
        <p:nvPicPr>
          <p:cNvPr id="13" name="Picture 12" descr="A person pointing at a blackboard&#10;&#10;Description automatically generated">
            <a:extLst>
              <a:ext uri="{FF2B5EF4-FFF2-40B4-BE49-F238E27FC236}">
                <a16:creationId xmlns:a16="http://schemas.microsoft.com/office/drawing/2014/main" id="{E601F7F1-97F2-22EC-359E-4E055F34109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1667" y="3429285"/>
            <a:ext cx="2048835" cy="2048835"/>
          </a:xfrm>
          <a:prstGeom prst="rect">
            <a:avLst/>
          </a:prstGeom>
        </p:spPr>
      </p:pic>
      <p:graphicFrame>
        <p:nvGraphicFramePr>
          <p:cNvPr id="16" name="Content Placeholder 9">
            <a:extLst>
              <a:ext uri="{FF2B5EF4-FFF2-40B4-BE49-F238E27FC236}">
                <a16:creationId xmlns:a16="http://schemas.microsoft.com/office/drawing/2014/main" id="{BA4DE7CD-62B2-5E24-9715-FE57F5153B92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45847440"/>
              </p:ext>
            </p:extLst>
          </p:nvPr>
        </p:nvGraphicFramePr>
        <p:xfrm>
          <a:off x="838201" y="2365356"/>
          <a:ext cx="10515597" cy="80182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505199">
                  <a:extLst>
                    <a:ext uri="{9D8B030D-6E8A-4147-A177-3AD203B41FA5}">
                      <a16:colId xmlns:a16="http://schemas.microsoft.com/office/drawing/2014/main" val="560992916"/>
                    </a:ext>
                  </a:extLst>
                </a:gridCol>
                <a:gridCol w="3505199">
                  <a:extLst>
                    <a:ext uri="{9D8B030D-6E8A-4147-A177-3AD203B41FA5}">
                      <a16:colId xmlns:a16="http://schemas.microsoft.com/office/drawing/2014/main" val="3172608703"/>
                    </a:ext>
                  </a:extLst>
                </a:gridCol>
                <a:gridCol w="3505199">
                  <a:extLst>
                    <a:ext uri="{9D8B030D-6E8A-4147-A177-3AD203B41FA5}">
                      <a16:colId xmlns:a16="http://schemas.microsoft.com/office/drawing/2014/main" val="3337540214"/>
                    </a:ext>
                  </a:extLst>
                </a:gridCol>
              </a:tblGrid>
              <a:tr h="801828">
                <a:tc>
                  <a:txBody>
                    <a:bodyPr/>
                    <a:lstStyle/>
                    <a:p>
                      <a:pPr algn="ctr"/>
                      <a:r>
                        <a:rPr lang="en-IT" sz="2800" b="0" dirty="0">
                          <a:solidFill>
                            <a:srgbClr val="002060"/>
                          </a:solidFill>
                          <a:latin typeface="Source Sans Pro" panose="020B0503030403020204" pitchFamily="34" charset="0"/>
                          <a:ea typeface="Source Sans Pro" panose="020B0503030403020204" pitchFamily="34" charset="0"/>
                        </a:rPr>
                        <a:t>Regolamenti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T" sz="2800" b="0" dirty="0">
                          <a:solidFill>
                            <a:srgbClr val="002060"/>
                          </a:solidFill>
                          <a:latin typeface="Source Sans Pro" panose="020B0503030403020204" pitchFamily="34" charset="0"/>
                          <a:ea typeface="Source Sans Pro" panose="020B0503030403020204" pitchFamily="34" charset="0"/>
                        </a:rPr>
                        <a:t>Formazione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T" sz="2800" b="0" dirty="0">
                          <a:solidFill>
                            <a:srgbClr val="002060"/>
                          </a:solidFill>
                          <a:latin typeface="Source Sans Pro" panose="020B0503030403020204" pitchFamily="34" charset="0"/>
                          <a:ea typeface="Source Sans Pro" panose="020B0503030403020204" pitchFamily="34" charset="0"/>
                        </a:rPr>
                        <a:t>Supporto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640593090"/>
                  </a:ext>
                </a:extLst>
              </a:tr>
            </a:tbl>
          </a:graphicData>
        </a:graphic>
      </p:graphicFrame>
      <p:pic>
        <p:nvPicPr>
          <p:cNvPr id="17" name="Picture 16" descr="A group of people in a black background&#10;&#10;Description automatically generated">
            <a:extLst>
              <a:ext uri="{FF2B5EF4-FFF2-40B4-BE49-F238E27FC236}">
                <a16:creationId xmlns:a16="http://schemas.microsoft.com/office/drawing/2014/main" id="{37CC832E-1A55-20FE-D2DB-4FB282FAB30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78044" y="3570955"/>
            <a:ext cx="1765495" cy="17654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40905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close-up of a chess board&#10;&#10;Description automatically generated">
            <a:extLst>
              <a:ext uri="{FF2B5EF4-FFF2-40B4-BE49-F238E27FC236}">
                <a16:creationId xmlns:a16="http://schemas.microsoft.com/office/drawing/2014/main" id="{0B593B41-DDE4-907D-027B-E0065867E41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625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olo 1">
            <a:extLst>
              <a:ext uri="{FF2B5EF4-FFF2-40B4-BE49-F238E27FC236}">
                <a16:creationId xmlns:a16="http://schemas.microsoft.com/office/drawing/2014/main" id="{FCA97AF9-B7CA-73E6-415B-537B4084E4B9}"/>
              </a:ext>
            </a:extLst>
          </p:cNvPr>
          <p:cNvSpPr txBox="1">
            <a:spLocks/>
          </p:cNvSpPr>
          <p:nvPr/>
        </p:nvSpPr>
        <p:spPr>
          <a:xfrm>
            <a:off x="317241" y="6412237"/>
            <a:ext cx="7772400" cy="451586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sz="1400" b="1" dirty="0">
                <a:solidFill>
                  <a:srgbClr val="2A4385"/>
                </a:solidFill>
                <a:latin typeface="Source Sans Pro" panose="020B0503030403020204" pitchFamily="34" charset="0"/>
                <a:ea typeface="Roboto Slab Black" pitchFamily="2" charset="0"/>
              </a:rPr>
              <a:t>Mantenere i diritti: buone pratiche, Roma, 17 giugno 2024</a:t>
            </a:r>
          </a:p>
        </p:txBody>
      </p:sp>
      <p:pic>
        <p:nvPicPr>
          <p:cNvPr id="3" name="Immagine 2" descr="Immagine che contiene testo, segnale&#10;&#10;Descrizione generata automaticamente">
            <a:extLst>
              <a:ext uri="{FF2B5EF4-FFF2-40B4-BE49-F238E27FC236}">
                <a16:creationId xmlns:a16="http://schemas.microsoft.com/office/drawing/2014/main" id="{3B17C28D-174F-2D40-61E8-DF7AFFC5F50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8283" y="6240844"/>
            <a:ext cx="1932799" cy="420245"/>
          </a:xfrm>
          <a:prstGeom prst="rect">
            <a:avLst/>
          </a:prstGeom>
        </p:spPr>
      </p:pic>
      <p:sp>
        <p:nvSpPr>
          <p:cNvPr id="6" name="Rettangolo 5">
            <a:extLst>
              <a:ext uri="{FF2B5EF4-FFF2-40B4-BE49-F238E27FC236}">
                <a16:creationId xmlns:a16="http://schemas.microsoft.com/office/drawing/2014/main" id="{70358C0E-79D5-343A-10F0-94E9D2ACE19F}"/>
              </a:ext>
            </a:extLst>
          </p:cNvPr>
          <p:cNvSpPr/>
          <p:nvPr/>
        </p:nvSpPr>
        <p:spPr>
          <a:xfrm>
            <a:off x="0" y="196911"/>
            <a:ext cx="12192000" cy="812598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8" name="Titolo 1">
            <a:extLst>
              <a:ext uri="{FF2B5EF4-FFF2-40B4-BE49-F238E27FC236}">
                <a16:creationId xmlns:a16="http://schemas.microsoft.com/office/drawing/2014/main" id="{1690BEAA-BD4F-6275-620B-C66D7C0AB145}"/>
              </a:ext>
            </a:extLst>
          </p:cNvPr>
          <p:cNvSpPr txBox="1">
            <a:spLocks/>
          </p:cNvSpPr>
          <p:nvPr/>
        </p:nvSpPr>
        <p:spPr>
          <a:xfrm>
            <a:off x="242426" y="445791"/>
            <a:ext cx="10899186" cy="42758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r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5000" kern="1200" cap="all" spc="200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it-IT" sz="3000" b="1" dirty="0">
                <a:solidFill>
                  <a:schemeClr val="bg1"/>
                </a:solidFill>
                <a:latin typeface="Source Sans Pro" panose="020B0503030403020204" pitchFamily="34" charset="0"/>
                <a:ea typeface="Roboto Slab Black" pitchFamily="2" charset="0"/>
              </a:rPr>
              <a:t>Istituzioni di ricerca – </a:t>
            </a:r>
            <a:r>
              <a:rPr lang="it-IT" sz="3000" b="1" dirty="0" err="1">
                <a:solidFill>
                  <a:schemeClr val="bg1"/>
                </a:solidFill>
                <a:latin typeface="Source Sans Pro" panose="020B0503030403020204" pitchFamily="34" charset="0"/>
                <a:ea typeface="Roboto Slab Black" pitchFamily="2" charset="0"/>
              </a:rPr>
              <a:t>right</a:t>
            </a:r>
            <a:r>
              <a:rPr lang="it-IT" sz="3000" b="1" dirty="0">
                <a:solidFill>
                  <a:schemeClr val="bg1"/>
                </a:solidFill>
                <a:latin typeface="Source Sans Pro" panose="020B0503030403020204" pitchFamily="34" charset="0"/>
                <a:ea typeface="Roboto Slab Black" pitchFamily="2" charset="0"/>
              </a:rPr>
              <a:t> </a:t>
            </a:r>
            <a:r>
              <a:rPr lang="it-IT" sz="3000" b="1" dirty="0" err="1">
                <a:solidFill>
                  <a:schemeClr val="bg1"/>
                </a:solidFill>
                <a:latin typeface="Source Sans Pro" panose="020B0503030403020204" pitchFamily="34" charset="0"/>
                <a:ea typeface="Roboto Slab Black" pitchFamily="2" charset="0"/>
              </a:rPr>
              <a:t>retention</a:t>
            </a:r>
            <a:r>
              <a:rPr lang="it-IT" sz="3000" b="1" dirty="0">
                <a:solidFill>
                  <a:schemeClr val="bg1"/>
                </a:solidFill>
                <a:latin typeface="Source Sans Pro" panose="020B0503030403020204" pitchFamily="34" charset="0"/>
                <a:ea typeface="Roboto Slab Black" pitchFamily="2" charset="0"/>
              </a:rPr>
              <a:t> strategy</a:t>
            </a: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97A2879C-0D1A-5E41-0FCB-C72383ADD3C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75384" y="1535204"/>
            <a:ext cx="6595697" cy="4351338"/>
          </a:xfrm>
        </p:spPr>
        <p:txBody>
          <a:bodyPr>
            <a:normAutofit/>
          </a:bodyPr>
          <a:lstStyle/>
          <a:p>
            <a:pPr marL="457200" lvl="1" indent="0">
              <a:lnSpc>
                <a:spcPct val="100000"/>
              </a:lnSpc>
              <a:spcAft>
                <a:spcPts val="600"/>
              </a:spcAft>
              <a:buNone/>
            </a:pPr>
            <a:r>
              <a:rPr lang="it-IT" sz="2800" b="1" dirty="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Vantaggi:</a:t>
            </a:r>
          </a:p>
          <a:p>
            <a:pPr lvl="1">
              <a:lnSpc>
                <a:spcPct val="100000"/>
              </a:lnSpc>
              <a:spcAft>
                <a:spcPts val="600"/>
              </a:spcAft>
            </a:pPr>
            <a:r>
              <a:rPr lang="en-GB" sz="2800" b="1" dirty="0" err="1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Garantisce</a:t>
            </a:r>
            <a:r>
              <a:rPr lang="en-GB" sz="2800" b="1" dirty="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en-GB" sz="2800" b="1" dirty="0" err="1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agli</a:t>
            </a:r>
            <a:r>
              <a:rPr lang="en-GB" sz="2800" b="1" dirty="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en-GB" sz="2800" b="1" dirty="0" err="1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autori</a:t>
            </a:r>
            <a:r>
              <a:rPr lang="en-GB" sz="2800" b="1" dirty="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 la </a:t>
            </a:r>
            <a:r>
              <a:rPr lang="en-GB" sz="2800" b="1" dirty="0" err="1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possibilità</a:t>
            </a:r>
            <a:r>
              <a:rPr lang="en-GB" sz="2800" b="1" dirty="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 di </a:t>
            </a:r>
            <a:r>
              <a:rPr lang="en-GB" sz="2800" b="1" dirty="0" err="1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diffondere</a:t>
            </a:r>
            <a:r>
              <a:rPr lang="en-GB" sz="2800" b="1" dirty="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en-GB" sz="2800" b="1" dirty="0" err="1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legalmente</a:t>
            </a:r>
            <a:r>
              <a:rPr lang="en-GB" sz="2800" b="1" dirty="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 il loro </a:t>
            </a:r>
            <a:r>
              <a:rPr lang="en-GB" sz="2800" b="1" dirty="0" err="1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lavoro</a:t>
            </a:r>
            <a:endParaRPr lang="en-GB" sz="2800" b="1" dirty="0">
              <a:solidFill>
                <a:schemeClr val="bg1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  <a:p>
            <a:pPr lvl="1">
              <a:lnSpc>
                <a:spcPct val="100000"/>
              </a:lnSpc>
              <a:spcAft>
                <a:spcPts val="600"/>
              </a:spcAft>
            </a:pPr>
            <a:r>
              <a:rPr lang="en-GB" sz="2800" b="1" dirty="0" err="1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Offre</a:t>
            </a:r>
            <a:r>
              <a:rPr lang="en-GB" sz="2800" b="1" dirty="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en-GB" sz="2800" b="1" dirty="0" err="1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una</a:t>
            </a:r>
            <a:r>
              <a:rPr lang="en-GB" sz="2800" b="1" dirty="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en-GB" sz="2800" b="1" dirty="0" err="1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soluzione</a:t>
            </a:r>
            <a:r>
              <a:rPr lang="en-GB" sz="2800" b="1" dirty="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 semplice per </a:t>
            </a:r>
            <a:r>
              <a:rPr lang="en-GB" sz="2800" b="1" dirty="0" err="1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risolvere</a:t>
            </a:r>
            <a:r>
              <a:rPr lang="en-GB" sz="2800" b="1" dirty="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 la </a:t>
            </a:r>
            <a:r>
              <a:rPr lang="en-GB" sz="2800" b="1" dirty="0" err="1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complessità</a:t>
            </a:r>
            <a:r>
              <a:rPr lang="en-GB" sz="2800" b="1" dirty="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en-GB" sz="2800" b="1" dirty="0" err="1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della</a:t>
            </a:r>
            <a:r>
              <a:rPr lang="en-GB" sz="2800" b="1" dirty="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en-GB" sz="2800" b="1" dirty="0" err="1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pubblicazione</a:t>
            </a:r>
            <a:r>
              <a:rPr lang="en-GB" sz="2800" b="1" dirty="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en-GB" sz="2800" b="1" dirty="0" err="1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rispettando</a:t>
            </a:r>
            <a:r>
              <a:rPr lang="en-GB" sz="2800" b="1" dirty="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en-GB" sz="2800" b="1" dirty="0" err="1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i</a:t>
            </a:r>
            <a:r>
              <a:rPr lang="en-GB" sz="2800" b="1" dirty="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en-GB" sz="2800" b="1" dirty="0" err="1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requisiti</a:t>
            </a:r>
            <a:r>
              <a:rPr lang="en-GB" sz="2800" b="1" dirty="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en-GB" sz="2800" b="1" dirty="0" err="1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degli</a:t>
            </a:r>
            <a:r>
              <a:rPr lang="en-GB" sz="2800" b="1" dirty="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en-GB" sz="2800" b="1" dirty="0" err="1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enti</a:t>
            </a:r>
            <a:r>
              <a:rPr lang="en-GB" sz="2800" b="1" dirty="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en-GB" sz="2800" b="1" dirty="0" err="1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finanziatori</a:t>
            </a:r>
            <a:endParaRPr lang="en-GB" sz="2800" b="1" dirty="0">
              <a:solidFill>
                <a:schemeClr val="bg1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6BCE352-7CDA-45BA-AD04-4341A0B11E83}"/>
              </a:ext>
            </a:extLst>
          </p:cNvPr>
          <p:cNvSpPr txBox="1"/>
          <p:nvPr/>
        </p:nvSpPr>
        <p:spPr>
          <a:xfrm rot="16200000">
            <a:off x="-2806746" y="2652704"/>
            <a:ext cx="609834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solidFill>
                  <a:schemeClr val="bg1">
                    <a:lumMod val="50000"/>
                  </a:schemeClr>
                </a:solidFill>
              </a:rPr>
              <a:t>Foto di </a:t>
            </a:r>
            <a:r>
              <a:rPr lang="en-GB" dirty="0">
                <a:solidFill>
                  <a:schemeClr val="bg1">
                    <a:lumMod val="50000"/>
                  </a:schemeClr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GR Stocks</a:t>
            </a:r>
            <a:r>
              <a:rPr lang="en-GB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GB" dirty="0" err="1">
                <a:solidFill>
                  <a:schemeClr val="bg1">
                    <a:lumMod val="50000"/>
                  </a:schemeClr>
                </a:solidFill>
              </a:rPr>
              <a:t>su</a:t>
            </a:r>
            <a:r>
              <a:rPr lang="en-GB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GB" dirty="0">
                <a:solidFill>
                  <a:schemeClr val="bg1">
                    <a:lumMod val="50000"/>
                  </a:schemeClr>
                </a:solidFill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Unsplash</a:t>
            </a:r>
            <a:r>
              <a:rPr lang="en-GB" dirty="0">
                <a:solidFill>
                  <a:schemeClr val="bg1">
                    <a:lumMod val="50000"/>
                  </a:schemeClr>
                </a:solidFill>
              </a:rPr>
              <a:t> </a:t>
            </a:r>
            <a:endParaRPr lang="en-IT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981110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FCA97AF9-B7CA-73E6-415B-537B4084E4B9}"/>
              </a:ext>
            </a:extLst>
          </p:cNvPr>
          <p:cNvSpPr txBox="1">
            <a:spLocks/>
          </p:cNvSpPr>
          <p:nvPr/>
        </p:nvSpPr>
        <p:spPr>
          <a:xfrm>
            <a:off x="317241" y="6412237"/>
            <a:ext cx="7772400" cy="451586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sz="1400" b="1" dirty="0">
                <a:solidFill>
                  <a:srgbClr val="2A4385"/>
                </a:solidFill>
                <a:latin typeface="Source Sans Pro" panose="020B0503030403020204" pitchFamily="34" charset="0"/>
                <a:ea typeface="Roboto Slab Black" pitchFamily="2" charset="0"/>
              </a:rPr>
              <a:t>Mantenere i diritti: buone pratiche, Roma, 17 giugno 2024</a:t>
            </a:r>
          </a:p>
        </p:txBody>
      </p:sp>
      <p:pic>
        <p:nvPicPr>
          <p:cNvPr id="3" name="Immagine 2" descr="Immagine che contiene testo, segnale&#10;&#10;Descrizione generata automaticamente">
            <a:extLst>
              <a:ext uri="{FF2B5EF4-FFF2-40B4-BE49-F238E27FC236}">
                <a16:creationId xmlns:a16="http://schemas.microsoft.com/office/drawing/2014/main" id="{3B17C28D-174F-2D40-61E8-DF7AFFC5F50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8283" y="6240844"/>
            <a:ext cx="1932799" cy="420245"/>
          </a:xfrm>
          <a:prstGeom prst="rect">
            <a:avLst/>
          </a:prstGeom>
        </p:spPr>
      </p:pic>
      <p:sp>
        <p:nvSpPr>
          <p:cNvPr id="6" name="Rettangolo 5">
            <a:extLst>
              <a:ext uri="{FF2B5EF4-FFF2-40B4-BE49-F238E27FC236}">
                <a16:creationId xmlns:a16="http://schemas.microsoft.com/office/drawing/2014/main" id="{70358C0E-79D5-343A-10F0-94E9D2ACE19F}"/>
              </a:ext>
            </a:extLst>
          </p:cNvPr>
          <p:cNvSpPr/>
          <p:nvPr/>
        </p:nvSpPr>
        <p:spPr>
          <a:xfrm>
            <a:off x="0" y="196911"/>
            <a:ext cx="12192000" cy="812598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8" name="Titolo 1">
            <a:extLst>
              <a:ext uri="{FF2B5EF4-FFF2-40B4-BE49-F238E27FC236}">
                <a16:creationId xmlns:a16="http://schemas.microsoft.com/office/drawing/2014/main" id="{1690BEAA-BD4F-6275-620B-C66D7C0AB145}"/>
              </a:ext>
            </a:extLst>
          </p:cNvPr>
          <p:cNvSpPr txBox="1">
            <a:spLocks/>
          </p:cNvSpPr>
          <p:nvPr/>
        </p:nvSpPr>
        <p:spPr>
          <a:xfrm>
            <a:off x="242426" y="445791"/>
            <a:ext cx="9379876" cy="42758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r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5000" kern="1200" cap="all" spc="200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it-IT" sz="3000" b="1" dirty="0">
                <a:solidFill>
                  <a:schemeClr val="bg1"/>
                </a:solidFill>
                <a:latin typeface="Source Sans Pro" panose="020B0503030403020204" pitchFamily="34" charset="0"/>
                <a:ea typeface="Roboto Slab Black" pitchFamily="2" charset="0"/>
              </a:rPr>
              <a:t>Istituzioni di ricerca - regolamenti</a:t>
            </a: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97A2879C-0D1A-5E41-0FCB-C72383ADD3C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2426" y="1535204"/>
            <a:ext cx="11628656" cy="4351338"/>
          </a:xfrm>
        </p:spPr>
        <p:txBody>
          <a:bodyPr>
            <a:normAutofit/>
          </a:bodyPr>
          <a:lstStyle/>
          <a:p>
            <a:pPr marL="457200" lvl="1" indent="0">
              <a:lnSpc>
                <a:spcPct val="100000"/>
              </a:lnSpc>
              <a:spcAft>
                <a:spcPts val="600"/>
              </a:spcAft>
              <a:buFont typeface="Arial" panose="020B0604020202020204" pitchFamily="34" charset="0"/>
              <a:buNone/>
            </a:pPr>
            <a:r>
              <a:rPr lang="it-IT" sz="30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Diverse istituzioni di ricerca hanno adottato politiche di </a:t>
            </a:r>
            <a:r>
              <a:rPr lang="it-IT" sz="30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Right</a:t>
            </a:r>
            <a:r>
              <a:rPr lang="it-IT" sz="30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it-IT" sz="30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Retention</a:t>
            </a:r>
            <a:r>
              <a:rPr lang="it-IT" sz="30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 Strategy attraverso:</a:t>
            </a:r>
          </a:p>
          <a:p>
            <a:pPr lvl="1">
              <a:lnSpc>
                <a:spcPct val="100000"/>
              </a:lnSpc>
              <a:spcAft>
                <a:spcPts val="600"/>
              </a:spcAft>
            </a:pPr>
            <a:r>
              <a:rPr lang="it-IT" sz="30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La formulazione di </a:t>
            </a:r>
            <a:r>
              <a:rPr lang="it-IT" sz="3000" b="1" dirty="0">
                <a:latin typeface="Source Sans Pro" panose="020B0503030403020204" pitchFamily="34" charset="0"/>
                <a:ea typeface="Source Sans Pro" panose="020B0503030403020204" pitchFamily="34" charset="0"/>
              </a:rPr>
              <a:t>policy</a:t>
            </a:r>
            <a:r>
              <a:rPr lang="it-IT" sz="30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 di pubblicazione adeguate</a:t>
            </a:r>
          </a:p>
          <a:p>
            <a:pPr lvl="1">
              <a:lnSpc>
                <a:spcPct val="100000"/>
              </a:lnSpc>
              <a:spcAft>
                <a:spcPts val="600"/>
              </a:spcAft>
            </a:pPr>
            <a:r>
              <a:rPr lang="it-IT" sz="30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Il </a:t>
            </a:r>
            <a:r>
              <a:rPr lang="it-IT" sz="3000" b="1" dirty="0">
                <a:latin typeface="Source Sans Pro" panose="020B0503030403020204" pitchFamily="34" charset="0"/>
                <a:ea typeface="Source Sans Pro" panose="020B0503030403020204" pitchFamily="34" charset="0"/>
              </a:rPr>
              <a:t>supporto</a:t>
            </a:r>
            <a:r>
              <a:rPr lang="it-IT" sz="30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it-IT" sz="3000" b="1" dirty="0">
                <a:latin typeface="Source Sans Pro" panose="020B0503030403020204" pitchFamily="34" charset="0"/>
                <a:ea typeface="Source Sans Pro" panose="020B0503030403020204" pitchFamily="34" charset="0"/>
              </a:rPr>
              <a:t>puntuale</a:t>
            </a:r>
            <a:r>
              <a:rPr lang="it-IT" sz="30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 ai ricercatori, coordinando diversi dipartimenti, da quello legale alle biblioteche, ai servizi di deposito (repository istituzionali)</a:t>
            </a:r>
            <a:endParaRPr lang="en-GB" sz="26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0842670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FCA97AF9-B7CA-73E6-415B-537B4084E4B9}"/>
              </a:ext>
            </a:extLst>
          </p:cNvPr>
          <p:cNvSpPr txBox="1">
            <a:spLocks/>
          </p:cNvSpPr>
          <p:nvPr/>
        </p:nvSpPr>
        <p:spPr>
          <a:xfrm>
            <a:off x="317241" y="6412237"/>
            <a:ext cx="7772400" cy="451586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sz="1400" b="1" dirty="0">
                <a:solidFill>
                  <a:srgbClr val="2A4385"/>
                </a:solidFill>
                <a:latin typeface="Source Sans Pro" panose="020B0503030403020204" pitchFamily="34" charset="0"/>
                <a:ea typeface="Roboto Slab Black" pitchFamily="2" charset="0"/>
              </a:rPr>
              <a:t>Mantenere i diritti: buone pratiche, Roma, 17 giugno 2024</a:t>
            </a:r>
          </a:p>
        </p:txBody>
      </p:sp>
      <p:pic>
        <p:nvPicPr>
          <p:cNvPr id="3" name="Immagine 2" descr="Immagine che contiene testo, segnale&#10;&#10;Descrizione generata automaticamente">
            <a:extLst>
              <a:ext uri="{FF2B5EF4-FFF2-40B4-BE49-F238E27FC236}">
                <a16:creationId xmlns:a16="http://schemas.microsoft.com/office/drawing/2014/main" id="{3B17C28D-174F-2D40-61E8-DF7AFFC5F50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8283" y="6240844"/>
            <a:ext cx="1932799" cy="420245"/>
          </a:xfrm>
          <a:prstGeom prst="rect">
            <a:avLst/>
          </a:prstGeom>
        </p:spPr>
      </p:pic>
      <p:sp>
        <p:nvSpPr>
          <p:cNvPr id="6" name="Rettangolo 5">
            <a:extLst>
              <a:ext uri="{FF2B5EF4-FFF2-40B4-BE49-F238E27FC236}">
                <a16:creationId xmlns:a16="http://schemas.microsoft.com/office/drawing/2014/main" id="{70358C0E-79D5-343A-10F0-94E9D2ACE19F}"/>
              </a:ext>
            </a:extLst>
          </p:cNvPr>
          <p:cNvSpPr/>
          <p:nvPr/>
        </p:nvSpPr>
        <p:spPr>
          <a:xfrm>
            <a:off x="0" y="196911"/>
            <a:ext cx="12192000" cy="812598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8" name="Titolo 1">
            <a:extLst>
              <a:ext uri="{FF2B5EF4-FFF2-40B4-BE49-F238E27FC236}">
                <a16:creationId xmlns:a16="http://schemas.microsoft.com/office/drawing/2014/main" id="{1690BEAA-BD4F-6275-620B-C66D7C0AB145}"/>
              </a:ext>
            </a:extLst>
          </p:cNvPr>
          <p:cNvSpPr txBox="1">
            <a:spLocks/>
          </p:cNvSpPr>
          <p:nvPr/>
        </p:nvSpPr>
        <p:spPr>
          <a:xfrm>
            <a:off x="242425" y="445791"/>
            <a:ext cx="11236812" cy="42758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r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5000" kern="1200" cap="all" spc="200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it-IT" sz="3000" b="1" dirty="0">
                <a:solidFill>
                  <a:schemeClr val="bg1"/>
                </a:solidFill>
                <a:latin typeface="Source Sans Pro" panose="020B0503030403020204" pitchFamily="34" charset="0"/>
                <a:ea typeface="Roboto Slab Black" pitchFamily="2" charset="0"/>
              </a:rPr>
              <a:t>Istituzioni di ricerca – </a:t>
            </a:r>
            <a:r>
              <a:rPr lang="it-IT" sz="3000" b="1" dirty="0" err="1">
                <a:solidFill>
                  <a:schemeClr val="bg1"/>
                </a:solidFill>
                <a:latin typeface="Source Sans Pro" panose="020B0503030403020204" pitchFamily="34" charset="0"/>
                <a:ea typeface="Roboto Slab Black" pitchFamily="2" charset="0"/>
              </a:rPr>
              <a:t>right</a:t>
            </a:r>
            <a:r>
              <a:rPr lang="it-IT" sz="3000" b="1" dirty="0">
                <a:solidFill>
                  <a:schemeClr val="bg1"/>
                </a:solidFill>
                <a:latin typeface="Source Sans Pro" panose="020B0503030403020204" pitchFamily="34" charset="0"/>
                <a:ea typeface="Roboto Slab Black" pitchFamily="2" charset="0"/>
              </a:rPr>
              <a:t> </a:t>
            </a:r>
            <a:r>
              <a:rPr lang="it-IT" sz="3000" b="1" dirty="0" err="1">
                <a:solidFill>
                  <a:schemeClr val="bg1"/>
                </a:solidFill>
                <a:latin typeface="Source Sans Pro" panose="020B0503030403020204" pitchFamily="34" charset="0"/>
                <a:ea typeface="Roboto Slab Black" pitchFamily="2" charset="0"/>
              </a:rPr>
              <a:t>retention</a:t>
            </a:r>
            <a:r>
              <a:rPr lang="it-IT" sz="3000" b="1" dirty="0">
                <a:solidFill>
                  <a:schemeClr val="bg1"/>
                </a:solidFill>
                <a:latin typeface="Source Sans Pro" panose="020B0503030403020204" pitchFamily="34" charset="0"/>
                <a:ea typeface="Roboto Slab Black" pitchFamily="2" charset="0"/>
              </a:rPr>
              <a:t> strategy</a:t>
            </a: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97A2879C-0D1A-5E41-0FCB-C72383ADD3C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2426" y="1535204"/>
            <a:ext cx="11628656" cy="4351338"/>
          </a:xfrm>
        </p:spPr>
        <p:txBody>
          <a:bodyPr>
            <a:normAutofit lnSpcReduction="10000"/>
          </a:bodyPr>
          <a:lstStyle/>
          <a:p>
            <a:pPr lvl="1">
              <a:lnSpc>
                <a:spcPct val="100000"/>
              </a:lnSpc>
              <a:spcAft>
                <a:spcPts val="600"/>
              </a:spcAft>
            </a:pPr>
            <a:r>
              <a:rPr lang="it-IT" sz="30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La </a:t>
            </a:r>
            <a:r>
              <a:rPr lang="it-IT" sz="30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right</a:t>
            </a:r>
            <a:r>
              <a:rPr lang="it-IT" sz="30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it-IT" sz="30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retention</a:t>
            </a:r>
            <a:r>
              <a:rPr lang="it-IT" sz="30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 strategy </a:t>
            </a:r>
            <a:r>
              <a:rPr lang="en-GB" sz="30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si</a:t>
            </a:r>
            <a:r>
              <a:rPr lang="en-GB" sz="30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en-GB" sz="30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basa</a:t>
            </a:r>
            <a:r>
              <a:rPr lang="en-GB" sz="30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en-GB" sz="30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sul</a:t>
            </a:r>
            <a:r>
              <a:rPr lang="en-GB" sz="30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 semplice </a:t>
            </a:r>
            <a:r>
              <a:rPr lang="en-GB" sz="3000" b="1" dirty="0">
                <a:latin typeface="Source Sans Pro" panose="020B0503030403020204" pitchFamily="34" charset="0"/>
                <a:ea typeface="Source Sans Pro" panose="020B0503030403020204" pitchFamily="34" charset="0"/>
              </a:rPr>
              <a:t>principio</a:t>
            </a:r>
            <a:r>
              <a:rPr lang="en-GB" sz="30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en-GB" sz="30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che</a:t>
            </a:r>
            <a:r>
              <a:rPr lang="en-GB" sz="30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en-GB" sz="30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autori</a:t>
            </a:r>
            <a:r>
              <a:rPr lang="en-GB" sz="30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 e </a:t>
            </a:r>
            <a:r>
              <a:rPr lang="en-GB" sz="30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istituzioni</a:t>
            </a:r>
            <a:r>
              <a:rPr lang="en-GB" sz="30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en-GB" sz="30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dovrebbero</a:t>
            </a:r>
            <a:r>
              <a:rPr lang="en-GB" sz="30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en-GB" sz="30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mantenere</a:t>
            </a:r>
            <a:r>
              <a:rPr lang="en-GB" sz="30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en-GB" sz="30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alcuni</a:t>
            </a:r>
            <a:r>
              <a:rPr lang="en-GB" sz="30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en-GB" sz="30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diritti</a:t>
            </a:r>
            <a:r>
              <a:rPr lang="en-GB" sz="30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en-GB" sz="30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sulle</a:t>
            </a:r>
            <a:r>
              <a:rPr lang="en-GB" sz="30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 loro </a:t>
            </a:r>
            <a:r>
              <a:rPr lang="en-GB" sz="30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pubblicazioni</a:t>
            </a:r>
            <a:r>
              <a:rPr lang="en-GB" sz="30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.</a:t>
            </a:r>
          </a:p>
          <a:p>
            <a:pPr lvl="1">
              <a:lnSpc>
                <a:spcPct val="100000"/>
              </a:lnSpc>
              <a:spcAft>
                <a:spcPts val="600"/>
              </a:spcAft>
            </a:pPr>
            <a:r>
              <a:rPr lang="en-GB" sz="30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Le </a:t>
            </a:r>
            <a:r>
              <a:rPr lang="en-GB" sz="30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istituzioni</a:t>
            </a:r>
            <a:r>
              <a:rPr lang="en-GB" sz="30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en-GB" sz="3000" b="1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rilasciano</a:t>
            </a:r>
            <a:r>
              <a:rPr lang="en-GB" sz="30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 la </a:t>
            </a:r>
            <a:r>
              <a:rPr lang="en-GB" sz="30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produzione</a:t>
            </a:r>
            <a:r>
              <a:rPr lang="en-GB" sz="30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en-GB" sz="30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scientifica</a:t>
            </a:r>
            <a:r>
              <a:rPr lang="en-GB" sz="30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 con </a:t>
            </a:r>
            <a:r>
              <a:rPr lang="en-GB" sz="30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licenze</a:t>
            </a:r>
            <a:r>
              <a:rPr lang="en-GB" sz="30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 ben definite (CC-BY), non </a:t>
            </a:r>
            <a:r>
              <a:rPr lang="en-GB" sz="30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esclusive</a:t>
            </a:r>
            <a:r>
              <a:rPr lang="en-GB" sz="30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, </a:t>
            </a:r>
            <a:r>
              <a:rPr lang="en-GB" sz="30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irrevocabili</a:t>
            </a:r>
            <a:r>
              <a:rPr lang="en-GB" sz="30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 e </a:t>
            </a:r>
            <a:r>
              <a:rPr lang="en-GB" sz="30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valide</a:t>
            </a:r>
            <a:r>
              <a:rPr lang="en-GB" sz="30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 in </a:t>
            </a:r>
            <a:r>
              <a:rPr lang="en-GB" sz="30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tutto</a:t>
            </a:r>
            <a:r>
              <a:rPr lang="en-GB" sz="30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 il </a:t>
            </a:r>
            <a:r>
              <a:rPr lang="en-GB" sz="30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mondo</a:t>
            </a:r>
            <a:endParaRPr lang="en-GB" sz="30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  <a:p>
            <a:pPr lvl="1">
              <a:lnSpc>
                <a:spcPct val="100000"/>
              </a:lnSpc>
              <a:spcAft>
                <a:spcPts val="600"/>
              </a:spcAft>
            </a:pPr>
            <a:r>
              <a:rPr lang="en-GB" sz="30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Questo</a:t>
            </a:r>
            <a:r>
              <a:rPr lang="en-GB" sz="30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en-GB" sz="3000" b="1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permette</a:t>
            </a:r>
            <a:r>
              <a:rPr lang="en-GB" sz="3000" b="1" dirty="0"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en-GB" sz="3000" b="1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agli</a:t>
            </a:r>
            <a:r>
              <a:rPr lang="en-GB" sz="3000" b="1" dirty="0"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en-GB" sz="3000" b="1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autori</a:t>
            </a:r>
            <a:r>
              <a:rPr lang="en-GB" sz="3000" b="1" dirty="0"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en-GB" sz="30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di </a:t>
            </a:r>
            <a:r>
              <a:rPr lang="en-GB" sz="30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depositare</a:t>
            </a:r>
            <a:r>
              <a:rPr lang="en-GB" sz="30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 la </a:t>
            </a:r>
            <a:r>
              <a:rPr lang="en-GB" sz="30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versione</a:t>
            </a:r>
            <a:r>
              <a:rPr lang="en-GB" sz="30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en-GB" sz="30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accettata</a:t>
            </a:r>
            <a:r>
              <a:rPr lang="en-GB" sz="30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 del </a:t>
            </a:r>
            <a:r>
              <a:rPr lang="en-GB" sz="30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manoscritto</a:t>
            </a:r>
            <a:r>
              <a:rPr lang="en-GB" sz="30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 (AAM) </a:t>
            </a:r>
            <a:r>
              <a:rPr lang="en-GB" sz="30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nel</a:t>
            </a:r>
            <a:r>
              <a:rPr lang="en-GB" sz="30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 repository </a:t>
            </a:r>
            <a:r>
              <a:rPr lang="en-GB" sz="30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istituzionale</a:t>
            </a:r>
            <a:r>
              <a:rPr lang="en-GB" sz="30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 senza embargo, </a:t>
            </a:r>
            <a:r>
              <a:rPr lang="en-GB" sz="30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condividerla</a:t>
            </a:r>
            <a:r>
              <a:rPr lang="en-GB" sz="30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en-GB" sz="30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tra</a:t>
            </a:r>
            <a:r>
              <a:rPr lang="en-GB" sz="30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en-GB" sz="30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colleghi</a:t>
            </a:r>
            <a:r>
              <a:rPr lang="en-GB" sz="30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 e </a:t>
            </a:r>
            <a:r>
              <a:rPr lang="en-GB" sz="30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usarla</a:t>
            </a:r>
            <a:r>
              <a:rPr lang="en-GB" sz="30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 per </a:t>
            </a:r>
            <a:r>
              <a:rPr lang="en-GB" sz="30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l'insegnamento</a:t>
            </a:r>
            <a:r>
              <a:rPr lang="en-GB" sz="30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20306491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FCA97AF9-B7CA-73E6-415B-537B4084E4B9}"/>
              </a:ext>
            </a:extLst>
          </p:cNvPr>
          <p:cNvSpPr txBox="1">
            <a:spLocks/>
          </p:cNvSpPr>
          <p:nvPr/>
        </p:nvSpPr>
        <p:spPr>
          <a:xfrm>
            <a:off x="317241" y="6412237"/>
            <a:ext cx="7772400" cy="451586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sz="1400" b="1" dirty="0">
                <a:solidFill>
                  <a:srgbClr val="2A4385"/>
                </a:solidFill>
                <a:latin typeface="Source Sans Pro" panose="020B0503030403020204" pitchFamily="34" charset="0"/>
                <a:ea typeface="Roboto Slab Black" pitchFamily="2" charset="0"/>
              </a:rPr>
              <a:t>Mantenere i diritti: buone pratiche, Roma, 17 giugno 2024</a:t>
            </a:r>
          </a:p>
        </p:txBody>
      </p:sp>
      <p:pic>
        <p:nvPicPr>
          <p:cNvPr id="3" name="Immagine 2" descr="Immagine che contiene testo, segnale&#10;&#10;Descrizione generata automaticamente">
            <a:extLst>
              <a:ext uri="{FF2B5EF4-FFF2-40B4-BE49-F238E27FC236}">
                <a16:creationId xmlns:a16="http://schemas.microsoft.com/office/drawing/2014/main" id="{3B17C28D-174F-2D40-61E8-DF7AFFC5F50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8283" y="6240844"/>
            <a:ext cx="1932799" cy="420245"/>
          </a:xfrm>
          <a:prstGeom prst="rect">
            <a:avLst/>
          </a:prstGeom>
        </p:spPr>
      </p:pic>
      <p:sp>
        <p:nvSpPr>
          <p:cNvPr id="6" name="Rettangolo 5">
            <a:extLst>
              <a:ext uri="{FF2B5EF4-FFF2-40B4-BE49-F238E27FC236}">
                <a16:creationId xmlns:a16="http://schemas.microsoft.com/office/drawing/2014/main" id="{70358C0E-79D5-343A-10F0-94E9D2ACE19F}"/>
              </a:ext>
            </a:extLst>
          </p:cNvPr>
          <p:cNvSpPr/>
          <p:nvPr/>
        </p:nvSpPr>
        <p:spPr>
          <a:xfrm>
            <a:off x="0" y="196911"/>
            <a:ext cx="12192000" cy="812598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8" name="Titolo 1">
            <a:extLst>
              <a:ext uri="{FF2B5EF4-FFF2-40B4-BE49-F238E27FC236}">
                <a16:creationId xmlns:a16="http://schemas.microsoft.com/office/drawing/2014/main" id="{1690BEAA-BD4F-6275-620B-C66D7C0AB145}"/>
              </a:ext>
            </a:extLst>
          </p:cNvPr>
          <p:cNvSpPr txBox="1">
            <a:spLocks/>
          </p:cNvSpPr>
          <p:nvPr/>
        </p:nvSpPr>
        <p:spPr>
          <a:xfrm>
            <a:off x="242425" y="445791"/>
            <a:ext cx="11236812" cy="42758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r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5000" kern="1200" cap="all" spc="200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it-IT" sz="3000" b="1" dirty="0">
                <a:solidFill>
                  <a:schemeClr val="bg1"/>
                </a:solidFill>
                <a:latin typeface="Source Sans Pro" panose="020B0503030403020204" pitchFamily="34" charset="0"/>
                <a:ea typeface="Roboto Slab Black" pitchFamily="2" charset="0"/>
              </a:rPr>
              <a:t>Istituzioni di ricerca – </a:t>
            </a:r>
            <a:r>
              <a:rPr lang="it-IT" sz="3000" b="1" dirty="0" err="1">
                <a:solidFill>
                  <a:schemeClr val="bg1"/>
                </a:solidFill>
                <a:latin typeface="Source Sans Pro" panose="020B0503030403020204" pitchFamily="34" charset="0"/>
                <a:ea typeface="Roboto Slab Black" pitchFamily="2" charset="0"/>
              </a:rPr>
              <a:t>right</a:t>
            </a:r>
            <a:r>
              <a:rPr lang="it-IT" sz="3000" b="1" dirty="0">
                <a:solidFill>
                  <a:schemeClr val="bg1"/>
                </a:solidFill>
                <a:latin typeface="Source Sans Pro" panose="020B0503030403020204" pitchFamily="34" charset="0"/>
                <a:ea typeface="Roboto Slab Black" pitchFamily="2" charset="0"/>
              </a:rPr>
              <a:t> </a:t>
            </a:r>
            <a:r>
              <a:rPr lang="it-IT" sz="3000" b="1" dirty="0" err="1">
                <a:solidFill>
                  <a:schemeClr val="bg1"/>
                </a:solidFill>
                <a:latin typeface="Source Sans Pro" panose="020B0503030403020204" pitchFamily="34" charset="0"/>
                <a:ea typeface="Roboto Slab Black" pitchFamily="2" charset="0"/>
              </a:rPr>
              <a:t>retention</a:t>
            </a:r>
            <a:r>
              <a:rPr lang="it-IT" sz="3000" b="1" dirty="0">
                <a:solidFill>
                  <a:schemeClr val="bg1"/>
                </a:solidFill>
                <a:latin typeface="Source Sans Pro" panose="020B0503030403020204" pitchFamily="34" charset="0"/>
                <a:ea typeface="Roboto Slab Black" pitchFamily="2" charset="0"/>
              </a:rPr>
              <a:t> strategy</a:t>
            </a: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97A2879C-0D1A-5E41-0FCB-C72383ADD3C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2426" y="1535204"/>
            <a:ext cx="11628656" cy="4351338"/>
          </a:xfrm>
        </p:spPr>
        <p:txBody>
          <a:bodyPr>
            <a:normAutofit/>
          </a:bodyPr>
          <a:lstStyle/>
          <a:p>
            <a:pPr marL="457200" lvl="1" indent="0">
              <a:lnSpc>
                <a:spcPct val="100000"/>
              </a:lnSpc>
              <a:spcAft>
                <a:spcPts val="600"/>
              </a:spcAft>
              <a:buFont typeface="Arial" panose="020B0604020202020204" pitchFamily="34" charset="0"/>
              <a:buNone/>
            </a:pPr>
            <a:r>
              <a:rPr lang="en-GB" sz="30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Nella </a:t>
            </a:r>
            <a:r>
              <a:rPr lang="en-GB" sz="30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pratica</a:t>
            </a:r>
            <a:r>
              <a:rPr lang="en-GB" sz="30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:</a:t>
            </a:r>
          </a:p>
          <a:p>
            <a:pPr lvl="1">
              <a:lnSpc>
                <a:spcPct val="100000"/>
              </a:lnSpc>
              <a:spcAft>
                <a:spcPts val="600"/>
              </a:spcAft>
            </a:pPr>
            <a:r>
              <a:rPr lang="en-GB" sz="30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L’istituzione</a:t>
            </a:r>
            <a:r>
              <a:rPr lang="en-GB" sz="30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en-GB" sz="30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fornisce</a:t>
            </a:r>
            <a:r>
              <a:rPr lang="en-GB" sz="30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en-GB" sz="30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una</a:t>
            </a:r>
            <a:r>
              <a:rPr lang="en-GB" sz="30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en-GB" sz="30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dichiarazione</a:t>
            </a:r>
            <a:r>
              <a:rPr lang="en-GB" sz="30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en-GB" sz="30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che</a:t>
            </a:r>
            <a:r>
              <a:rPr lang="en-GB" sz="30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en-GB" sz="30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gli</a:t>
            </a:r>
            <a:r>
              <a:rPr lang="en-GB" sz="30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en-GB" sz="30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autori</a:t>
            </a:r>
            <a:r>
              <a:rPr lang="en-GB" sz="30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en-GB" sz="30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possono</a:t>
            </a:r>
            <a:r>
              <a:rPr lang="en-GB" sz="30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en-GB" sz="30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aggiungere</a:t>
            </a:r>
            <a:r>
              <a:rPr lang="en-GB" sz="30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en-GB" sz="30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alla</a:t>
            </a:r>
            <a:r>
              <a:rPr lang="en-GB" sz="30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en-GB" sz="30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sezione</a:t>
            </a:r>
            <a:r>
              <a:rPr lang="en-GB" sz="30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 '</a:t>
            </a:r>
            <a:r>
              <a:rPr lang="en-GB" sz="30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ringraziamenti</a:t>
            </a:r>
            <a:r>
              <a:rPr lang="en-GB" sz="30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' del </a:t>
            </a:r>
            <a:r>
              <a:rPr lang="en-GB" sz="30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manoscritto</a:t>
            </a:r>
            <a:r>
              <a:rPr lang="en-GB" sz="30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 e </a:t>
            </a:r>
            <a:r>
              <a:rPr lang="en-GB" sz="30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alla</a:t>
            </a:r>
            <a:r>
              <a:rPr lang="en-GB" sz="30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 cover letter per </a:t>
            </a:r>
            <a:r>
              <a:rPr lang="en-GB" sz="30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informare</a:t>
            </a:r>
            <a:r>
              <a:rPr lang="en-GB" sz="30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en-GB" sz="30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gli</a:t>
            </a:r>
            <a:r>
              <a:rPr lang="en-GB" sz="30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en-GB" sz="30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editori</a:t>
            </a:r>
            <a:r>
              <a:rPr lang="en-GB" sz="30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en-GB" sz="30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delle</a:t>
            </a:r>
            <a:r>
              <a:rPr lang="en-GB" sz="30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 loro </a:t>
            </a:r>
            <a:r>
              <a:rPr lang="en-GB" sz="30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intenzioni</a:t>
            </a:r>
            <a:r>
              <a:rPr lang="en-GB" sz="30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. </a:t>
            </a:r>
          </a:p>
          <a:p>
            <a:pPr lvl="1">
              <a:lnSpc>
                <a:spcPct val="100000"/>
              </a:lnSpc>
              <a:spcAft>
                <a:spcPts val="600"/>
              </a:spcAft>
            </a:pPr>
            <a:r>
              <a:rPr lang="en-GB" sz="30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L’autore</a:t>
            </a:r>
            <a:r>
              <a:rPr lang="en-GB" sz="30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en-GB" sz="30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deposita</a:t>
            </a:r>
            <a:r>
              <a:rPr lang="en-GB" sz="30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 la </a:t>
            </a:r>
            <a:r>
              <a:rPr lang="en-GB" sz="30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copia</a:t>
            </a:r>
            <a:r>
              <a:rPr lang="en-GB" sz="30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 AAM </a:t>
            </a:r>
            <a:r>
              <a:rPr lang="en-GB" sz="30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nel</a:t>
            </a:r>
            <a:r>
              <a:rPr lang="en-GB" sz="30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 repository </a:t>
            </a:r>
            <a:r>
              <a:rPr lang="en-GB" sz="30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istituzionale</a:t>
            </a:r>
            <a:endParaRPr lang="en-GB" sz="30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  <a:p>
            <a:pPr lvl="1">
              <a:lnSpc>
                <a:spcPct val="100000"/>
              </a:lnSpc>
              <a:spcAft>
                <a:spcPts val="600"/>
              </a:spcAft>
            </a:pPr>
            <a:endParaRPr lang="en-GB" sz="30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  <a:p>
            <a:pPr marL="457200" lvl="1" indent="0">
              <a:lnSpc>
                <a:spcPct val="100000"/>
              </a:lnSpc>
              <a:spcAft>
                <a:spcPts val="600"/>
              </a:spcAft>
              <a:buNone/>
            </a:pPr>
            <a:endParaRPr lang="en-GB" sz="30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ED49062A-5291-D0B4-D189-81384267CE6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53293642"/>
              </p:ext>
            </p:extLst>
          </p:nvPr>
        </p:nvGraphicFramePr>
        <p:xfrm>
          <a:off x="492369" y="4366310"/>
          <a:ext cx="11183816" cy="1767840"/>
        </p:xfrm>
        <a:graphic>
          <a:graphicData uri="http://schemas.openxmlformats.org/drawingml/2006/table">
            <a:tbl>
              <a:tblPr/>
              <a:tblGrid>
                <a:gridCol w="11183816">
                  <a:extLst>
                    <a:ext uri="{9D8B030D-6E8A-4147-A177-3AD203B41FA5}">
                      <a16:colId xmlns:a16="http://schemas.microsoft.com/office/drawing/2014/main" val="2424182152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fontAlgn="t"/>
                      <a:r>
                        <a:rPr lang="en-GB" sz="2800" i="1" dirty="0">
                          <a:effectLst/>
                        </a:rPr>
                        <a:t>Al fine di </a:t>
                      </a:r>
                      <a:r>
                        <a:rPr lang="en-GB" sz="2800" i="1" dirty="0" err="1">
                          <a:effectLst/>
                        </a:rPr>
                        <a:t>favorire</a:t>
                      </a:r>
                      <a:r>
                        <a:rPr lang="en-GB" sz="2800" i="1" dirty="0">
                          <a:effectLst/>
                        </a:rPr>
                        <a:t> </a:t>
                      </a:r>
                      <a:r>
                        <a:rPr lang="en-GB" sz="2800" i="1" dirty="0" err="1">
                          <a:effectLst/>
                        </a:rPr>
                        <a:t>l’accesso</a:t>
                      </a:r>
                      <a:r>
                        <a:rPr lang="en-GB" sz="2800" i="1" dirty="0">
                          <a:effectLst/>
                        </a:rPr>
                        <a:t> libero (open access), </a:t>
                      </a:r>
                      <a:r>
                        <a:rPr lang="en-GB" sz="2800" i="1" dirty="0" err="1">
                          <a:effectLst/>
                        </a:rPr>
                        <a:t>l'autore</a:t>
                      </a:r>
                      <a:r>
                        <a:rPr lang="en-GB" sz="2800" i="1" dirty="0">
                          <a:effectLst/>
                        </a:rPr>
                        <a:t> ha </a:t>
                      </a:r>
                      <a:r>
                        <a:rPr lang="en-GB" sz="2800" i="1" dirty="0" err="1">
                          <a:effectLst/>
                        </a:rPr>
                        <a:t>applicato</a:t>
                      </a:r>
                      <a:r>
                        <a:rPr lang="en-GB" sz="2800" i="1" dirty="0">
                          <a:effectLst/>
                        </a:rPr>
                        <a:t> la </a:t>
                      </a:r>
                      <a:r>
                        <a:rPr lang="en-GB" sz="2800" i="1" dirty="0" err="1">
                          <a:effectLst/>
                        </a:rPr>
                        <a:t>licenza</a:t>
                      </a:r>
                      <a:r>
                        <a:rPr lang="en-GB" sz="2800" i="1" dirty="0">
                          <a:effectLst/>
                        </a:rPr>
                        <a:t> Creative Commons Attribution (CC BY) al </a:t>
                      </a:r>
                      <a:r>
                        <a:rPr lang="en-GB" sz="2800" i="1" dirty="0" err="1">
                          <a:effectLst/>
                        </a:rPr>
                        <a:t>presente</a:t>
                      </a:r>
                      <a:r>
                        <a:rPr lang="en-GB" sz="2800" i="1" dirty="0">
                          <a:effectLst/>
                        </a:rPr>
                        <a:t> </a:t>
                      </a:r>
                      <a:r>
                        <a:rPr lang="en-GB" sz="2800" i="1" dirty="0" err="1">
                          <a:effectLst/>
                        </a:rPr>
                        <a:t>lavoro</a:t>
                      </a:r>
                      <a:r>
                        <a:rPr lang="en-GB" sz="2800" i="1" dirty="0">
                          <a:effectLst/>
                        </a:rPr>
                        <a:t> e a </a:t>
                      </a:r>
                      <a:r>
                        <a:rPr lang="en-GB" sz="2800" i="1" dirty="0" err="1">
                          <a:effectLst/>
                        </a:rPr>
                        <a:t>eventuali</a:t>
                      </a:r>
                      <a:r>
                        <a:rPr lang="en-GB" sz="2800" i="1" dirty="0">
                          <a:effectLst/>
                        </a:rPr>
                        <a:t> </a:t>
                      </a:r>
                      <a:r>
                        <a:rPr lang="en-GB" sz="2800" i="1" dirty="0" err="1">
                          <a:effectLst/>
                        </a:rPr>
                        <a:t>versioni</a:t>
                      </a:r>
                      <a:r>
                        <a:rPr lang="en-GB" sz="2800" i="1" dirty="0">
                          <a:effectLst/>
                        </a:rPr>
                        <a:t> </a:t>
                      </a:r>
                      <a:r>
                        <a:rPr lang="en-GB" sz="2800" i="1" dirty="0" err="1">
                          <a:effectLst/>
                        </a:rPr>
                        <a:t>rivedute</a:t>
                      </a:r>
                      <a:r>
                        <a:rPr lang="en-GB" sz="2800" i="1" dirty="0">
                          <a:effectLst/>
                        </a:rPr>
                        <a:t> a </a:t>
                      </a:r>
                      <a:r>
                        <a:rPr lang="en-GB" sz="2800" i="1" dirty="0" err="1">
                          <a:effectLst/>
                        </a:rPr>
                        <a:t>seguito</a:t>
                      </a:r>
                      <a:r>
                        <a:rPr lang="en-GB" sz="2800" i="1" dirty="0">
                          <a:effectLst/>
                        </a:rPr>
                        <a:t> di peer review.</a:t>
                      </a:r>
                    </a:p>
                    <a:p>
                      <a:pPr fontAlgn="t"/>
                      <a:endParaRPr lang="en-GB" sz="800" dirty="0">
                        <a:effectLst/>
                      </a:endParaRPr>
                    </a:p>
                    <a:p>
                      <a:pPr marL="0" marR="0" lvl="0" indent="0" algn="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dirty="0">
                          <a:effectLst/>
                          <a:latin typeface="+mn-lt"/>
                        </a:rPr>
                        <a:t>The University of Edinburgh </a:t>
                      </a:r>
                      <a:r>
                        <a:rPr lang="en-GB" sz="18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Rights Retention Statement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5F5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0834301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7677691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NR_format_PPT" id="{DC33D23A-A8DA-7A4F-95CE-597C11F44FCA}" vid="{F26E5B3E-D5E4-9343-A57F-C3197E3C5466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E5B85D2E9053BA48B9A3F0BC8E0EB652" ma:contentTypeVersion="8" ma:contentTypeDescription="Creare un nuovo documento." ma:contentTypeScope="" ma:versionID="80a9e53300b7f6b039249f0a8417b1b0">
  <xsd:schema xmlns:xsd="http://www.w3.org/2001/XMLSchema" xmlns:xs="http://www.w3.org/2001/XMLSchema" xmlns:p="http://schemas.microsoft.com/office/2006/metadata/properties" xmlns:ns2="50076c6c-b96a-4b15-a607-20ee9b7c79d8" xmlns:ns3="faf2420f-2d41-430c-b7eb-977216888aeb" targetNamespace="http://schemas.microsoft.com/office/2006/metadata/properties" ma:root="true" ma:fieldsID="2280cf60214e41d8d767289ee0178e65" ns2:_="" ns3:_="">
    <xsd:import namespace="50076c6c-b96a-4b15-a607-20ee9b7c79d8"/>
    <xsd:import namespace="faf2420f-2d41-430c-b7eb-977216888aeb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lcf76f155ced4ddcb4097134ff3c332f" minOccurs="0"/>
                <xsd:element ref="ns3:TaxCatchAll" minOccurs="0"/>
                <xsd:element ref="ns2:MediaServiceGenerationTime" minOccurs="0"/>
                <xsd:element ref="ns2:MediaServiceEventHashCode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0076c6c-b96a-4b15-a607-20ee9b7c79d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lcf76f155ced4ddcb4097134ff3c332f" ma:index="11" nillable="true" ma:taxonomy="true" ma:internalName="lcf76f155ced4ddcb4097134ff3c332f" ma:taxonomyFieldName="MediaServiceImageTags" ma:displayName="Tag immagine" ma:readOnly="false" ma:fieldId="{5cf76f15-5ced-4ddc-b409-7134ff3c332f}" ma:taxonomyMulti="true" ma:sspId="e5505f8f-da62-40e5-a116-f08e7003152c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bjectDetectorVersions" ma:index="15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af2420f-2d41-430c-b7eb-977216888aeb" elementFormDefault="qualified">
    <xsd:import namespace="http://schemas.microsoft.com/office/2006/documentManagement/types"/>
    <xsd:import namespace="http://schemas.microsoft.com/office/infopath/2007/PartnerControls"/>
    <xsd:element name="TaxCatchAll" ma:index="12" nillable="true" ma:displayName="Taxonomy Catch All Column" ma:hidden="true" ma:list="{562e3307-b9a0-4019-81d2-13a81bffff6c}" ma:internalName="TaxCatchAll" ma:showField="CatchAllData" ma:web="faf2420f-2d41-430c-b7eb-977216888aeb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i contenuto"/>
        <xsd:element ref="dc:title" minOccurs="0" maxOccurs="1" ma:index="4" ma:displayName="Tito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faf2420f-2d41-430c-b7eb-977216888aeb" xsi:nil="true"/>
    <lcf76f155ced4ddcb4097134ff3c332f xmlns="50076c6c-b96a-4b15-a607-20ee9b7c79d8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2F1D149E-D3D2-4C2B-97C7-848A84AD1A7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50076c6c-b96a-4b15-a607-20ee9b7c79d8"/>
    <ds:schemaRef ds:uri="faf2420f-2d41-430c-b7eb-977216888aeb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F9B66CA0-4467-43C9-AA74-83DA80172245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E6EE4497-9D9F-4EED-842C-7D0FB3982660}">
  <ds:schemaRefs>
    <ds:schemaRef ds:uri="http://schemas.microsoft.com/office/2006/metadata/properties"/>
    <ds:schemaRef ds:uri="http://schemas.microsoft.com/office/infopath/2007/PartnerControls"/>
    <ds:schemaRef ds:uri="0e8b4e4a-2634-4a0d-8711-ee726bff4d05"/>
    <ds:schemaRef ds:uri="b034273a-9543-45fd-b584-e8a0777a9e2b"/>
    <ds:schemaRef ds:uri="faf2420f-2d41-430c-b7eb-977216888aeb"/>
    <ds:schemaRef ds:uri="50076c6c-b96a-4b15-a607-20ee9b7c79d8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975</TotalTime>
  <Words>1177</Words>
  <Application>Microsoft Macintosh PowerPoint</Application>
  <PresentationFormat>Widescreen</PresentationFormat>
  <Paragraphs>123</Paragraphs>
  <Slides>18</Slides>
  <Notes>15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4" baseType="lpstr">
      <vt:lpstr>Arial</vt:lpstr>
      <vt:lpstr>Calibri</vt:lpstr>
      <vt:lpstr>Calibri Light</vt:lpstr>
      <vt:lpstr>Source Sans Pro</vt:lpstr>
      <vt:lpstr>Times</vt:lpstr>
      <vt:lpstr>Tema di Office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</dc:title>
  <dc:creator>Francy</dc:creator>
  <cp:lastModifiedBy>EMMA LAZZERI</cp:lastModifiedBy>
  <cp:revision>80</cp:revision>
  <dcterms:created xsi:type="dcterms:W3CDTF">2020-06-25T08:30:49Z</dcterms:created>
  <dcterms:modified xsi:type="dcterms:W3CDTF">2024-06-21T09:40:20Z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0x010100E5B85D2E9053BA48B9A3F0BC8E0EB652</vt:lpwstr>
  </property>
</Properties>
</file>