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1" r:id="rId2"/>
  </p:sldIdLst>
  <p:sldSz cx="23399750" cy="3060065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38" userDrawn="1">
          <p15:clr>
            <a:srgbClr val="A4A3A4"/>
          </p15:clr>
        </p15:guide>
        <p15:guide id="2" pos="73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100"/>
    <a:srgbClr val="92087E"/>
    <a:srgbClr val="009900"/>
    <a:srgbClr val="009999"/>
    <a:srgbClr val="339933"/>
    <a:srgbClr val="6600FF"/>
    <a:srgbClr val="FFFFFF"/>
    <a:srgbClr val="FF9933"/>
    <a:srgbClr val="FF66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22" autoAdjust="0"/>
    <p:restoredTop sz="94660"/>
  </p:normalViewPr>
  <p:slideViewPr>
    <p:cSldViewPr snapToGrid="0">
      <p:cViewPr>
        <p:scale>
          <a:sx n="40" d="100"/>
          <a:sy n="40" d="100"/>
        </p:scale>
        <p:origin x="1908" y="-2712"/>
      </p:cViewPr>
      <p:guideLst>
        <p:guide orient="horz" pos="9638"/>
        <p:guide pos="73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4981" y="5008025"/>
            <a:ext cx="19889788" cy="10653560"/>
          </a:xfrm>
        </p:spPr>
        <p:txBody>
          <a:bodyPr anchor="b"/>
          <a:lstStyle>
            <a:lvl1pPr algn="ctr">
              <a:defRPr sz="1535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969" y="16072427"/>
            <a:ext cx="17549813" cy="7388071"/>
          </a:xfrm>
        </p:spPr>
        <p:txBody>
          <a:bodyPr/>
          <a:lstStyle>
            <a:lvl1pPr marL="0" indent="0" algn="ctr">
              <a:buNone/>
              <a:defRPr sz="6142"/>
            </a:lvl1pPr>
            <a:lvl2pPr marL="1169975" indent="0" algn="ctr">
              <a:buNone/>
              <a:defRPr sz="5118"/>
            </a:lvl2pPr>
            <a:lvl3pPr marL="2339950" indent="0" algn="ctr">
              <a:buNone/>
              <a:defRPr sz="4606"/>
            </a:lvl3pPr>
            <a:lvl4pPr marL="3509924" indent="0" algn="ctr">
              <a:buNone/>
              <a:defRPr sz="4094"/>
            </a:lvl4pPr>
            <a:lvl5pPr marL="4679899" indent="0" algn="ctr">
              <a:buNone/>
              <a:defRPr sz="4094"/>
            </a:lvl5pPr>
            <a:lvl6pPr marL="5849874" indent="0" algn="ctr">
              <a:buNone/>
              <a:defRPr sz="4094"/>
            </a:lvl6pPr>
            <a:lvl7pPr marL="7019849" indent="0" algn="ctr">
              <a:buNone/>
              <a:defRPr sz="4094"/>
            </a:lvl7pPr>
            <a:lvl8pPr marL="8189824" indent="0" algn="ctr">
              <a:buNone/>
              <a:defRPr sz="4094"/>
            </a:lvl8pPr>
            <a:lvl9pPr marL="9359798" indent="0" algn="ctr">
              <a:buNone/>
              <a:defRPr sz="409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A8B63-3839-4E1E-AE66-FE555F7A6E9C}" type="datetimeFigureOut">
              <a:rPr lang="it-IT" smtClean="0"/>
              <a:t>17/06/2026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CE3E9-D490-4553-A87C-B21656BDC5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610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A8B63-3839-4E1E-AE66-FE555F7A6E9C}" type="datetimeFigureOut">
              <a:rPr lang="it-IT" smtClean="0"/>
              <a:t>17/06/2026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CE3E9-D490-4553-A87C-B21656BDC5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2143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6547" y="7628921"/>
            <a:ext cx="20182284" cy="12729018"/>
          </a:xfrm>
        </p:spPr>
        <p:txBody>
          <a:bodyPr anchor="b"/>
          <a:lstStyle>
            <a:lvl1pPr>
              <a:defRPr sz="1535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6547" y="20478361"/>
            <a:ext cx="20182284" cy="6693890"/>
          </a:xfrm>
        </p:spPr>
        <p:txBody>
          <a:bodyPr/>
          <a:lstStyle>
            <a:lvl1pPr marL="0" indent="0">
              <a:buNone/>
              <a:defRPr sz="6142">
                <a:solidFill>
                  <a:schemeClr val="tx1"/>
                </a:solidFill>
              </a:defRPr>
            </a:lvl1pPr>
            <a:lvl2pPr marL="1169975" indent="0">
              <a:buNone/>
              <a:defRPr sz="5118">
                <a:solidFill>
                  <a:schemeClr val="tx1">
                    <a:tint val="75000"/>
                  </a:schemeClr>
                </a:solidFill>
              </a:defRPr>
            </a:lvl2pPr>
            <a:lvl3pPr marL="2339950" indent="0">
              <a:buNone/>
              <a:defRPr sz="4606">
                <a:solidFill>
                  <a:schemeClr val="tx1">
                    <a:tint val="75000"/>
                  </a:schemeClr>
                </a:solidFill>
              </a:defRPr>
            </a:lvl3pPr>
            <a:lvl4pPr marL="350992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4pPr>
            <a:lvl5pPr marL="4679899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5pPr>
            <a:lvl6pPr marL="584987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6pPr>
            <a:lvl7pPr marL="7019849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7pPr>
            <a:lvl8pPr marL="8189824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8pPr>
            <a:lvl9pPr marL="9359798" indent="0">
              <a:buNone/>
              <a:defRPr sz="40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A8B63-3839-4E1E-AE66-FE555F7A6E9C}" type="datetimeFigureOut">
              <a:rPr lang="it-IT" smtClean="0"/>
              <a:t>17/06/2026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CE3E9-D490-4553-A87C-B21656BDC5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788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8733" y="8146007"/>
            <a:ext cx="9944894" cy="1941583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46123" y="8146007"/>
            <a:ext cx="9944894" cy="1941583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A8B63-3839-4E1E-AE66-FE555F7A6E9C}" type="datetimeFigureOut">
              <a:rPr lang="it-IT" smtClean="0"/>
              <a:t>17/06/2026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CE3E9-D490-4553-A87C-B21656BDC5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369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1629208"/>
            <a:ext cx="20182284" cy="591471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1783" y="7501412"/>
            <a:ext cx="9899190" cy="3676326"/>
          </a:xfrm>
        </p:spPr>
        <p:txBody>
          <a:bodyPr anchor="b"/>
          <a:lstStyle>
            <a:lvl1pPr marL="0" indent="0">
              <a:buNone/>
              <a:defRPr sz="6142" b="1"/>
            </a:lvl1pPr>
            <a:lvl2pPr marL="1169975" indent="0">
              <a:buNone/>
              <a:defRPr sz="5118" b="1"/>
            </a:lvl2pPr>
            <a:lvl3pPr marL="2339950" indent="0">
              <a:buNone/>
              <a:defRPr sz="4606" b="1"/>
            </a:lvl3pPr>
            <a:lvl4pPr marL="3509924" indent="0">
              <a:buNone/>
              <a:defRPr sz="4094" b="1"/>
            </a:lvl4pPr>
            <a:lvl5pPr marL="4679899" indent="0">
              <a:buNone/>
              <a:defRPr sz="4094" b="1"/>
            </a:lvl5pPr>
            <a:lvl6pPr marL="5849874" indent="0">
              <a:buNone/>
              <a:defRPr sz="4094" b="1"/>
            </a:lvl6pPr>
            <a:lvl7pPr marL="7019849" indent="0">
              <a:buNone/>
              <a:defRPr sz="4094" b="1"/>
            </a:lvl7pPr>
            <a:lvl8pPr marL="8189824" indent="0">
              <a:buNone/>
              <a:defRPr sz="4094" b="1"/>
            </a:lvl8pPr>
            <a:lvl9pPr marL="9359798" indent="0">
              <a:buNone/>
              <a:defRPr sz="409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1783" y="11177737"/>
            <a:ext cx="9899190" cy="1644076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846124" y="7501412"/>
            <a:ext cx="9947942" cy="3676326"/>
          </a:xfrm>
        </p:spPr>
        <p:txBody>
          <a:bodyPr anchor="b"/>
          <a:lstStyle>
            <a:lvl1pPr marL="0" indent="0">
              <a:buNone/>
              <a:defRPr sz="6142" b="1"/>
            </a:lvl1pPr>
            <a:lvl2pPr marL="1169975" indent="0">
              <a:buNone/>
              <a:defRPr sz="5118" b="1"/>
            </a:lvl2pPr>
            <a:lvl3pPr marL="2339950" indent="0">
              <a:buNone/>
              <a:defRPr sz="4606" b="1"/>
            </a:lvl3pPr>
            <a:lvl4pPr marL="3509924" indent="0">
              <a:buNone/>
              <a:defRPr sz="4094" b="1"/>
            </a:lvl4pPr>
            <a:lvl5pPr marL="4679899" indent="0">
              <a:buNone/>
              <a:defRPr sz="4094" b="1"/>
            </a:lvl5pPr>
            <a:lvl6pPr marL="5849874" indent="0">
              <a:buNone/>
              <a:defRPr sz="4094" b="1"/>
            </a:lvl6pPr>
            <a:lvl7pPr marL="7019849" indent="0">
              <a:buNone/>
              <a:defRPr sz="4094" b="1"/>
            </a:lvl7pPr>
            <a:lvl8pPr marL="8189824" indent="0">
              <a:buNone/>
              <a:defRPr sz="4094" b="1"/>
            </a:lvl8pPr>
            <a:lvl9pPr marL="9359798" indent="0">
              <a:buNone/>
              <a:defRPr sz="409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846124" y="11177737"/>
            <a:ext cx="9947942" cy="1644076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A8B63-3839-4E1E-AE66-FE555F7A6E9C}" type="datetimeFigureOut">
              <a:rPr lang="it-IT" smtClean="0"/>
              <a:t>17/06/2026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CE3E9-D490-4553-A87C-B21656BDC5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5190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A8B63-3839-4E1E-AE66-FE555F7A6E9C}" type="datetimeFigureOut">
              <a:rPr lang="it-IT" smtClean="0"/>
              <a:t>17/06/2026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CE3E9-D490-4553-A87C-B21656BDC5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953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A8B63-3839-4E1E-AE66-FE555F7A6E9C}" type="datetimeFigureOut">
              <a:rPr lang="it-IT" smtClean="0"/>
              <a:t>17/06/2026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CE3E9-D490-4553-A87C-B21656BDC5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3143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2040043"/>
            <a:ext cx="7547028" cy="7140152"/>
          </a:xfrm>
        </p:spPr>
        <p:txBody>
          <a:bodyPr anchor="b"/>
          <a:lstStyle>
            <a:lvl1pPr>
              <a:defRPr sz="818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7942" y="4405934"/>
            <a:ext cx="11846123" cy="21746295"/>
          </a:xfrm>
        </p:spPr>
        <p:txBody>
          <a:bodyPr/>
          <a:lstStyle>
            <a:lvl1pPr>
              <a:defRPr sz="8189"/>
            </a:lvl1pPr>
            <a:lvl2pPr>
              <a:defRPr sz="7165"/>
            </a:lvl2pPr>
            <a:lvl3pPr>
              <a:defRPr sz="6142"/>
            </a:lvl3pPr>
            <a:lvl4pPr>
              <a:defRPr sz="5118"/>
            </a:lvl4pPr>
            <a:lvl5pPr>
              <a:defRPr sz="5118"/>
            </a:lvl5pPr>
            <a:lvl6pPr>
              <a:defRPr sz="5118"/>
            </a:lvl6pPr>
            <a:lvl7pPr>
              <a:defRPr sz="5118"/>
            </a:lvl7pPr>
            <a:lvl8pPr>
              <a:defRPr sz="5118"/>
            </a:lvl8pPr>
            <a:lvl9pPr>
              <a:defRPr sz="5118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1781" y="9180195"/>
            <a:ext cx="7547028" cy="17007447"/>
          </a:xfrm>
        </p:spPr>
        <p:txBody>
          <a:bodyPr/>
          <a:lstStyle>
            <a:lvl1pPr marL="0" indent="0">
              <a:buNone/>
              <a:defRPr sz="4094"/>
            </a:lvl1pPr>
            <a:lvl2pPr marL="1169975" indent="0">
              <a:buNone/>
              <a:defRPr sz="3583"/>
            </a:lvl2pPr>
            <a:lvl3pPr marL="2339950" indent="0">
              <a:buNone/>
              <a:defRPr sz="3071"/>
            </a:lvl3pPr>
            <a:lvl4pPr marL="3509924" indent="0">
              <a:buNone/>
              <a:defRPr sz="2559"/>
            </a:lvl4pPr>
            <a:lvl5pPr marL="4679899" indent="0">
              <a:buNone/>
              <a:defRPr sz="2559"/>
            </a:lvl5pPr>
            <a:lvl6pPr marL="5849874" indent="0">
              <a:buNone/>
              <a:defRPr sz="2559"/>
            </a:lvl6pPr>
            <a:lvl7pPr marL="7019849" indent="0">
              <a:buNone/>
              <a:defRPr sz="2559"/>
            </a:lvl7pPr>
            <a:lvl8pPr marL="8189824" indent="0">
              <a:buNone/>
              <a:defRPr sz="2559"/>
            </a:lvl8pPr>
            <a:lvl9pPr marL="9359798" indent="0">
              <a:buNone/>
              <a:defRPr sz="255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A8B63-3839-4E1E-AE66-FE555F7A6E9C}" type="datetimeFigureOut">
              <a:rPr lang="it-IT" smtClean="0"/>
              <a:t>17/06/2026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CE3E9-D490-4553-A87C-B21656BDC5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2667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1781" y="2040043"/>
            <a:ext cx="7547028" cy="7140152"/>
          </a:xfrm>
        </p:spPr>
        <p:txBody>
          <a:bodyPr anchor="b"/>
          <a:lstStyle>
            <a:lvl1pPr>
              <a:defRPr sz="818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947942" y="4405934"/>
            <a:ext cx="11846123" cy="21746295"/>
          </a:xfrm>
        </p:spPr>
        <p:txBody>
          <a:bodyPr anchor="t"/>
          <a:lstStyle>
            <a:lvl1pPr marL="0" indent="0">
              <a:buNone/>
              <a:defRPr sz="8189"/>
            </a:lvl1pPr>
            <a:lvl2pPr marL="1169975" indent="0">
              <a:buNone/>
              <a:defRPr sz="7165"/>
            </a:lvl2pPr>
            <a:lvl3pPr marL="2339950" indent="0">
              <a:buNone/>
              <a:defRPr sz="6142"/>
            </a:lvl3pPr>
            <a:lvl4pPr marL="3509924" indent="0">
              <a:buNone/>
              <a:defRPr sz="5118"/>
            </a:lvl4pPr>
            <a:lvl5pPr marL="4679899" indent="0">
              <a:buNone/>
              <a:defRPr sz="5118"/>
            </a:lvl5pPr>
            <a:lvl6pPr marL="5849874" indent="0">
              <a:buNone/>
              <a:defRPr sz="5118"/>
            </a:lvl6pPr>
            <a:lvl7pPr marL="7019849" indent="0">
              <a:buNone/>
              <a:defRPr sz="5118"/>
            </a:lvl7pPr>
            <a:lvl8pPr marL="8189824" indent="0">
              <a:buNone/>
              <a:defRPr sz="5118"/>
            </a:lvl8pPr>
            <a:lvl9pPr marL="9359798" indent="0">
              <a:buNone/>
              <a:defRPr sz="5118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1781" y="9180195"/>
            <a:ext cx="7547028" cy="17007447"/>
          </a:xfrm>
        </p:spPr>
        <p:txBody>
          <a:bodyPr/>
          <a:lstStyle>
            <a:lvl1pPr marL="0" indent="0">
              <a:buNone/>
              <a:defRPr sz="4094"/>
            </a:lvl1pPr>
            <a:lvl2pPr marL="1169975" indent="0">
              <a:buNone/>
              <a:defRPr sz="3583"/>
            </a:lvl2pPr>
            <a:lvl3pPr marL="2339950" indent="0">
              <a:buNone/>
              <a:defRPr sz="3071"/>
            </a:lvl3pPr>
            <a:lvl4pPr marL="3509924" indent="0">
              <a:buNone/>
              <a:defRPr sz="2559"/>
            </a:lvl4pPr>
            <a:lvl5pPr marL="4679899" indent="0">
              <a:buNone/>
              <a:defRPr sz="2559"/>
            </a:lvl5pPr>
            <a:lvl6pPr marL="5849874" indent="0">
              <a:buNone/>
              <a:defRPr sz="2559"/>
            </a:lvl6pPr>
            <a:lvl7pPr marL="7019849" indent="0">
              <a:buNone/>
              <a:defRPr sz="2559"/>
            </a:lvl7pPr>
            <a:lvl8pPr marL="8189824" indent="0">
              <a:buNone/>
              <a:defRPr sz="2559"/>
            </a:lvl8pPr>
            <a:lvl9pPr marL="9359798" indent="0">
              <a:buNone/>
              <a:defRPr sz="255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A8B63-3839-4E1E-AE66-FE555F7A6E9C}" type="datetimeFigureOut">
              <a:rPr lang="it-IT" smtClean="0"/>
              <a:t>17/06/2026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CE3E9-D490-4553-A87C-B21656BDC5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6870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A8B63-3839-4E1E-AE66-FE555F7A6E9C}" type="datetimeFigureOut">
              <a:rPr lang="it-IT" smtClean="0"/>
              <a:t>17/06/2026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CE3E9-D490-4553-A87C-B21656BDC5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956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745447" y="1629201"/>
            <a:ext cx="5045571" cy="25932636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8734" y="1629201"/>
            <a:ext cx="14844216" cy="25932636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A8B63-3839-4E1E-AE66-FE555F7A6E9C}" type="datetimeFigureOut">
              <a:rPr lang="it-IT" smtClean="0"/>
              <a:t>17/06/2026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CE3E9-D490-4553-A87C-B21656BDC5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141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8733" y="1629208"/>
            <a:ext cx="20182284" cy="5914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8733" y="8146007"/>
            <a:ext cx="20182284" cy="19415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08733" y="28362276"/>
            <a:ext cx="5264944" cy="162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A8B63-3839-4E1E-AE66-FE555F7A6E9C}" type="datetimeFigureOut">
              <a:rPr lang="it-IT" smtClean="0"/>
              <a:t>17/06/2026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51167" y="28362276"/>
            <a:ext cx="7897416" cy="162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526073" y="28362276"/>
            <a:ext cx="5264944" cy="162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CE3E9-D490-4553-A87C-B21656BDC5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8885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2339950" rtl="0" eaLnBrk="1" latinLnBrk="0" hangingPunct="1">
        <a:lnSpc>
          <a:spcPct val="90000"/>
        </a:lnSpc>
        <a:spcBef>
          <a:spcPct val="0"/>
        </a:spcBef>
        <a:buNone/>
        <a:defRPr sz="112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84987" indent="-584987" algn="l" defTabSz="2339950" rtl="0" eaLnBrk="1" latinLnBrk="0" hangingPunct="1">
        <a:lnSpc>
          <a:spcPct val="90000"/>
        </a:lnSpc>
        <a:spcBef>
          <a:spcPts val="2559"/>
        </a:spcBef>
        <a:buFont typeface="Arial" panose="020B0604020202020204" pitchFamily="34" charset="0"/>
        <a:buChar char="•"/>
        <a:defRPr sz="7165" kern="1200">
          <a:solidFill>
            <a:schemeClr val="tx1"/>
          </a:solidFill>
          <a:latin typeface="+mn-lt"/>
          <a:ea typeface="+mn-ea"/>
          <a:cs typeface="+mn-cs"/>
        </a:defRPr>
      </a:lvl1pPr>
      <a:lvl2pPr marL="1754962" indent="-584987" algn="l" defTabSz="2339950" rtl="0" eaLnBrk="1" latinLnBrk="0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6142" kern="1200">
          <a:solidFill>
            <a:schemeClr val="tx1"/>
          </a:solidFill>
          <a:latin typeface="+mn-lt"/>
          <a:ea typeface="+mn-ea"/>
          <a:cs typeface="+mn-cs"/>
        </a:defRPr>
      </a:lvl2pPr>
      <a:lvl3pPr marL="2924937" indent="-584987" algn="l" defTabSz="2339950" rtl="0" eaLnBrk="1" latinLnBrk="0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5118" kern="1200">
          <a:solidFill>
            <a:schemeClr val="tx1"/>
          </a:solidFill>
          <a:latin typeface="+mn-lt"/>
          <a:ea typeface="+mn-ea"/>
          <a:cs typeface="+mn-cs"/>
        </a:defRPr>
      </a:lvl3pPr>
      <a:lvl4pPr marL="4094912" indent="-584987" algn="l" defTabSz="2339950" rtl="0" eaLnBrk="1" latinLnBrk="0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4pPr>
      <a:lvl5pPr marL="5264887" indent="-584987" algn="l" defTabSz="2339950" rtl="0" eaLnBrk="1" latinLnBrk="0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5pPr>
      <a:lvl6pPr marL="6434861" indent="-584987" algn="l" defTabSz="2339950" rtl="0" eaLnBrk="1" latinLnBrk="0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6pPr>
      <a:lvl7pPr marL="7604836" indent="-584987" algn="l" defTabSz="2339950" rtl="0" eaLnBrk="1" latinLnBrk="0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7pPr>
      <a:lvl8pPr marL="8774811" indent="-584987" algn="l" defTabSz="2339950" rtl="0" eaLnBrk="1" latinLnBrk="0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8pPr>
      <a:lvl9pPr marL="9944786" indent="-584987" algn="l" defTabSz="2339950" rtl="0" eaLnBrk="1" latinLnBrk="0" hangingPunct="1">
        <a:lnSpc>
          <a:spcPct val="90000"/>
        </a:lnSpc>
        <a:spcBef>
          <a:spcPts val="1280"/>
        </a:spcBef>
        <a:buFont typeface="Arial" panose="020B0604020202020204" pitchFamily="34" charset="0"/>
        <a:buChar char="•"/>
        <a:defRPr sz="46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39950" rtl="0" eaLnBrk="1" latinLnBrk="0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1pPr>
      <a:lvl2pPr marL="1169975" algn="l" defTabSz="2339950" rtl="0" eaLnBrk="1" latinLnBrk="0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2pPr>
      <a:lvl3pPr marL="2339950" algn="l" defTabSz="2339950" rtl="0" eaLnBrk="1" latinLnBrk="0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3pPr>
      <a:lvl4pPr marL="3509924" algn="l" defTabSz="2339950" rtl="0" eaLnBrk="1" latinLnBrk="0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4pPr>
      <a:lvl5pPr marL="4679899" algn="l" defTabSz="2339950" rtl="0" eaLnBrk="1" latinLnBrk="0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5pPr>
      <a:lvl6pPr marL="5849874" algn="l" defTabSz="2339950" rtl="0" eaLnBrk="1" latinLnBrk="0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6pPr>
      <a:lvl7pPr marL="7019849" algn="l" defTabSz="2339950" rtl="0" eaLnBrk="1" latinLnBrk="0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7pPr>
      <a:lvl8pPr marL="8189824" algn="l" defTabSz="2339950" rtl="0" eaLnBrk="1" latinLnBrk="0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8pPr>
      <a:lvl9pPr marL="9359798" algn="l" defTabSz="2339950" rtl="0" eaLnBrk="1" latinLnBrk="0" hangingPunct="1">
        <a:defRPr sz="46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jp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jpg"/><Relationship Id="rId23" Type="http://schemas.openxmlformats.org/officeDocument/2006/relationships/image" Target="../media/image22.jpe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F86CB-0F66-B5E0-E9F4-69318004D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tangolo con angoli arrotondati 29">
            <a:extLst>
              <a:ext uri="{FF2B5EF4-FFF2-40B4-BE49-F238E27FC236}">
                <a16:creationId xmlns:a16="http://schemas.microsoft.com/office/drawing/2014/main" id="{18E890EF-B719-1607-8085-0A7A29802318}"/>
              </a:ext>
            </a:extLst>
          </p:cNvPr>
          <p:cNvSpPr/>
          <p:nvPr/>
        </p:nvSpPr>
        <p:spPr>
          <a:xfrm>
            <a:off x="3249153" y="29212567"/>
            <a:ext cx="11798159" cy="1088759"/>
          </a:xfrm>
          <a:prstGeom prst="roundRect">
            <a:avLst/>
          </a:prstGeom>
          <a:solidFill>
            <a:schemeClr val="bg2">
              <a:lumMod val="90000"/>
              <a:alpha val="4298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744" dirty="0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D0357899-3727-6FB3-CA37-9D9AAC7A812E}"/>
              </a:ext>
            </a:extLst>
          </p:cNvPr>
          <p:cNvSpPr txBox="1"/>
          <p:nvPr/>
        </p:nvSpPr>
        <p:spPr>
          <a:xfrm>
            <a:off x="3297279" y="29150951"/>
            <a:ext cx="117981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Telomere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powerful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biomarker of water stress in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grapevines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, with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potential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it-IT" sz="3200" dirty="0" err="1"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viticulture</a:t>
            </a:r>
            <a:r>
              <a:rPr lang="it-IT" sz="2727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25FB8E90-5E33-94C3-F3AE-D2B793490C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280" b="6016"/>
          <a:stretch>
            <a:fillRect/>
          </a:stretch>
        </p:blipFill>
        <p:spPr>
          <a:xfrm>
            <a:off x="20627458" y="28727921"/>
            <a:ext cx="2323024" cy="1781214"/>
          </a:xfrm>
          <a:prstGeom prst="rect">
            <a:avLst/>
          </a:prstGeom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id="{2C133AC2-3E60-A630-98F6-A5971B2E47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445" y="28999905"/>
            <a:ext cx="2773156" cy="1509230"/>
          </a:xfrm>
          <a:prstGeom prst="rect">
            <a:avLst/>
          </a:prstGeom>
        </p:spPr>
      </p:pic>
      <p:pic>
        <p:nvPicPr>
          <p:cNvPr id="44" name="Immagine 43">
            <a:extLst>
              <a:ext uri="{FF2B5EF4-FFF2-40B4-BE49-F238E27FC236}">
                <a16:creationId xmlns:a16="http://schemas.microsoft.com/office/drawing/2014/main" id="{A85A4AF8-B305-C077-8D23-1AB5DA8F57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33960"/>
            <a:ext cx="3297280" cy="1692955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206467AD-9D81-5BB1-464B-3171A36FB8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54"/>
          <a:stretch>
            <a:fillRect/>
          </a:stretch>
        </p:blipFill>
        <p:spPr>
          <a:xfrm>
            <a:off x="15006770" y="29022790"/>
            <a:ext cx="2525818" cy="1463460"/>
          </a:xfrm>
          <a:prstGeom prst="rect">
            <a:avLst/>
          </a:prstGeom>
        </p:spPr>
      </p:pic>
      <p:grpSp>
        <p:nvGrpSpPr>
          <p:cNvPr id="14" name="Gruppo 13">
            <a:extLst>
              <a:ext uri="{FF2B5EF4-FFF2-40B4-BE49-F238E27FC236}">
                <a16:creationId xmlns:a16="http://schemas.microsoft.com/office/drawing/2014/main" id="{8FC8485B-04F8-F273-A7F6-B30EEF8D8348}"/>
              </a:ext>
            </a:extLst>
          </p:cNvPr>
          <p:cNvGrpSpPr>
            <a:grpSpLocks noChangeAspect="1"/>
          </p:cNvGrpSpPr>
          <p:nvPr/>
        </p:nvGrpSpPr>
        <p:grpSpPr>
          <a:xfrm>
            <a:off x="-1" y="0"/>
            <a:ext cx="23399751" cy="28725301"/>
            <a:chOff x="1272940" y="8259554"/>
            <a:chExt cx="26019132" cy="16906208"/>
          </a:xfrm>
        </p:grpSpPr>
        <p:pic>
          <p:nvPicPr>
            <p:cNvPr id="58" name="Immagine 57">
              <a:extLst>
                <a:ext uri="{FF2B5EF4-FFF2-40B4-BE49-F238E27FC236}">
                  <a16:creationId xmlns:a16="http://schemas.microsoft.com/office/drawing/2014/main" id="{5FF094AD-A2D6-0A09-21FD-709710AB7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247"/>
            <a:stretch>
              <a:fillRect/>
            </a:stretch>
          </p:blipFill>
          <p:spPr>
            <a:xfrm>
              <a:off x="10293055" y="23778483"/>
              <a:ext cx="8038231" cy="168042"/>
            </a:xfrm>
            <a:prstGeom prst="rect">
              <a:avLst/>
            </a:prstGeom>
          </p:spPr>
        </p:pic>
        <p:pic>
          <p:nvPicPr>
            <p:cNvPr id="115" name="Immagine 114">
              <a:extLst>
                <a:ext uri="{FF2B5EF4-FFF2-40B4-BE49-F238E27FC236}">
                  <a16:creationId xmlns:a16="http://schemas.microsoft.com/office/drawing/2014/main" id="{C4CC659E-2C68-DBA4-0CC7-1A9732418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9582" y="24309288"/>
              <a:ext cx="731701" cy="541907"/>
            </a:xfrm>
            <a:prstGeom prst="rect">
              <a:avLst/>
            </a:prstGeom>
          </p:spPr>
        </p:pic>
        <p:sp>
          <p:nvSpPr>
            <p:cNvPr id="117" name="Rettangolo con angoli arrotondati 116">
              <a:extLst>
                <a:ext uri="{FF2B5EF4-FFF2-40B4-BE49-F238E27FC236}">
                  <a16:creationId xmlns:a16="http://schemas.microsoft.com/office/drawing/2014/main" id="{865B4FBA-0E7A-BB58-17BC-950F34014E1D}"/>
                </a:ext>
              </a:extLst>
            </p:cNvPr>
            <p:cNvSpPr/>
            <p:nvPr/>
          </p:nvSpPr>
          <p:spPr>
            <a:xfrm>
              <a:off x="2349581" y="24126560"/>
              <a:ext cx="7096127" cy="81099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  <a:alpha val="42989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744" dirty="0"/>
            </a:p>
          </p:txBody>
        </p:sp>
        <p:pic>
          <p:nvPicPr>
            <p:cNvPr id="53" name="Immagine 52">
              <a:extLst>
                <a:ext uri="{FF2B5EF4-FFF2-40B4-BE49-F238E27FC236}">
                  <a16:creationId xmlns:a16="http://schemas.microsoft.com/office/drawing/2014/main" id="{0D984DA7-1528-C126-06CF-7CFE797C9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80" b="16639"/>
            <a:stretch>
              <a:fillRect/>
            </a:stretch>
          </p:blipFill>
          <p:spPr>
            <a:xfrm>
              <a:off x="1272941" y="8259554"/>
              <a:ext cx="6150225" cy="2202423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EA8FF4C0-3FC1-2587-12F3-A164642B1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81292" y="10326667"/>
              <a:ext cx="1966418" cy="1920618"/>
            </a:xfrm>
            <a:prstGeom prst="rect">
              <a:avLst/>
            </a:prstGeom>
          </p:spPr>
        </p:pic>
        <p:sp>
          <p:nvSpPr>
            <p:cNvPr id="12" name="Rettangolo con due angoli in diagonale arrotondati 11">
              <a:extLst>
                <a:ext uri="{FF2B5EF4-FFF2-40B4-BE49-F238E27FC236}">
                  <a16:creationId xmlns:a16="http://schemas.microsoft.com/office/drawing/2014/main" id="{CA41FD17-E5D4-6C52-BCCE-6B2F33B0F443}"/>
                </a:ext>
              </a:extLst>
            </p:cNvPr>
            <p:cNvSpPr/>
            <p:nvPr/>
          </p:nvSpPr>
          <p:spPr>
            <a:xfrm>
              <a:off x="6790242" y="8259554"/>
              <a:ext cx="14984528" cy="2235284"/>
            </a:xfrm>
            <a:prstGeom prst="round2Diag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744" dirty="0"/>
            </a:p>
          </p:txBody>
        </p:sp>
        <p:sp>
          <p:nvSpPr>
            <p:cNvPr id="42" name="Rettangolo 41">
              <a:extLst>
                <a:ext uri="{FF2B5EF4-FFF2-40B4-BE49-F238E27FC236}">
                  <a16:creationId xmlns:a16="http://schemas.microsoft.com/office/drawing/2014/main" id="{3284A84F-D8F7-82A6-C8E1-19C937DC8BAF}"/>
                </a:ext>
              </a:extLst>
            </p:cNvPr>
            <p:cNvSpPr/>
            <p:nvPr/>
          </p:nvSpPr>
          <p:spPr>
            <a:xfrm>
              <a:off x="7414174" y="8729068"/>
              <a:ext cx="13736664" cy="11593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4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Telomere Length as a Genomic Biomarker of Well-Being in Grapevines: </a:t>
              </a:r>
              <a:r>
                <a:rPr lang="en-GB" sz="30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Current Progress in a Multi-Year Study on </a:t>
              </a:r>
              <a:r>
                <a:rPr lang="en-GB" sz="3000" b="1" dirty="0" err="1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Aglianico</a:t>
              </a:r>
              <a:r>
                <a:rPr lang="en-GB" sz="30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Under Varying Water Conditions.</a:t>
              </a:r>
              <a:endParaRPr lang="it-IT" sz="3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Rettangolo 1">
              <a:extLst>
                <a:ext uri="{FF2B5EF4-FFF2-40B4-BE49-F238E27FC236}">
                  <a16:creationId xmlns:a16="http://schemas.microsoft.com/office/drawing/2014/main" id="{45921B84-87E7-8AEE-8ED8-5BBC8FA28703}"/>
                </a:ext>
              </a:extLst>
            </p:cNvPr>
            <p:cNvSpPr/>
            <p:nvPr/>
          </p:nvSpPr>
          <p:spPr>
            <a:xfrm>
              <a:off x="14291387" y="10951733"/>
              <a:ext cx="11066082" cy="8694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GB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National Research Council of Italy (CNR), Institute for Animal Production System in the Mediterranean Environment, ISPAAM, 80055 Portici, Italy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GB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Freelance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r>
                <a:rPr lang="en-GB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National Research Council of Italy (CNR), Institute for Mediterranean Agricultural and Forest Systems, ISAFOM, 80055 Portici, Italy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" name="Connettore dritto 4">
              <a:extLst>
                <a:ext uri="{FF2B5EF4-FFF2-40B4-BE49-F238E27FC236}">
                  <a16:creationId xmlns:a16="http://schemas.microsoft.com/office/drawing/2014/main" id="{E1A0F463-BD12-F7A0-2811-9DE0DBF6B7B0}"/>
                </a:ext>
              </a:extLst>
            </p:cNvPr>
            <p:cNvCxnSpPr>
              <a:cxnSpLocks/>
            </p:cNvCxnSpPr>
            <p:nvPr/>
          </p:nvCxnSpPr>
          <p:spPr>
            <a:xfrm>
              <a:off x="2233763" y="12276809"/>
              <a:ext cx="24240245" cy="0"/>
            </a:xfrm>
            <a:prstGeom prst="line">
              <a:avLst/>
            </a:prstGeom>
            <a:ln w="508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399F0695-FDB9-24CB-17E4-6E2359BC16C5}"/>
                </a:ext>
              </a:extLst>
            </p:cNvPr>
            <p:cNvSpPr txBox="1"/>
            <p:nvPr/>
          </p:nvSpPr>
          <p:spPr>
            <a:xfrm>
              <a:off x="1527120" y="11061098"/>
              <a:ext cx="12471892" cy="8151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fontAlgn="base">
                <a:spcBef>
                  <a:spcPts val="206"/>
                </a:spcBef>
              </a:pPr>
              <a:r>
                <a:rPr lang="it-IT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Iannuzzi Alessandra</a:t>
              </a:r>
              <a:r>
                <a:rPr lang="it-IT" sz="28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it-IT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, Pistucci Ramona</a:t>
              </a:r>
              <a:r>
                <a:rPr lang="it-IT" sz="28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it-IT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, Erbaggio Arturo</a:t>
              </a:r>
              <a:r>
                <a:rPr lang="it-IT" sz="28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it-IT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, Albrizio Rossella</a:t>
              </a:r>
              <a:r>
                <a:rPr lang="it-IT" sz="28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it-IT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, Accomando Filippo</a:t>
              </a:r>
              <a:r>
                <a:rPr lang="it-IT" sz="28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it-IT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, Buonanno Maurizio</a:t>
              </a:r>
              <a:r>
                <a:rPr lang="it-IT" sz="28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it-IT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, Bonfante Antonello</a:t>
              </a:r>
              <a:r>
                <a:rPr lang="it-IT" sz="2800" b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3 </a:t>
              </a:r>
            </a:p>
          </p:txBody>
        </p:sp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C2DA0BB2-DFFA-B704-8873-9F94665C2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40513" y="9489653"/>
              <a:ext cx="1363478" cy="704168"/>
            </a:xfrm>
            <a:prstGeom prst="rect">
              <a:avLst/>
            </a:prstGeom>
          </p:spPr>
        </p:pic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BBC1BF63-F704-5D20-59C2-E619FD70F301}"/>
                </a:ext>
              </a:extLst>
            </p:cNvPr>
            <p:cNvSpPr txBox="1"/>
            <p:nvPr/>
          </p:nvSpPr>
          <p:spPr>
            <a:xfrm>
              <a:off x="23149273" y="9479693"/>
              <a:ext cx="2874611" cy="670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7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Study Site</a:t>
              </a:r>
            </a:p>
            <a:p>
              <a:r>
                <a:rPr lang="it-IT" sz="1700" dirty="0">
                  <a:latin typeface="Arial" panose="020B0604020202020204" pitchFamily="34" charset="0"/>
                  <a:cs typeface="Arial" panose="020B0604020202020204" pitchFamily="34" charset="0"/>
                </a:rPr>
                <a:t>Tenuta Donna Elvira</a:t>
              </a:r>
            </a:p>
            <a:p>
              <a:r>
                <a:rPr lang="it-IT" sz="1700" dirty="0">
                  <a:latin typeface="Arial" panose="020B0604020202020204" pitchFamily="34" charset="0"/>
                  <a:cs typeface="Arial" panose="020B0604020202020204" pitchFamily="34" charset="0"/>
                </a:rPr>
                <a:t>Montemiletto (AV) – </a:t>
              </a:r>
              <a:r>
                <a:rPr lang="it-IT" sz="1700" dirty="0" err="1">
                  <a:latin typeface="Arial" panose="020B0604020202020204" pitchFamily="34" charset="0"/>
                  <a:cs typeface="Arial" panose="020B0604020202020204" pitchFamily="34" charset="0"/>
                </a:rPr>
                <a:t>italy</a:t>
              </a:r>
              <a:endParaRPr lang="it-IT" sz="17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it-IT" sz="1700" dirty="0">
                  <a:latin typeface="Arial" panose="020B0604020202020204" pitchFamily="34" charset="0"/>
                  <a:cs typeface="Arial" panose="020B0604020202020204" pitchFamily="34" charset="0"/>
                </a:rPr>
                <a:t>Taurasi DOCG</a:t>
              </a:r>
            </a:p>
          </p:txBody>
        </p:sp>
        <p:pic>
          <p:nvPicPr>
            <p:cNvPr id="35" name="Immagine 34">
              <a:extLst>
                <a:ext uri="{FF2B5EF4-FFF2-40B4-BE49-F238E27FC236}">
                  <a16:creationId xmlns:a16="http://schemas.microsoft.com/office/drawing/2014/main" id="{24D5EFDE-0248-6292-38EA-403A4BA7D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2940" y="12478441"/>
              <a:ext cx="2225142" cy="1611452"/>
            </a:xfrm>
            <a:prstGeom prst="rect">
              <a:avLst/>
            </a:prstGeom>
          </p:spPr>
        </p:pic>
        <p:sp>
          <p:nvSpPr>
            <p:cNvPr id="36" name="CasellaDiTesto 35">
              <a:extLst>
                <a:ext uri="{FF2B5EF4-FFF2-40B4-BE49-F238E27FC236}">
                  <a16:creationId xmlns:a16="http://schemas.microsoft.com/office/drawing/2014/main" id="{882B500B-2884-83C9-91B6-1B29E8087080}"/>
                </a:ext>
              </a:extLst>
            </p:cNvPr>
            <p:cNvSpPr txBox="1"/>
            <p:nvPr/>
          </p:nvSpPr>
          <p:spPr>
            <a:xfrm>
              <a:off x="3724494" y="12371639"/>
              <a:ext cx="4173057" cy="2626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300" b="1" dirty="0">
                  <a:solidFill>
                    <a:srgbClr val="9411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TELOMERE LENGTH (TL)</a:t>
              </a:r>
            </a:p>
          </p:txBody>
        </p:sp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F1D4A925-4F7D-B0BD-2E42-E9D252E94F29}"/>
                </a:ext>
              </a:extLst>
            </p:cNvPr>
            <p:cNvSpPr txBox="1"/>
            <p:nvPr/>
          </p:nvSpPr>
          <p:spPr>
            <a:xfrm>
              <a:off x="3528131" y="12799758"/>
              <a:ext cx="4519907" cy="679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2300" dirty="0" err="1">
                  <a:latin typeface="Arial" panose="020B0604020202020204" pitchFamily="34" charset="0"/>
                  <a:cs typeface="Arial" panose="020B0604020202020204" pitchFamily="34" charset="0"/>
                </a:rPr>
                <a:t>as</a:t>
              </a:r>
              <a:r>
                <a:rPr lang="it-IT" sz="2300" dirty="0">
                  <a:latin typeface="Arial" panose="020B0604020202020204" pitchFamily="34" charset="0"/>
                  <a:cs typeface="Arial" panose="020B0604020202020204" pitchFamily="34" charset="0"/>
                </a:rPr>
                <a:t> a </a:t>
              </a:r>
              <a:r>
                <a:rPr lang="it-IT" sz="2300" dirty="0" err="1">
                  <a:latin typeface="Arial" panose="020B0604020202020204" pitchFamily="34" charset="0"/>
                  <a:cs typeface="Arial" panose="020B0604020202020204" pitchFamily="34" charset="0"/>
                </a:rPr>
                <a:t>genomic</a:t>
              </a:r>
              <a:r>
                <a:rPr lang="it-IT" sz="2300" dirty="0">
                  <a:latin typeface="Arial" panose="020B0604020202020204" pitchFamily="34" charset="0"/>
                  <a:cs typeface="Arial" panose="020B0604020202020204" pitchFamily="34" charset="0"/>
                </a:rPr>
                <a:t> biomarker of </a:t>
              </a:r>
              <a:r>
                <a:rPr lang="it-IT" sz="2300" dirty="0" err="1">
                  <a:latin typeface="Arial" panose="020B0604020202020204" pitchFamily="34" charset="0"/>
                  <a:cs typeface="Arial" panose="020B0604020202020204" pitchFamily="34" charset="0"/>
                </a:rPr>
                <a:t>well-being</a:t>
              </a:r>
              <a:r>
                <a:rPr lang="it-IT" sz="2300" dirty="0">
                  <a:latin typeface="Arial" panose="020B0604020202020204" pitchFamily="34" charset="0"/>
                  <a:cs typeface="Arial" panose="020B0604020202020204" pitchFamily="34" charset="0"/>
                </a:rPr>
                <a:t> in </a:t>
              </a:r>
              <a:r>
                <a:rPr lang="it-IT" sz="2300" dirty="0" err="1">
                  <a:latin typeface="Arial" panose="020B0604020202020204" pitchFamily="34" charset="0"/>
                  <a:cs typeface="Arial" panose="020B0604020202020204" pitchFamily="34" charset="0"/>
                </a:rPr>
                <a:t>grapevines</a:t>
              </a:r>
              <a:r>
                <a:rPr lang="it-IT" sz="2300" dirty="0">
                  <a:latin typeface="Arial" panose="020B0604020202020204" pitchFamily="34" charset="0"/>
                  <a:cs typeface="Arial" panose="020B0604020202020204" pitchFamily="34" charset="0"/>
                </a:rPr>
                <a:t> under water stress</a:t>
              </a:r>
            </a:p>
          </p:txBody>
        </p:sp>
        <p:cxnSp>
          <p:nvCxnSpPr>
            <p:cNvPr id="45" name="Connettore dritto 44">
              <a:extLst>
                <a:ext uri="{FF2B5EF4-FFF2-40B4-BE49-F238E27FC236}">
                  <a16:creationId xmlns:a16="http://schemas.microsoft.com/office/drawing/2014/main" id="{6C216495-B72D-5E7D-5A05-2D754EBA70A5}"/>
                </a:ext>
              </a:extLst>
            </p:cNvPr>
            <p:cNvCxnSpPr>
              <a:cxnSpLocks/>
            </p:cNvCxnSpPr>
            <p:nvPr/>
          </p:nvCxnSpPr>
          <p:spPr>
            <a:xfrm>
              <a:off x="14357943" y="12627921"/>
              <a:ext cx="0" cy="1083312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dritto 46">
              <a:extLst>
                <a:ext uri="{FF2B5EF4-FFF2-40B4-BE49-F238E27FC236}">
                  <a16:creationId xmlns:a16="http://schemas.microsoft.com/office/drawing/2014/main" id="{2395EA24-DFCA-99D3-13B0-8E311D3E9B71}"/>
                </a:ext>
              </a:extLst>
            </p:cNvPr>
            <p:cNvCxnSpPr>
              <a:cxnSpLocks/>
            </p:cNvCxnSpPr>
            <p:nvPr/>
          </p:nvCxnSpPr>
          <p:spPr>
            <a:xfrm>
              <a:off x="8247168" y="12726132"/>
              <a:ext cx="0" cy="1083312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CasellaDiTesto 48">
              <a:extLst>
                <a:ext uri="{FF2B5EF4-FFF2-40B4-BE49-F238E27FC236}">
                  <a16:creationId xmlns:a16="http://schemas.microsoft.com/office/drawing/2014/main" id="{460B5215-EFA8-C134-6D14-C735F16384AD}"/>
                </a:ext>
              </a:extLst>
            </p:cNvPr>
            <p:cNvSpPr txBox="1"/>
            <p:nvPr/>
          </p:nvSpPr>
          <p:spPr>
            <a:xfrm>
              <a:off x="10591637" y="12378644"/>
              <a:ext cx="3150577" cy="2626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300" b="1" dirty="0">
                  <a:solidFill>
                    <a:schemeClr val="accent6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CLIMATE CHANGE</a:t>
              </a:r>
            </a:p>
          </p:txBody>
        </p:sp>
        <p:sp>
          <p:nvSpPr>
            <p:cNvPr id="50" name="CasellaDiTesto 49">
              <a:extLst>
                <a:ext uri="{FF2B5EF4-FFF2-40B4-BE49-F238E27FC236}">
                  <a16:creationId xmlns:a16="http://schemas.microsoft.com/office/drawing/2014/main" id="{19C88544-DAF3-D6AD-A2E6-1B433EC003D8}"/>
                </a:ext>
              </a:extLst>
            </p:cNvPr>
            <p:cNvSpPr txBox="1"/>
            <p:nvPr/>
          </p:nvSpPr>
          <p:spPr>
            <a:xfrm>
              <a:off x="10429775" y="12812734"/>
              <a:ext cx="3852727" cy="470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2300" dirty="0" err="1">
                  <a:latin typeface="Arial" panose="020B0604020202020204" pitchFamily="34" charset="0"/>
                  <a:cs typeface="Arial" panose="020B0604020202020204" pitchFamily="34" charset="0"/>
                </a:rPr>
                <a:t>Increase</a:t>
              </a:r>
              <a:r>
                <a:rPr lang="it-IT" sz="2300" dirty="0">
                  <a:latin typeface="Arial" panose="020B0604020202020204" pitchFamily="34" charset="0"/>
                  <a:cs typeface="Arial" panose="020B0604020202020204" pitchFamily="34" charset="0"/>
                </a:rPr>
                <a:t> water stress in </a:t>
              </a:r>
              <a:r>
                <a:rPr lang="it-IT" sz="2300" dirty="0" err="1">
                  <a:latin typeface="Arial" panose="020B0604020202020204" pitchFamily="34" charset="0"/>
                  <a:cs typeface="Arial" panose="020B0604020202020204" pitchFamily="34" charset="0"/>
                </a:rPr>
                <a:t>vineyards</a:t>
              </a:r>
              <a:endParaRPr lang="it-IT" sz="23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2" name="Immagine 51">
              <a:extLst>
                <a:ext uri="{FF2B5EF4-FFF2-40B4-BE49-F238E27FC236}">
                  <a16:creationId xmlns:a16="http://schemas.microsoft.com/office/drawing/2014/main" id="{4EFC0DBE-7CF3-E1C2-134A-B7FD47950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22" t="6986" r="21822" b="14730"/>
            <a:stretch>
              <a:fillRect/>
            </a:stretch>
          </p:blipFill>
          <p:spPr>
            <a:xfrm>
              <a:off x="8179947" y="12301115"/>
              <a:ext cx="2534229" cy="1719612"/>
            </a:xfrm>
            <a:prstGeom prst="rect">
              <a:avLst/>
            </a:prstGeom>
          </p:spPr>
        </p:pic>
        <p:cxnSp>
          <p:nvCxnSpPr>
            <p:cNvPr id="54" name="Connettore dritto 53">
              <a:extLst>
                <a:ext uri="{FF2B5EF4-FFF2-40B4-BE49-F238E27FC236}">
                  <a16:creationId xmlns:a16="http://schemas.microsoft.com/office/drawing/2014/main" id="{11BFADE9-CA5F-131D-AA5A-0BBB73DA2C40}"/>
                </a:ext>
              </a:extLst>
            </p:cNvPr>
            <p:cNvCxnSpPr>
              <a:cxnSpLocks/>
            </p:cNvCxnSpPr>
            <p:nvPr/>
          </p:nvCxnSpPr>
          <p:spPr>
            <a:xfrm>
              <a:off x="20753799" y="12593525"/>
              <a:ext cx="0" cy="1083312"/>
            </a:xfrm>
            <a:prstGeom prst="line">
              <a:avLst/>
            </a:prstGeom>
            <a:ln w="2540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CasellaDiTesto 55">
              <a:extLst>
                <a:ext uri="{FF2B5EF4-FFF2-40B4-BE49-F238E27FC236}">
                  <a16:creationId xmlns:a16="http://schemas.microsoft.com/office/drawing/2014/main" id="{93E6B1C5-EED7-5B95-B157-E5BD690D6767}"/>
                </a:ext>
              </a:extLst>
            </p:cNvPr>
            <p:cNvSpPr txBox="1"/>
            <p:nvPr/>
          </p:nvSpPr>
          <p:spPr>
            <a:xfrm>
              <a:off x="16375087" y="12383821"/>
              <a:ext cx="3886084" cy="2626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300" b="1" dirty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GENOMIC BIOMARKER</a:t>
              </a:r>
            </a:p>
          </p:txBody>
        </p:sp>
        <p:sp>
          <p:nvSpPr>
            <p:cNvPr id="57" name="CasellaDiTesto 56">
              <a:extLst>
                <a:ext uri="{FF2B5EF4-FFF2-40B4-BE49-F238E27FC236}">
                  <a16:creationId xmlns:a16="http://schemas.microsoft.com/office/drawing/2014/main" id="{E4982C2A-2136-34FB-9B30-54518566A6A3}"/>
                </a:ext>
              </a:extLst>
            </p:cNvPr>
            <p:cNvSpPr txBox="1"/>
            <p:nvPr/>
          </p:nvSpPr>
          <p:spPr>
            <a:xfrm>
              <a:off x="16183462" y="12827899"/>
              <a:ext cx="4230348" cy="679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2300" dirty="0">
                  <a:latin typeface="Arial" panose="020B0604020202020204" pitchFamily="34" charset="0"/>
                  <a:cs typeface="Arial" panose="020B0604020202020204" pitchFamily="34" charset="0"/>
                </a:rPr>
                <a:t>TL </a:t>
              </a:r>
              <a:r>
                <a:rPr lang="it-IT" sz="2300" dirty="0" err="1">
                  <a:latin typeface="Arial" panose="020B0604020202020204" pitchFamily="34" charset="0"/>
                  <a:cs typeface="Arial" panose="020B0604020202020204" pitchFamily="34" charset="0"/>
                </a:rPr>
                <a:t>as</a:t>
              </a:r>
              <a:r>
                <a:rPr lang="it-IT" sz="2300" dirty="0">
                  <a:latin typeface="Arial" panose="020B0604020202020204" pitchFamily="34" charset="0"/>
                  <a:cs typeface="Arial" panose="020B0604020202020204" pitchFamily="34" charset="0"/>
                </a:rPr>
                <a:t> a </a:t>
              </a:r>
              <a:r>
                <a:rPr lang="it-IT" sz="2300" dirty="0" err="1">
                  <a:latin typeface="Arial" panose="020B0604020202020204" pitchFamily="34" charset="0"/>
                  <a:cs typeface="Arial" panose="020B0604020202020204" pitchFamily="34" charset="0"/>
                </a:rPr>
                <a:t>rapid</a:t>
              </a:r>
              <a:r>
                <a:rPr lang="it-IT" sz="2300" dirty="0">
                  <a:latin typeface="Arial" panose="020B0604020202020204" pitchFamily="34" charset="0"/>
                  <a:cs typeface="Arial" panose="020B0604020202020204" pitchFamily="34" charset="0"/>
                </a:rPr>
                <a:t>, low-cost </a:t>
              </a:r>
              <a:r>
                <a:rPr lang="it-IT" sz="2300" dirty="0" err="1">
                  <a:latin typeface="Arial" panose="020B0604020202020204" pitchFamily="34" charset="0"/>
                  <a:cs typeface="Arial" panose="020B0604020202020204" pitchFamily="34" charset="0"/>
                </a:rPr>
                <a:t>genomic</a:t>
              </a:r>
              <a:r>
                <a:rPr lang="it-IT" sz="2300" dirty="0">
                  <a:latin typeface="Arial" panose="020B0604020202020204" pitchFamily="34" charset="0"/>
                  <a:cs typeface="Arial" panose="020B0604020202020204" pitchFamily="34" charset="0"/>
                </a:rPr>
                <a:t> biomarker of </a:t>
              </a:r>
              <a:r>
                <a:rPr lang="it-IT" sz="2300" dirty="0" err="1">
                  <a:latin typeface="Arial" panose="020B0604020202020204" pitchFamily="34" charset="0"/>
                  <a:cs typeface="Arial" panose="020B0604020202020204" pitchFamily="34" charset="0"/>
                </a:rPr>
                <a:t>vine</a:t>
              </a:r>
              <a:r>
                <a:rPr lang="it-IT" sz="23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300" dirty="0" err="1">
                  <a:latin typeface="Arial" panose="020B0604020202020204" pitchFamily="34" charset="0"/>
                  <a:cs typeface="Arial" panose="020B0604020202020204" pitchFamily="34" charset="0"/>
                </a:rPr>
                <a:t>physiological</a:t>
              </a:r>
              <a:r>
                <a:rPr lang="it-IT" sz="2300" dirty="0">
                  <a:latin typeface="Arial" panose="020B0604020202020204" pitchFamily="34" charset="0"/>
                  <a:cs typeface="Arial" panose="020B0604020202020204" pitchFamily="34" charset="0"/>
                </a:rPr>
                <a:t> status</a:t>
              </a:r>
            </a:p>
          </p:txBody>
        </p:sp>
        <p:pic>
          <p:nvPicPr>
            <p:cNvPr id="59" name="Immagine 58">
              <a:extLst>
                <a:ext uri="{FF2B5EF4-FFF2-40B4-BE49-F238E27FC236}">
                  <a16:creationId xmlns:a16="http://schemas.microsoft.com/office/drawing/2014/main" id="{EF5CC13A-B329-FE90-A3FC-9D2AB8291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09596" y="12482359"/>
              <a:ext cx="1869319" cy="1496638"/>
            </a:xfrm>
            <a:prstGeom prst="rect">
              <a:avLst/>
            </a:prstGeom>
          </p:spPr>
        </p:pic>
        <p:pic>
          <p:nvPicPr>
            <p:cNvPr id="61" name="Immagine 60">
              <a:extLst>
                <a:ext uri="{FF2B5EF4-FFF2-40B4-BE49-F238E27FC236}">
                  <a16:creationId xmlns:a16="http://schemas.microsoft.com/office/drawing/2014/main" id="{11D1ED8E-5668-DB35-AFFA-E9FBF9572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13576" y="12323458"/>
              <a:ext cx="2077454" cy="1515344"/>
            </a:xfrm>
            <a:prstGeom prst="rect">
              <a:avLst/>
            </a:prstGeom>
          </p:spPr>
        </p:pic>
        <p:sp>
          <p:nvSpPr>
            <p:cNvPr id="62" name="CasellaDiTesto 61">
              <a:extLst>
                <a:ext uri="{FF2B5EF4-FFF2-40B4-BE49-F238E27FC236}">
                  <a16:creationId xmlns:a16="http://schemas.microsoft.com/office/drawing/2014/main" id="{36A6F270-312C-0DEC-099E-E2EDC09B78C3}"/>
                </a:ext>
              </a:extLst>
            </p:cNvPr>
            <p:cNvSpPr txBox="1"/>
            <p:nvPr/>
          </p:nvSpPr>
          <p:spPr>
            <a:xfrm>
              <a:off x="23003473" y="12380744"/>
              <a:ext cx="806021" cy="2626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sz="2300" b="1" dirty="0">
                  <a:latin typeface="Arial" panose="020B0604020202020204" pitchFamily="34" charset="0"/>
                  <a:cs typeface="Arial" panose="020B0604020202020204" pitchFamily="34" charset="0"/>
                </a:rPr>
                <a:t>AIM</a:t>
              </a:r>
            </a:p>
          </p:txBody>
        </p:sp>
        <p:sp>
          <p:nvSpPr>
            <p:cNvPr id="63" name="CasellaDiTesto 62">
              <a:extLst>
                <a:ext uri="{FF2B5EF4-FFF2-40B4-BE49-F238E27FC236}">
                  <a16:creationId xmlns:a16="http://schemas.microsoft.com/office/drawing/2014/main" id="{B9D2FEA4-58F6-BC36-8151-DE3B6D5A9F73}"/>
                </a:ext>
              </a:extLst>
            </p:cNvPr>
            <p:cNvSpPr txBox="1"/>
            <p:nvPr/>
          </p:nvSpPr>
          <p:spPr>
            <a:xfrm>
              <a:off x="22760438" y="12842547"/>
              <a:ext cx="4012097" cy="470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2300" dirty="0" err="1">
                  <a:latin typeface="Arial" panose="020B0604020202020204" pitchFamily="34" charset="0"/>
                  <a:cs typeface="Arial" panose="020B0604020202020204" pitchFamily="34" charset="0"/>
                </a:rPr>
                <a:t>Evaluate</a:t>
              </a:r>
              <a:r>
                <a:rPr lang="it-IT" sz="2300" dirty="0">
                  <a:latin typeface="Arial" panose="020B0604020202020204" pitchFamily="34" charset="0"/>
                  <a:cs typeface="Arial" panose="020B0604020202020204" pitchFamily="34" charset="0"/>
                </a:rPr>
                <a:t> TL dynamics in CDI vs </a:t>
              </a:r>
              <a:r>
                <a:rPr lang="it-IT" sz="2300" dirty="0" err="1">
                  <a:latin typeface="Arial" panose="020B0604020202020204" pitchFamily="34" charset="0"/>
                  <a:cs typeface="Arial" panose="020B0604020202020204" pitchFamily="34" charset="0"/>
                </a:rPr>
                <a:t>rainfed</a:t>
              </a:r>
              <a:r>
                <a:rPr lang="it-IT" sz="23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300" dirty="0" err="1">
                  <a:latin typeface="Arial" panose="020B0604020202020204" pitchFamily="34" charset="0"/>
                  <a:cs typeface="Arial" panose="020B0604020202020204" pitchFamily="34" charset="0"/>
                </a:rPr>
                <a:t>vines</a:t>
              </a:r>
              <a:endParaRPr lang="it-IT" sz="23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Rettangolo con angoli arrotondati sullo stesso lato 68">
              <a:extLst>
                <a:ext uri="{FF2B5EF4-FFF2-40B4-BE49-F238E27FC236}">
                  <a16:creationId xmlns:a16="http://schemas.microsoft.com/office/drawing/2014/main" id="{C0CC6F9D-F2ED-607A-8EF5-B8B693BA97E5}"/>
                </a:ext>
              </a:extLst>
            </p:cNvPr>
            <p:cNvSpPr/>
            <p:nvPr/>
          </p:nvSpPr>
          <p:spPr>
            <a:xfrm>
              <a:off x="1883567" y="14269090"/>
              <a:ext cx="7784948" cy="640787"/>
            </a:xfrm>
            <a:prstGeom prst="round2Same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744"/>
            </a:p>
          </p:txBody>
        </p:sp>
        <p:sp>
          <p:nvSpPr>
            <p:cNvPr id="71" name="CasellaDiTesto 70">
              <a:extLst>
                <a:ext uri="{FF2B5EF4-FFF2-40B4-BE49-F238E27FC236}">
                  <a16:creationId xmlns:a16="http://schemas.microsoft.com/office/drawing/2014/main" id="{71E58F1A-498F-77D6-A6E8-0DF37FD2C7ED}"/>
                </a:ext>
              </a:extLst>
            </p:cNvPr>
            <p:cNvSpPr txBox="1"/>
            <p:nvPr/>
          </p:nvSpPr>
          <p:spPr>
            <a:xfrm>
              <a:off x="2085943" y="14409392"/>
              <a:ext cx="6698649" cy="326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3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 CONTEXT &amp; STUDY SITE</a:t>
              </a:r>
            </a:p>
          </p:txBody>
        </p:sp>
        <p:sp>
          <p:nvSpPr>
            <p:cNvPr id="77" name="Rettangolo con angoli arrotondati sullo stesso lato 76">
              <a:extLst>
                <a:ext uri="{FF2B5EF4-FFF2-40B4-BE49-F238E27FC236}">
                  <a16:creationId xmlns:a16="http://schemas.microsoft.com/office/drawing/2014/main" id="{8EC85C8D-8437-8BF3-AA58-80E002C68EF5}"/>
                </a:ext>
              </a:extLst>
            </p:cNvPr>
            <p:cNvSpPr/>
            <p:nvPr/>
          </p:nvSpPr>
          <p:spPr>
            <a:xfrm>
              <a:off x="2090979" y="19873661"/>
              <a:ext cx="7543897" cy="606459"/>
            </a:xfrm>
            <a:prstGeom prst="round2Same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744"/>
            </a:p>
          </p:txBody>
        </p:sp>
        <p:sp>
          <p:nvSpPr>
            <p:cNvPr id="83" name="Rettangolo con angoli arrotondati sullo stesso lato 82">
              <a:extLst>
                <a:ext uri="{FF2B5EF4-FFF2-40B4-BE49-F238E27FC236}">
                  <a16:creationId xmlns:a16="http://schemas.microsoft.com/office/drawing/2014/main" id="{9F0E1405-AE75-3DB2-E7E0-71AA547A393E}"/>
                </a:ext>
              </a:extLst>
            </p:cNvPr>
            <p:cNvSpPr/>
            <p:nvPr/>
          </p:nvSpPr>
          <p:spPr>
            <a:xfrm>
              <a:off x="10134644" y="14224094"/>
              <a:ext cx="8410533" cy="688847"/>
            </a:xfrm>
            <a:prstGeom prst="round2SameRect">
              <a:avLst/>
            </a:prstGeom>
            <a:solidFill>
              <a:srgbClr val="9411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744"/>
            </a:p>
          </p:txBody>
        </p:sp>
        <p:sp>
          <p:nvSpPr>
            <p:cNvPr id="86" name="Rettangolo con angoli arrotondati sullo stesso lato 85">
              <a:extLst>
                <a:ext uri="{FF2B5EF4-FFF2-40B4-BE49-F238E27FC236}">
                  <a16:creationId xmlns:a16="http://schemas.microsoft.com/office/drawing/2014/main" id="{CADF0B20-BF2A-141C-CBF3-D16AE11F6340}"/>
                </a:ext>
              </a:extLst>
            </p:cNvPr>
            <p:cNvSpPr/>
            <p:nvPr/>
          </p:nvSpPr>
          <p:spPr>
            <a:xfrm>
              <a:off x="18829542" y="14232802"/>
              <a:ext cx="7738950" cy="669597"/>
            </a:xfrm>
            <a:prstGeom prst="round2Same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744"/>
            </a:p>
          </p:txBody>
        </p:sp>
        <p:sp>
          <p:nvSpPr>
            <p:cNvPr id="88" name="Rettangolo con angoli arrotondati sullo stesso lato 87">
              <a:extLst>
                <a:ext uri="{FF2B5EF4-FFF2-40B4-BE49-F238E27FC236}">
                  <a16:creationId xmlns:a16="http://schemas.microsoft.com/office/drawing/2014/main" id="{988EE71E-5A45-287A-40DD-FF87262BD0BB}"/>
                </a:ext>
              </a:extLst>
            </p:cNvPr>
            <p:cNvSpPr/>
            <p:nvPr/>
          </p:nvSpPr>
          <p:spPr>
            <a:xfrm>
              <a:off x="19112119" y="19872671"/>
              <a:ext cx="7543897" cy="606459"/>
            </a:xfrm>
            <a:prstGeom prst="round2Same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744"/>
            </a:p>
          </p:txBody>
        </p:sp>
        <p:sp>
          <p:nvSpPr>
            <p:cNvPr id="90" name="Rettangolo con angoli arrotondati sullo stesso lato 89">
              <a:extLst>
                <a:ext uri="{FF2B5EF4-FFF2-40B4-BE49-F238E27FC236}">
                  <a16:creationId xmlns:a16="http://schemas.microsoft.com/office/drawing/2014/main" id="{F383DC5C-D97C-EB14-B1DD-D3407ACD8653}"/>
                </a:ext>
              </a:extLst>
            </p:cNvPr>
            <p:cNvSpPr/>
            <p:nvPr/>
          </p:nvSpPr>
          <p:spPr>
            <a:xfrm rot="10800000">
              <a:off x="10161399" y="14941264"/>
              <a:ext cx="8410533" cy="10175974"/>
            </a:xfrm>
            <a:prstGeom prst="round2Same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744"/>
            </a:p>
          </p:txBody>
        </p:sp>
        <p:sp>
          <p:nvSpPr>
            <p:cNvPr id="91" name="Rettangolo con angoli arrotondati sullo stesso lato 90">
              <a:extLst>
                <a:ext uri="{FF2B5EF4-FFF2-40B4-BE49-F238E27FC236}">
                  <a16:creationId xmlns:a16="http://schemas.microsoft.com/office/drawing/2014/main" id="{6B066712-7C60-1560-35DB-DFC21DAFEF0F}"/>
                </a:ext>
              </a:extLst>
            </p:cNvPr>
            <p:cNvSpPr/>
            <p:nvPr/>
          </p:nvSpPr>
          <p:spPr>
            <a:xfrm rot="10800000">
              <a:off x="1875699" y="14911683"/>
              <a:ext cx="7763766" cy="4761650"/>
            </a:xfrm>
            <a:prstGeom prst="round2Same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744"/>
            </a:p>
          </p:txBody>
        </p:sp>
        <p:sp>
          <p:nvSpPr>
            <p:cNvPr id="93" name="Rettangolo con angoli arrotondati sullo stesso lato 92">
              <a:extLst>
                <a:ext uri="{FF2B5EF4-FFF2-40B4-BE49-F238E27FC236}">
                  <a16:creationId xmlns:a16="http://schemas.microsoft.com/office/drawing/2014/main" id="{C3D51F61-7215-D398-EDCF-8CA0F6C25E77}"/>
                </a:ext>
              </a:extLst>
            </p:cNvPr>
            <p:cNvSpPr/>
            <p:nvPr/>
          </p:nvSpPr>
          <p:spPr>
            <a:xfrm rot="10800000">
              <a:off x="2090978" y="20484448"/>
              <a:ext cx="7530608" cy="4681314"/>
            </a:xfrm>
            <a:prstGeom prst="round2Same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744"/>
            </a:p>
          </p:txBody>
        </p:sp>
        <p:sp>
          <p:nvSpPr>
            <p:cNvPr id="95" name="Rettangolo con angoli arrotondati sullo stesso lato 94">
              <a:extLst>
                <a:ext uri="{FF2B5EF4-FFF2-40B4-BE49-F238E27FC236}">
                  <a16:creationId xmlns:a16="http://schemas.microsoft.com/office/drawing/2014/main" id="{AF692305-E2BA-C19E-511A-B278FAD5B2AF}"/>
                </a:ext>
              </a:extLst>
            </p:cNvPr>
            <p:cNvSpPr/>
            <p:nvPr/>
          </p:nvSpPr>
          <p:spPr>
            <a:xfrm rot="10800000">
              <a:off x="18850723" y="14916360"/>
              <a:ext cx="7704476" cy="4796077"/>
            </a:xfrm>
            <a:prstGeom prst="round2Same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744"/>
            </a:p>
          </p:txBody>
        </p:sp>
        <p:sp>
          <p:nvSpPr>
            <p:cNvPr id="96" name="Rettangolo con angoli arrotondati sullo stesso lato 95">
              <a:extLst>
                <a:ext uri="{FF2B5EF4-FFF2-40B4-BE49-F238E27FC236}">
                  <a16:creationId xmlns:a16="http://schemas.microsoft.com/office/drawing/2014/main" id="{68B5E8DA-F54F-AD9D-A0C4-7B0918353B52}"/>
                </a:ext>
              </a:extLst>
            </p:cNvPr>
            <p:cNvSpPr/>
            <p:nvPr/>
          </p:nvSpPr>
          <p:spPr>
            <a:xfrm rot="10800000">
              <a:off x="19123869" y="20500826"/>
              <a:ext cx="7530608" cy="4628213"/>
            </a:xfrm>
            <a:prstGeom prst="round2SameRect">
              <a:avLst/>
            </a:prstGeom>
            <a:noFill/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744"/>
            </a:p>
          </p:txBody>
        </p:sp>
        <p:pic>
          <p:nvPicPr>
            <p:cNvPr id="97" name="Immagine 96" descr="Immagine che contiene aria aperta, cielo, vigneto, foglia&#10;&#10;Descrizione generata automaticamente">
              <a:extLst>
                <a:ext uri="{FF2B5EF4-FFF2-40B4-BE49-F238E27FC236}">
                  <a16:creationId xmlns:a16="http://schemas.microsoft.com/office/drawing/2014/main" id="{9449855D-6B76-74DC-A816-3A665FFCB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rcRect r="35461"/>
            <a:stretch/>
          </p:blipFill>
          <p:spPr>
            <a:xfrm>
              <a:off x="7134402" y="17421600"/>
              <a:ext cx="2406425" cy="152843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pic>
          <p:nvPicPr>
            <p:cNvPr id="98" name="Immagine 97" descr="Immagine che contiene aria aperta, vigneto, Foglie di vite, vigna&#10;&#10;Descrizione generata automaticamente">
              <a:extLst>
                <a:ext uri="{FF2B5EF4-FFF2-40B4-BE49-F238E27FC236}">
                  <a16:creationId xmlns:a16="http://schemas.microsoft.com/office/drawing/2014/main" id="{C5BC56BA-DFA1-3AB0-BD7D-F11EDB5CC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 l="4996" t="11014" r="47681" b="13987"/>
            <a:stretch/>
          </p:blipFill>
          <p:spPr>
            <a:xfrm>
              <a:off x="7192857" y="15443988"/>
              <a:ext cx="2348074" cy="142064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99" name="CasellaDiTesto 98">
              <a:extLst>
                <a:ext uri="{FF2B5EF4-FFF2-40B4-BE49-F238E27FC236}">
                  <a16:creationId xmlns:a16="http://schemas.microsoft.com/office/drawing/2014/main" id="{235BAA27-8DB9-C6AE-39CB-C9F9FA1D6681}"/>
                </a:ext>
              </a:extLst>
            </p:cNvPr>
            <p:cNvSpPr txBox="1"/>
            <p:nvPr/>
          </p:nvSpPr>
          <p:spPr>
            <a:xfrm>
              <a:off x="3291270" y="15449280"/>
              <a:ext cx="3720489" cy="507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Aglianico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vines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in Taurasi DOCG  - Italy</a:t>
              </a:r>
            </a:p>
          </p:txBody>
        </p:sp>
        <p:sp>
          <p:nvSpPr>
            <p:cNvPr id="100" name="CasellaDiTesto 99">
              <a:extLst>
                <a:ext uri="{FF2B5EF4-FFF2-40B4-BE49-F238E27FC236}">
                  <a16:creationId xmlns:a16="http://schemas.microsoft.com/office/drawing/2014/main" id="{67E246A2-5F28-0C06-C623-5742B44E47F0}"/>
                </a:ext>
              </a:extLst>
            </p:cNvPr>
            <p:cNvSpPr txBox="1"/>
            <p:nvPr/>
          </p:nvSpPr>
          <p:spPr>
            <a:xfrm>
              <a:off x="3262827" y="16441727"/>
              <a:ext cx="3537741" cy="507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Uniform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soil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conditions</a:t>
              </a:r>
              <a:endParaRPr lang="it-IT" sz="2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CasellaDiTesto 100">
              <a:extLst>
                <a:ext uri="{FF2B5EF4-FFF2-40B4-BE49-F238E27FC236}">
                  <a16:creationId xmlns:a16="http://schemas.microsoft.com/office/drawing/2014/main" id="{5834312D-1CDF-3872-22A2-5F355EE47A9D}"/>
                </a:ext>
              </a:extLst>
            </p:cNvPr>
            <p:cNvSpPr txBox="1"/>
            <p:nvPr/>
          </p:nvSpPr>
          <p:spPr>
            <a:xfrm>
              <a:off x="3306594" y="17518655"/>
              <a:ext cx="3537741" cy="280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Rainfed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vs CDI</a:t>
              </a:r>
            </a:p>
          </p:txBody>
        </p:sp>
        <p:sp>
          <p:nvSpPr>
            <p:cNvPr id="102" name="CasellaDiTesto 101">
              <a:extLst>
                <a:ext uri="{FF2B5EF4-FFF2-40B4-BE49-F238E27FC236}">
                  <a16:creationId xmlns:a16="http://schemas.microsoft.com/office/drawing/2014/main" id="{2A117EE7-FD2E-886A-C8C1-54DCDD62B27E}"/>
                </a:ext>
              </a:extLst>
            </p:cNvPr>
            <p:cNvSpPr txBox="1"/>
            <p:nvPr/>
          </p:nvSpPr>
          <p:spPr>
            <a:xfrm>
              <a:off x="3243046" y="18462044"/>
              <a:ext cx="3768715" cy="733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Four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sampling time points: T0 –T2 (2024) and T0 – T2 (2025)</a:t>
              </a:r>
            </a:p>
          </p:txBody>
        </p:sp>
        <p:sp>
          <p:nvSpPr>
            <p:cNvPr id="103" name="CasellaDiTesto 102">
              <a:extLst>
                <a:ext uri="{FF2B5EF4-FFF2-40B4-BE49-F238E27FC236}">
                  <a16:creationId xmlns:a16="http://schemas.microsoft.com/office/drawing/2014/main" id="{2CEDE91C-3CAB-3FF8-707B-A9210F4103BB}"/>
                </a:ext>
              </a:extLst>
            </p:cNvPr>
            <p:cNvSpPr txBox="1"/>
            <p:nvPr/>
          </p:nvSpPr>
          <p:spPr>
            <a:xfrm>
              <a:off x="2425083" y="20028487"/>
              <a:ext cx="5304845" cy="326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3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METHODOLOGY</a:t>
              </a:r>
            </a:p>
          </p:txBody>
        </p:sp>
        <p:pic>
          <p:nvPicPr>
            <p:cNvPr id="107" name="Immagine 106">
              <a:extLst>
                <a:ext uri="{FF2B5EF4-FFF2-40B4-BE49-F238E27FC236}">
                  <a16:creationId xmlns:a16="http://schemas.microsoft.com/office/drawing/2014/main" id="{8F5CA567-5DAB-E2F4-FA37-9F9A7F3C1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12" t="3611" r="23453" b="3922"/>
            <a:stretch>
              <a:fillRect/>
            </a:stretch>
          </p:blipFill>
          <p:spPr>
            <a:xfrm>
              <a:off x="2184581" y="15181990"/>
              <a:ext cx="989335" cy="4019793"/>
            </a:xfrm>
            <a:prstGeom prst="rect">
              <a:avLst/>
            </a:prstGeom>
          </p:spPr>
        </p:pic>
        <p:pic>
          <p:nvPicPr>
            <p:cNvPr id="109" name="Immagine 108">
              <a:extLst>
                <a:ext uri="{FF2B5EF4-FFF2-40B4-BE49-F238E27FC236}">
                  <a16:creationId xmlns:a16="http://schemas.microsoft.com/office/drawing/2014/main" id="{5236E7D1-C0CA-8F0F-6EFE-C0EF09E9E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921" b="18954"/>
            <a:stretch>
              <a:fillRect/>
            </a:stretch>
          </p:blipFill>
          <p:spPr>
            <a:xfrm>
              <a:off x="2434311" y="20649360"/>
              <a:ext cx="7026211" cy="1209013"/>
            </a:xfrm>
            <a:prstGeom prst="rect">
              <a:avLst/>
            </a:prstGeom>
          </p:spPr>
        </p:pic>
        <p:sp>
          <p:nvSpPr>
            <p:cNvPr id="110" name="CasellaDiTesto 109">
              <a:extLst>
                <a:ext uri="{FF2B5EF4-FFF2-40B4-BE49-F238E27FC236}">
                  <a16:creationId xmlns:a16="http://schemas.microsoft.com/office/drawing/2014/main" id="{05195E5C-83A4-00C7-7FA0-F88D992444B3}"/>
                </a:ext>
              </a:extLst>
            </p:cNvPr>
            <p:cNvSpPr txBox="1"/>
            <p:nvPr/>
          </p:nvSpPr>
          <p:spPr>
            <a:xfrm>
              <a:off x="2075647" y="22045692"/>
              <a:ext cx="1788367" cy="1738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100" b="1" dirty="0">
                  <a:latin typeface="Arial" panose="020B0604020202020204" pitchFamily="34" charset="0"/>
                  <a:cs typeface="Arial" panose="020B0604020202020204" pitchFamily="34" charset="0"/>
                </a:rPr>
                <a:t>LEAF SAMPLING</a:t>
              </a:r>
            </a:p>
            <a:p>
              <a:pPr algn="ctr"/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Young </a:t>
              </a:r>
              <a:r>
                <a:rPr lang="it-IT" sz="2100" dirty="0" err="1">
                  <a:latin typeface="Arial" panose="020B0604020202020204" pitchFamily="34" charset="0"/>
                  <a:cs typeface="Arial" panose="020B0604020202020204" pitchFamily="34" charset="0"/>
                </a:rPr>
                <a:t>leaves</a:t>
              </a:r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100" dirty="0" err="1">
                  <a:latin typeface="Arial" panose="020B0604020202020204" pitchFamily="34" charset="0"/>
                  <a:cs typeface="Arial" panose="020B0604020202020204" pitchFamily="34" charset="0"/>
                </a:rPr>
                <a:t>collected</a:t>
              </a:r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100" dirty="0" err="1">
                  <a:latin typeface="Arial" panose="020B0604020202020204" pitchFamily="34" charset="0"/>
                  <a:cs typeface="Arial" panose="020B0604020202020204" pitchFamily="34" charset="0"/>
                </a:rPr>
                <a:t>at</a:t>
              </a:r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 T0 (Spring) and T2 (Harvest)</a:t>
              </a:r>
            </a:p>
          </p:txBody>
        </p:sp>
        <p:sp>
          <p:nvSpPr>
            <p:cNvPr id="111" name="CasellaDiTesto 110">
              <a:extLst>
                <a:ext uri="{FF2B5EF4-FFF2-40B4-BE49-F238E27FC236}">
                  <a16:creationId xmlns:a16="http://schemas.microsoft.com/office/drawing/2014/main" id="{B648BF58-C1E8-50A8-7FAE-DF272310C032}"/>
                </a:ext>
              </a:extLst>
            </p:cNvPr>
            <p:cNvSpPr txBox="1"/>
            <p:nvPr/>
          </p:nvSpPr>
          <p:spPr>
            <a:xfrm>
              <a:off x="3874719" y="22044960"/>
              <a:ext cx="2134176" cy="1005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100" b="1" dirty="0">
                  <a:latin typeface="Arial" panose="020B0604020202020204" pitchFamily="34" charset="0"/>
                  <a:cs typeface="Arial" panose="020B0604020202020204" pitchFamily="34" charset="0"/>
                </a:rPr>
                <a:t>DNA EXTRACTION</a:t>
              </a:r>
            </a:p>
            <a:p>
              <a:pPr algn="ctr"/>
              <a:endParaRPr lang="it-IT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High-</a:t>
              </a:r>
              <a:r>
                <a:rPr lang="it-IT" sz="2100" dirty="0" err="1">
                  <a:latin typeface="Arial" panose="020B0604020202020204" pitchFamily="34" charset="0"/>
                  <a:cs typeface="Arial" panose="020B0604020202020204" pitchFamily="34" charset="0"/>
                </a:rPr>
                <a:t>quality</a:t>
              </a:r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100" dirty="0" err="1">
                  <a:latin typeface="Arial" panose="020B0604020202020204" pitchFamily="34" charset="0"/>
                  <a:cs typeface="Arial" panose="020B0604020202020204" pitchFamily="34" charset="0"/>
                </a:rPr>
                <a:t>genomic</a:t>
              </a:r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 DNA</a:t>
              </a:r>
            </a:p>
          </p:txBody>
        </p:sp>
        <p:sp>
          <p:nvSpPr>
            <p:cNvPr id="112" name="CasellaDiTesto 111">
              <a:extLst>
                <a:ext uri="{FF2B5EF4-FFF2-40B4-BE49-F238E27FC236}">
                  <a16:creationId xmlns:a16="http://schemas.microsoft.com/office/drawing/2014/main" id="{DB46D745-1D7E-C2CD-2375-9B5B5850F300}"/>
                </a:ext>
              </a:extLst>
            </p:cNvPr>
            <p:cNvSpPr txBox="1"/>
            <p:nvPr/>
          </p:nvSpPr>
          <p:spPr>
            <a:xfrm>
              <a:off x="5797926" y="22057151"/>
              <a:ext cx="2037778" cy="1766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1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dPCR</a:t>
              </a:r>
              <a:r>
                <a:rPr lang="it-IT" sz="2100" b="1" dirty="0">
                  <a:latin typeface="Arial" panose="020B0604020202020204" pitchFamily="34" charset="0"/>
                  <a:cs typeface="Arial" panose="020B0604020202020204" pitchFamily="34" charset="0"/>
                </a:rPr>
                <a:t> ANALYSIS</a:t>
              </a:r>
            </a:p>
            <a:p>
              <a:pPr algn="ctr"/>
              <a:endParaRPr lang="it-IT" sz="2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EVA green </a:t>
              </a:r>
              <a:r>
                <a:rPr lang="it-IT" sz="2100" dirty="0" err="1">
                  <a:latin typeface="Arial" panose="020B0604020202020204" pitchFamily="34" charset="0"/>
                  <a:cs typeface="Arial" panose="020B0604020202020204" pitchFamily="34" charset="0"/>
                </a:rPr>
                <a:t>chemistry</a:t>
              </a:r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 primers for </a:t>
              </a:r>
              <a:r>
                <a:rPr lang="it-IT" sz="2100" dirty="0" err="1">
                  <a:latin typeface="Arial" panose="020B0604020202020204" pitchFamily="34" charset="0"/>
                  <a:cs typeface="Arial" panose="020B0604020202020204" pitchFamily="34" charset="0"/>
                </a:rPr>
                <a:t>telomsingle-copyeric</a:t>
              </a:r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 (T) and gene (S) </a:t>
              </a:r>
            </a:p>
          </p:txBody>
        </p:sp>
        <p:sp>
          <p:nvSpPr>
            <p:cNvPr id="113" name="CasellaDiTesto 112">
              <a:extLst>
                <a:ext uri="{FF2B5EF4-FFF2-40B4-BE49-F238E27FC236}">
                  <a16:creationId xmlns:a16="http://schemas.microsoft.com/office/drawing/2014/main" id="{7C3E27FF-4A2D-675F-416D-FA9E4047EA95}"/>
                </a:ext>
              </a:extLst>
            </p:cNvPr>
            <p:cNvSpPr txBox="1"/>
            <p:nvPr/>
          </p:nvSpPr>
          <p:spPr>
            <a:xfrm>
              <a:off x="7680648" y="22048089"/>
              <a:ext cx="1883759" cy="1956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2100" b="1" dirty="0">
                  <a:latin typeface="Arial" panose="020B0604020202020204" pitchFamily="34" charset="0"/>
                  <a:cs typeface="Arial" panose="020B0604020202020204" pitchFamily="34" charset="0"/>
                </a:rPr>
                <a:t>DATA ANALYSIS</a:t>
              </a:r>
            </a:p>
            <a:p>
              <a:endParaRPr lang="it-IT" sz="21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Relative </a:t>
              </a:r>
              <a:r>
                <a:rPr lang="it-IT" sz="2100" dirty="0" err="1">
                  <a:latin typeface="Arial" panose="020B0604020202020204" pitchFamily="34" charset="0"/>
                  <a:cs typeface="Arial" panose="020B0604020202020204" pitchFamily="34" charset="0"/>
                </a:rPr>
                <a:t>telomere</a:t>
              </a:r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100" dirty="0" err="1">
                  <a:latin typeface="Arial" panose="020B0604020202020204" pitchFamily="34" charset="0"/>
                  <a:cs typeface="Arial" panose="020B0604020202020204" pitchFamily="34" charset="0"/>
                </a:rPr>
                <a:t>length</a:t>
              </a:r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 (RTL) </a:t>
              </a:r>
              <a:r>
                <a:rPr lang="it-IT" sz="2100" dirty="0" err="1">
                  <a:latin typeface="Arial" panose="020B0604020202020204" pitchFamily="34" charset="0"/>
                  <a:cs typeface="Arial" panose="020B0604020202020204" pitchFamily="34" charset="0"/>
                </a:rPr>
                <a:t>calculated</a:t>
              </a:r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100" dirty="0" err="1">
                  <a:latin typeface="Arial" panose="020B0604020202020204" pitchFamily="34" charset="0"/>
                  <a:cs typeface="Arial" panose="020B0604020202020204" pitchFamily="34" charset="0"/>
                </a:rPr>
                <a:t>as</a:t>
              </a:r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 T/</a:t>
              </a:r>
              <a:r>
                <a:rPr lang="it-IT" sz="2100" dirty="0" err="1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 ratio (</a:t>
              </a:r>
              <a:r>
                <a:rPr lang="it-IT" sz="2100" dirty="0" err="1">
                  <a:latin typeface="Arial" panose="020B0604020202020204" pitchFamily="34" charset="0"/>
                  <a:cs typeface="Arial" panose="020B0604020202020204" pitchFamily="34" charset="0"/>
                </a:rPr>
                <a:t>DDCt</a:t>
              </a:r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100" dirty="0" err="1">
                  <a:latin typeface="Arial" panose="020B0604020202020204" pitchFamily="34" charset="0"/>
                  <a:cs typeface="Arial" panose="020B0604020202020204" pitchFamily="34" charset="0"/>
                </a:rPr>
                <a:t>method</a:t>
              </a:r>
              <a:r>
                <a:rPr lang="it-IT" sz="21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16" name="CasellaDiTesto 115">
              <a:extLst>
                <a:ext uri="{FF2B5EF4-FFF2-40B4-BE49-F238E27FC236}">
                  <a16:creationId xmlns:a16="http://schemas.microsoft.com/office/drawing/2014/main" id="{5894E850-5385-A17D-54F2-F9AA0E9F4784}"/>
                </a:ext>
              </a:extLst>
            </p:cNvPr>
            <p:cNvSpPr txBox="1"/>
            <p:nvPr/>
          </p:nvSpPr>
          <p:spPr>
            <a:xfrm>
              <a:off x="3045009" y="24188459"/>
              <a:ext cx="6709837" cy="742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900" dirty="0">
                  <a:latin typeface="Arial" panose="020B0604020202020204" pitchFamily="34" charset="0"/>
                  <a:cs typeface="Arial" panose="020B0604020202020204" pitchFamily="34" charset="0"/>
                </a:rPr>
                <a:t>RTL= ratio of </a:t>
              </a:r>
              <a:r>
                <a:rPr lang="it-IT" sz="1900" dirty="0" err="1">
                  <a:latin typeface="Arial" panose="020B0604020202020204" pitchFamily="34" charset="0"/>
                  <a:cs typeface="Arial" panose="020B0604020202020204" pitchFamily="34" charset="0"/>
                </a:rPr>
                <a:t>telomere</a:t>
              </a:r>
              <a:r>
                <a:rPr lang="it-IT" sz="1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1900" dirty="0" err="1">
                  <a:latin typeface="Arial" panose="020B0604020202020204" pitchFamily="34" charset="0"/>
                  <a:cs typeface="Arial" panose="020B0604020202020204" pitchFamily="34" charset="0"/>
                </a:rPr>
                <a:t>repeats</a:t>
              </a:r>
              <a:r>
                <a:rPr lang="it-IT" sz="1900" dirty="0">
                  <a:latin typeface="Arial" panose="020B0604020202020204" pitchFamily="34" charset="0"/>
                  <a:cs typeface="Arial" panose="020B0604020202020204" pitchFamily="34" charset="0"/>
                </a:rPr>
                <a:t> to single-copy gene (T/</a:t>
              </a:r>
              <a:r>
                <a:rPr lang="it-IT" sz="1900" dirty="0" err="1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it-IT" sz="1900" dirty="0">
                  <a:latin typeface="Arial" panose="020B0604020202020204" pitchFamily="34" charset="0"/>
                  <a:cs typeface="Arial" panose="020B0604020202020204" pitchFamily="34" charset="0"/>
                </a:rPr>
                <a:t> ratio)</a:t>
              </a:r>
            </a:p>
            <a:p>
              <a:r>
                <a:rPr lang="it-IT" sz="1900" dirty="0" err="1">
                  <a:latin typeface="Arial" panose="020B0604020202020204" pitchFamily="34" charset="0"/>
                  <a:cs typeface="Arial" panose="020B0604020202020204" pitchFamily="34" charset="0"/>
                </a:rPr>
                <a:t>Higher</a:t>
              </a:r>
              <a:r>
                <a:rPr lang="it-IT" sz="1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1900" dirty="0" err="1">
                  <a:latin typeface="Arial" panose="020B0604020202020204" pitchFamily="34" charset="0"/>
                  <a:cs typeface="Arial" panose="020B0604020202020204" pitchFamily="34" charset="0"/>
                </a:rPr>
                <a:t>values</a:t>
              </a:r>
              <a:r>
                <a:rPr lang="it-IT" sz="1900" dirty="0">
                  <a:latin typeface="Arial" panose="020B0604020202020204" pitchFamily="34" charset="0"/>
                  <a:cs typeface="Arial" panose="020B0604020202020204" pitchFamily="34" charset="0"/>
                </a:rPr>
                <a:t> indicate </a:t>
              </a:r>
              <a:r>
                <a:rPr lang="it-IT" sz="1900" dirty="0" err="1">
                  <a:latin typeface="Arial" panose="020B0604020202020204" pitchFamily="34" charset="0"/>
                  <a:cs typeface="Arial" panose="020B0604020202020204" pitchFamily="34" charset="0"/>
                </a:rPr>
                <a:t>longer</a:t>
              </a:r>
              <a:r>
                <a:rPr lang="it-IT" sz="1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1900" dirty="0" err="1">
                  <a:latin typeface="Arial" panose="020B0604020202020204" pitchFamily="34" charset="0"/>
                  <a:cs typeface="Arial" panose="020B0604020202020204" pitchFamily="34" charset="0"/>
                </a:rPr>
                <a:t>telomeres</a:t>
              </a:r>
              <a:r>
                <a:rPr lang="it-IT" sz="1900" dirty="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it-IT" sz="1900" dirty="0" err="1">
                  <a:latin typeface="Arial" panose="020B0604020202020204" pitchFamily="34" charset="0"/>
                  <a:cs typeface="Arial" panose="020B0604020202020204" pitchFamily="34" charset="0"/>
                </a:rPr>
                <a:t>better</a:t>
              </a:r>
              <a:r>
                <a:rPr lang="it-IT" sz="1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1900" dirty="0" err="1">
                  <a:latin typeface="Arial" panose="020B0604020202020204" pitchFamily="34" charset="0"/>
                  <a:cs typeface="Arial" panose="020B0604020202020204" pitchFamily="34" charset="0"/>
                </a:rPr>
                <a:t>cellular</a:t>
              </a:r>
              <a:r>
                <a:rPr lang="it-IT" sz="1900" dirty="0">
                  <a:latin typeface="Arial" panose="020B0604020202020204" pitchFamily="34" charset="0"/>
                  <a:cs typeface="Arial" panose="020B0604020202020204" pitchFamily="34" charset="0"/>
                </a:rPr>
                <a:t> status)</a:t>
              </a:r>
            </a:p>
          </p:txBody>
        </p:sp>
        <p:sp>
          <p:nvSpPr>
            <p:cNvPr id="118" name="CasellaDiTesto 117">
              <a:extLst>
                <a:ext uri="{FF2B5EF4-FFF2-40B4-BE49-F238E27FC236}">
                  <a16:creationId xmlns:a16="http://schemas.microsoft.com/office/drawing/2014/main" id="{2016B9DA-8130-FBFE-8979-1E904AF5FF7E}"/>
                </a:ext>
              </a:extLst>
            </p:cNvPr>
            <p:cNvSpPr txBox="1"/>
            <p:nvPr/>
          </p:nvSpPr>
          <p:spPr>
            <a:xfrm>
              <a:off x="10479235" y="14393616"/>
              <a:ext cx="6189313" cy="326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3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 RESULTS</a:t>
              </a:r>
            </a:p>
          </p:txBody>
        </p:sp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971AC120-7091-8D56-4B4B-6C45A96BFA0C}"/>
                </a:ext>
              </a:extLst>
            </p:cNvPr>
            <p:cNvSpPr txBox="1"/>
            <p:nvPr/>
          </p:nvSpPr>
          <p:spPr>
            <a:xfrm>
              <a:off x="19148293" y="14383186"/>
              <a:ext cx="6189313" cy="326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3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4. DISCUSSION</a:t>
              </a:r>
            </a:p>
          </p:txBody>
        </p:sp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EDE5F94C-8D7F-F0F9-6829-C430D54A7CC4}"/>
                </a:ext>
              </a:extLst>
            </p:cNvPr>
            <p:cNvSpPr txBox="1"/>
            <p:nvPr/>
          </p:nvSpPr>
          <p:spPr>
            <a:xfrm>
              <a:off x="19327353" y="20040825"/>
              <a:ext cx="6189313" cy="326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3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5. FUTURE DIRECTIONS </a:t>
              </a:r>
            </a:p>
          </p:txBody>
        </p:sp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746AF435-5C16-0D0C-DB98-B2481C0CE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54" r="10876" b="3276"/>
            <a:stretch>
              <a:fillRect/>
            </a:stretch>
          </p:blipFill>
          <p:spPr>
            <a:xfrm>
              <a:off x="19104912" y="14937542"/>
              <a:ext cx="1645551" cy="4510991"/>
            </a:xfrm>
            <a:prstGeom prst="rect">
              <a:avLst/>
            </a:prstGeom>
          </p:spPr>
        </p:pic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109B83F1-49C0-C87F-148C-26D7D43F6BAE}"/>
                </a:ext>
              </a:extLst>
            </p:cNvPr>
            <p:cNvSpPr txBox="1"/>
            <p:nvPr/>
          </p:nvSpPr>
          <p:spPr>
            <a:xfrm>
              <a:off x="20714193" y="15113483"/>
              <a:ext cx="5586256" cy="960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Irrigation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regime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strongly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modulates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vine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resilience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and stress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response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under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climate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extremes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CEBF67C4-530B-72B4-CD63-0CCA9C799CE3}"/>
                </a:ext>
              </a:extLst>
            </p:cNvPr>
            <p:cNvSpPr txBox="1"/>
            <p:nvPr/>
          </p:nvSpPr>
          <p:spPr>
            <a:xfrm>
              <a:off x="20669915" y="16299925"/>
              <a:ext cx="5586256" cy="733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TL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is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a sensitive and integrative biomarker of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vine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physiological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status</a:t>
              </a: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1016D594-600A-06B9-5C7A-62DC1EB7DE27}"/>
                </a:ext>
              </a:extLst>
            </p:cNvPr>
            <p:cNvSpPr txBox="1"/>
            <p:nvPr/>
          </p:nvSpPr>
          <p:spPr>
            <a:xfrm>
              <a:off x="20654910" y="17328183"/>
              <a:ext cx="5586256" cy="733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TL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reflects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cumulative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physiological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impact,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not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immediately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visible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at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initial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point</a:t>
              </a:r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5E7986DA-7998-1764-A9B8-EEB9113DDE4B}"/>
                </a:ext>
              </a:extLst>
            </p:cNvPr>
            <p:cNvSpPr txBox="1"/>
            <p:nvPr/>
          </p:nvSpPr>
          <p:spPr>
            <a:xfrm>
              <a:off x="20654910" y="18494395"/>
              <a:ext cx="5586256" cy="733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Correlation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with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flowering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time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suggests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links with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adaptive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responses</a:t>
              </a:r>
              <a:endParaRPr lang="it-IT" sz="2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C3BF49D6-C631-6A09-72DC-9D754CDB5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44" r="67384" b="10948"/>
            <a:stretch>
              <a:fillRect/>
            </a:stretch>
          </p:blipFill>
          <p:spPr>
            <a:xfrm>
              <a:off x="19167241" y="20900891"/>
              <a:ext cx="1145072" cy="740339"/>
            </a:xfrm>
            <a:prstGeom prst="rect">
              <a:avLst/>
            </a:prstGeom>
          </p:spPr>
        </p:pic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AF8F808D-B698-89B9-C643-68376260B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296" r="32338"/>
            <a:stretch>
              <a:fillRect/>
            </a:stretch>
          </p:blipFill>
          <p:spPr>
            <a:xfrm>
              <a:off x="19210825" y="22113300"/>
              <a:ext cx="1408084" cy="872992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85939BD0-0DBC-6EDE-6F0C-7B6E64687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661" r="4079" b="11662"/>
            <a:stretch>
              <a:fillRect/>
            </a:stretch>
          </p:blipFill>
          <p:spPr>
            <a:xfrm>
              <a:off x="19232007" y="23650885"/>
              <a:ext cx="1049699" cy="767845"/>
            </a:xfrm>
            <a:prstGeom prst="rect">
              <a:avLst/>
            </a:prstGeom>
          </p:spPr>
        </p:pic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D94E09B8-BD40-EC9E-E5DA-3EEF63533E48}"/>
                </a:ext>
              </a:extLst>
            </p:cNvPr>
            <p:cNvSpPr txBox="1"/>
            <p:nvPr/>
          </p:nvSpPr>
          <p:spPr>
            <a:xfrm>
              <a:off x="20278846" y="21001761"/>
              <a:ext cx="3465027" cy="507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Validate the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protocol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on multiple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cultivars</a:t>
              </a:r>
              <a:endParaRPr lang="it-IT" sz="2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7CB8D46F-3DE3-CC36-7E64-8505C64EADAB}"/>
                </a:ext>
              </a:extLst>
            </p:cNvPr>
            <p:cNvSpPr txBox="1"/>
            <p:nvPr/>
          </p:nvSpPr>
          <p:spPr>
            <a:xfrm>
              <a:off x="20405940" y="22187736"/>
              <a:ext cx="3769256" cy="733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Test under diverse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environmental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conditions</a:t>
              </a:r>
              <a:endParaRPr lang="it-IT" sz="25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857E861D-0700-AE9B-5DB5-133DAEFF432B}"/>
                </a:ext>
              </a:extLst>
            </p:cNvPr>
            <p:cNvSpPr txBox="1"/>
            <p:nvPr/>
          </p:nvSpPr>
          <p:spPr>
            <a:xfrm>
              <a:off x="20236479" y="23708650"/>
              <a:ext cx="3860968" cy="960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Develop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TL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as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a tool for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vine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health monitoring and </a:t>
              </a:r>
              <a:r>
                <a:rPr lang="it-IT" sz="2500" dirty="0" err="1">
                  <a:latin typeface="Arial" panose="020B0604020202020204" pitchFamily="34" charset="0"/>
                  <a:cs typeface="Arial" panose="020B0604020202020204" pitchFamily="34" charset="0"/>
                </a:rPr>
                <a:t>precision</a:t>
              </a:r>
              <a:r>
                <a:rPr lang="it-IT" sz="2500" dirty="0">
                  <a:latin typeface="Arial" panose="020B0604020202020204" pitchFamily="34" charset="0"/>
                  <a:cs typeface="Arial" panose="020B0604020202020204" pitchFamily="34" charset="0"/>
                </a:rPr>
                <a:t> viticulture</a:t>
              </a:r>
            </a:p>
          </p:txBody>
        </p:sp>
        <p:sp>
          <p:nvSpPr>
            <p:cNvPr id="66" name="Rectangle 7">
              <a:extLst>
                <a:ext uri="{FF2B5EF4-FFF2-40B4-BE49-F238E27FC236}">
                  <a16:creationId xmlns:a16="http://schemas.microsoft.com/office/drawing/2014/main" id="{46892CB6-19F1-456B-7EED-B6714D5ECA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61358" y="15260506"/>
              <a:ext cx="4640343" cy="29659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37777" tIns="18888" rIns="37777" bIns="18888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236126" indent="-236126" algn="just" defTabSz="377802">
                <a:buFont typeface="Arial" panose="020B0604020202020204" pitchFamily="34" charset="0"/>
                <a:buChar char="•"/>
              </a:pPr>
              <a:r>
                <a:rPr lang="it-IT" altLang="it-IT" sz="2500" b="1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Telomere</a:t>
              </a:r>
              <a:r>
                <a:rPr lang="it-IT" altLang="it-IT" sz="2500" b="1" dirty="0">
                  <a:solidFill>
                    <a:srgbClr val="000000"/>
                  </a:solidFill>
                  <a:cs typeface="Arial" panose="020B0604020202020204" pitchFamily="34" charset="0"/>
                </a:rPr>
                <a:t> </a:t>
              </a:r>
              <a:r>
                <a:rPr lang="it-IT" altLang="it-IT" sz="2500" b="1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length</a:t>
              </a:r>
              <a:r>
                <a:rPr lang="it-IT" altLang="it-IT" sz="2500" b="1" dirty="0">
                  <a:solidFill>
                    <a:srgbClr val="000000"/>
                  </a:solidFill>
                  <a:cs typeface="Arial" panose="020B0604020202020204" pitchFamily="34" charset="0"/>
                </a:rPr>
                <a:t> </a:t>
              </a:r>
              <a:r>
                <a:rPr lang="it-IT" altLang="it-IT" sz="2500" dirty="0">
                  <a:solidFill>
                    <a:srgbClr val="000000"/>
                  </a:solidFill>
                  <a:cs typeface="Arial" panose="020B0604020202020204" pitchFamily="34" charset="0"/>
                </a:rPr>
                <a:t>(T/</a:t>
              </a:r>
              <a:r>
                <a:rPr lang="it-IT" altLang="it-IT" sz="25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S</a:t>
              </a:r>
              <a:r>
                <a:rPr lang="it-IT" altLang="it-IT" sz="2500" dirty="0">
                  <a:solidFill>
                    <a:srgbClr val="000000"/>
                  </a:solidFill>
                  <a:cs typeface="Arial" panose="020B0604020202020204" pitchFamily="34" charset="0"/>
                </a:rPr>
                <a:t>) </a:t>
              </a:r>
              <a:r>
                <a:rPr lang="it-IT" altLang="it-IT" sz="25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captured</a:t>
              </a:r>
              <a:r>
                <a:rPr lang="it-IT" altLang="it-IT" sz="2500" dirty="0">
                  <a:solidFill>
                    <a:srgbClr val="000000"/>
                  </a:solidFill>
                  <a:cs typeface="Arial" panose="020B0604020202020204" pitchFamily="34" charset="0"/>
                </a:rPr>
                <a:t> cumulative </a:t>
              </a:r>
              <a:r>
                <a:rPr lang="it-IT" altLang="it-IT" sz="25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plant</a:t>
              </a:r>
              <a:r>
                <a:rPr lang="it-IT" altLang="it-IT" sz="2500" dirty="0">
                  <a:solidFill>
                    <a:srgbClr val="000000"/>
                  </a:solidFill>
                  <a:cs typeface="Arial" panose="020B0604020202020204" pitchFamily="34" charset="0"/>
                </a:rPr>
                <a:t> stress. </a:t>
              </a:r>
            </a:p>
            <a:p>
              <a:pPr marL="236126" indent="-236126" defTabSz="377802">
                <a:buFont typeface="Arial" panose="020B0604020202020204" pitchFamily="34" charset="0"/>
                <a:buChar char="•"/>
              </a:pPr>
              <a:r>
                <a:rPr lang="it-IT" altLang="it-IT" sz="2500" dirty="0">
                  <a:cs typeface="Arial" panose="020B0604020202020204" pitchFamily="34" charset="0"/>
                </a:rPr>
                <a:t>In 2024, CDI </a:t>
              </a:r>
              <a:r>
                <a:rPr lang="it-IT" altLang="it-IT" sz="2500" dirty="0" err="1">
                  <a:cs typeface="Arial" panose="020B0604020202020204" pitchFamily="34" charset="0"/>
                </a:rPr>
                <a:t>vines</a:t>
              </a:r>
              <a:r>
                <a:rPr lang="it-IT" altLang="it-IT" sz="2500" dirty="0">
                  <a:cs typeface="Arial" panose="020B0604020202020204" pitchFamily="34" charset="0"/>
                </a:rPr>
                <a:t> under </a:t>
              </a:r>
              <a:r>
                <a:rPr lang="it-IT" altLang="it-IT" sz="2500" dirty="0" err="1">
                  <a:cs typeface="Arial" panose="020B0604020202020204" pitchFamily="34" charset="0"/>
                </a:rPr>
                <a:t>controlled</a:t>
              </a:r>
              <a:r>
                <a:rPr lang="it-IT" altLang="it-IT" sz="2500" dirty="0">
                  <a:cs typeface="Arial" panose="020B0604020202020204" pitchFamily="34" charset="0"/>
                </a:rPr>
                <a:t> </a:t>
              </a:r>
              <a:r>
                <a:rPr lang="it-IT" altLang="it-IT" sz="2500" dirty="0" err="1">
                  <a:cs typeface="Arial" panose="020B0604020202020204" pitchFamily="34" charset="0"/>
                </a:rPr>
                <a:t>irrigation</a:t>
              </a:r>
              <a:r>
                <a:rPr lang="it-IT" altLang="it-IT" sz="2500" dirty="0">
                  <a:cs typeface="Arial" panose="020B0604020202020204" pitchFamily="34" charset="0"/>
                </a:rPr>
                <a:t> </a:t>
              </a:r>
              <a:r>
                <a:rPr lang="it-IT" altLang="it-IT" sz="2500" dirty="0" err="1">
                  <a:cs typeface="Arial" panose="020B0604020202020204" pitchFamily="34" charset="0"/>
                </a:rPr>
                <a:t>showed</a:t>
              </a:r>
              <a:r>
                <a:rPr lang="it-IT" altLang="it-IT" sz="2500" dirty="0">
                  <a:cs typeface="Arial" panose="020B0604020202020204" pitchFamily="34" charset="0"/>
                </a:rPr>
                <a:t> </a:t>
              </a:r>
              <a:r>
                <a:rPr lang="it-IT" altLang="it-IT" sz="2500" dirty="0" err="1">
                  <a:cs typeface="Arial" panose="020B0604020202020204" pitchFamily="34" charset="0"/>
                </a:rPr>
                <a:t>lower</a:t>
              </a:r>
              <a:r>
                <a:rPr lang="it-IT" altLang="it-IT" sz="2500" dirty="0">
                  <a:cs typeface="Arial" panose="020B0604020202020204" pitchFamily="34" charset="0"/>
                </a:rPr>
                <a:t> </a:t>
              </a:r>
              <a:r>
                <a:rPr lang="it-IT" altLang="it-IT" sz="2500" dirty="0" err="1">
                  <a:cs typeface="Arial" panose="020B0604020202020204" pitchFamily="34" charset="0"/>
                </a:rPr>
                <a:t>decline</a:t>
              </a:r>
              <a:r>
                <a:rPr lang="it-IT" altLang="it-IT" sz="2500" dirty="0">
                  <a:cs typeface="Arial" panose="020B0604020202020204" pitchFamily="34" charset="0"/>
                </a:rPr>
                <a:t> </a:t>
              </a:r>
              <a:r>
                <a:rPr lang="it-IT" altLang="it-IT" sz="2500" dirty="0">
                  <a:solidFill>
                    <a:srgbClr val="000000"/>
                  </a:solidFill>
                  <a:cs typeface="Arial" panose="020B0604020202020204" pitchFamily="34" charset="0"/>
                </a:rPr>
                <a:t>(ΔTL −0.35) </a:t>
              </a:r>
              <a:r>
                <a:rPr lang="it-IT" altLang="it-IT" sz="25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than</a:t>
              </a:r>
              <a:r>
                <a:rPr lang="it-IT" altLang="it-IT" sz="2500" dirty="0">
                  <a:solidFill>
                    <a:srgbClr val="000000"/>
                  </a:solidFill>
                  <a:cs typeface="Arial" panose="020B0604020202020204" pitchFamily="34" charset="0"/>
                </a:rPr>
                <a:t> RF (ΔTL −0.62).</a:t>
              </a:r>
            </a:p>
            <a:p>
              <a:pPr marL="236126" indent="-236126" defTabSz="377802">
                <a:buFont typeface="Arial" panose="020B0604020202020204" pitchFamily="34" charset="0"/>
                <a:buChar char="•"/>
              </a:pPr>
              <a:r>
                <a:rPr lang="it-IT" altLang="it-IT" sz="2500" dirty="0">
                  <a:solidFill>
                    <a:srgbClr val="000000"/>
                  </a:solidFill>
                  <a:cs typeface="Arial" panose="020B0604020202020204" pitchFamily="34" charset="0"/>
                </a:rPr>
                <a:t>In 2025, under </a:t>
              </a:r>
              <a:r>
                <a:rPr lang="it-IT" altLang="it-IT" sz="25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daily</a:t>
              </a:r>
              <a:r>
                <a:rPr lang="it-IT" altLang="it-IT" sz="2500" dirty="0">
                  <a:solidFill>
                    <a:srgbClr val="000000"/>
                  </a:solidFill>
                  <a:cs typeface="Arial" panose="020B0604020202020204" pitchFamily="34" charset="0"/>
                </a:rPr>
                <a:t> ad libitum </a:t>
              </a:r>
              <a:r>
                <a:rPr lang="it-IT" altLang="it-IT" sz="25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irrigation</a:t>
              </a:r>
              <a:r>
                <a:rPr lang="it-IT" altLang="it-IT" sz="2500" dirty="0">
                  <a:solidFill>
                    <a:srgbClr val="000000"/>
                  </a:solidFill>
                  <a:cs typeface="Arial" panose="020B0604020202020204" pitchFamily="34" charset="0"/>
                </a:rPr>
                <a:t>, CDI </a:t>
              </a:r>
              <a:r>
                <a:rPr lang="it-IT" altLang="it-IT" sz="25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showed</a:t>
              </a:r>
              <a:r>
                <a:rPr lang="it-IT" altLang="it-IT" sz="2500" dirty="0">
                  <a:solidFill>
                    <a:srgbClr val="000000"/>
                  </a:solidFill>
                  <a:cs typeface="Arial" panose="020B0604020202020204" pitchFamily="34" charset="0"/>
                </a:rPr>
                <a:t> the </a:t>
              </a:r>
              <a:r>
                <a:rPr lang="it-IT" altLang="it-IT" sz="25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strongest</a:t>
              </a:r>
              <a:r>
                <a:rPr lang="it-IT" altLang="it-IT" sz="2500" dirty="0">
                  <a:solidFill>
                    <a:srgbClr val="000000"/>
                  </a:solidFill>
                  <a:cs typeface="Arial" panose="020B0604020202020204" pitchFamily="34" charset="0"/>
                </a:rPr>
                <a:t> TL drop (ΔTL −0.91).</a:t>
              </a:r>
            </a:p>
            <a:p>
              <a:pPr marL="236126" indent="-236126" defTabSz="377802">
                <a:buFont typeface="Arial" panose="020B0604020202020204" pitchFamily="34" charset="0"/>
                <a:buChar char="•"/>
              </a:pPr>
              <a:r>
                <a:rPr lang="it-IT" altLang="it-IT" sz="2500" dirty="0">
                  <a:solidFill>
                    <a:srgbClr val="000000"/>
                  </a:solidFill>
                  <a:cs typeface="Arial" panose="020B0604020202020204" pitchFamily="34" charset="0"/>
                </a:rPr>
                <a:t>Both treatments </a:t>
              </a:r>
              <a:r>
                <a:rPr lang="it-IT" altLang="it-IT" sz="25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converged</a:t>
              </a:r>
              <a:r>
                <a:rPr lang="it-IT" altLang="it-IT" sz="2500" dirty="0">
                  <a:solidFill>
                    <a:srgbClr val="000000"/>
                  </a:solidFill>
                  <a:cs typeface="Arial" panose="020B0604020202020204" pitchFamily="34" charset="0"/>
                </a:rPr>
                <a:t> to </a:t>
              </a:r>
              <a:r>
                <a:rPr lang="it-IT" altLang="it-IT" sz="25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similar</a:t>
              </a:r>
              <a:r>
                <a:rPr lang="it-IT" altLang="it-IT" sz="2500" dirty="0">
                  <a:solidFill>
                    <a:srgbClr val="000000"/>
                  </a:solidFill>
                  <a:cs typeface="Arial" panose="020B0604020202020204" pitchFamily="34" charset="0"/>
                </a:rPr>
                <a:t> </a:t>
              </a:r>
              <a:r>
                <a:rPr lang="it-IT" altLang="it-IT" sz="2500" dirty="0" err="1">
                  <a:solidFill>
                    <a:srgbClr val="000000"/>
                  </a:solidFill>
                  <a:cs typeface="Arial" panose="020B0604020202020204" pitchFamily="34" charset="0"/>
                </a:rPr>
                <a:t>values</a:t>
              </a:r>
              <a:r>
                <a:rPr lang="it-IT" altLang="it-IT" sz="2500" dirty="0">
                  <a:solidFill>
                    <a:srgbClr val="000000"/>
                  </a:solidFill>
                  <a:cs typeface="Arial" panose="020B0604020202020204" pitchFamily="34" charset="0"/>
                </a:rPr>
                <a:t> (~0.60).</a:t>
              </a:r>
            </a:p>
          </p:txBody>
        </p:sp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E7885FB3-EF33-F784-37E2-4519EB3EF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54" r="34798"/>
            <a:stretch>
              <a:fillRect/>
            </a:stretch>
          </p:blipFill>
          <p:spPr>
            <a:xfrm>
              <a:off x="23834028" y="20788957"/>
              <a:ext cx="2784721" cy="4070463"/>
            </a:xfrm>
            <a:prstGeom prst="rect">
              <a:avLst/>
            </a:prstGeom>
            <a:effectLst>
              <a:softEdge rad="369903"/>
            </a:effectLst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78613D0C-353D-5DED-6DD3-82D9D8CCC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264"/>
            <a:stretch>
              <a:fillRect/>
            </a:stretch>
          </p:blipFill>
          <p:spPr>
            <a:xfrm>
              <a:off x="10293056" y="18334881"/>
              <a:ext cx="8044737" cy="5359848"/>
            </a:xfrm>
            <a:prstGeom prst="rect">
              <a:avLst/>
            </a:prstGeom>
          </p:spPr>
        </p:pic>
        <p:pic>
          <p:nvPicPr>
            <p:cNvPr id="37" name="Immagine 36">
              <a:extLst>
                <a:ext uri="{FF2B5EF4-FFF2-40B4-BE49-F238E27FC236}">
                  <a16:creationId xmlns:a16="http://schemas.microsoft.com/office/drawing/2014/main" id="{E460167F-9DF9-11EE-969E-0609F7AB3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22" t="88344" r="14615" b="1231"/>
            <a:stretch>
              <a:fillRect/>
            </a:stretch>
          </p:blipFill>
          <p:spPr>
            <a:xfrm>
              <a:off x="10800459" y="24062172"/>
              <a:ext cx="7136985" cy="797248"/>
            </a:xfrm>
            <a:prstGeom prst="rect">
              <a:avLst/>
            </a:prstGeom>
          </p:spPr>
        </p:pic>
        <p:pic>
          <p:nvPicPr>
            <p:cNvPr id="51" name="Immagine 50">
              <a:extLst>
                <a:ext uri="{FF2B5EF4-FFF2-40B4-BE49-F238E27FC236}">
                  <a16:creationId xmlns:a16="http://schemas.microsoft.com/office/drawing/2014/main" id="{5C53646B-AA0C-771A-00BA-38B2B6DF6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92687" y="15418900"/>
              <a:ext cx="3238598" cy="2591803"/>
            </a:xfrm>
            <a:prstGeom prst="rect">
              <a:avLst/>
            </a:prstGeom>
          </p:spPr>
        </p:pic>
        <p:sp>
          <p:nvSpPr>
            <p:cNvPr id="60" name="Rettangolo 59">
              <a:extLst>
                <a:ext uri="{FF2B5EF4-FFF2-40B4-BE49-F238E27FC236}">
                  <a16:creationId xmlns:a16="http://schemas.microsoft.com/office/drawing/2014/main" id="{832C7AED-4577-45BE-A7F0-A2F2C4871E12}"/>
                </a:ext>
              </a:extLst>
            </p:cNvPr>
            <p:cNvSpPr/>
            <p:nvPr/>
          </p:nvSpPr>
          <p:spPr>
            <a:xfrm>
              <a:off x="11398682" y="23778481"/>
              <a:ext cx="5795862" cy="835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744"/>
            </a:p>
          </p:txBody>
        </p:sp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4DB27424-0A29-A0A2-601E-354B2D7E7CB6}"/>
                </a:ext>
              </a:extLst>
            </p:cNvPr>
            <p:cNvSpPr/>
            <p:nvPr/>
          </p:nvSpPr>
          <p:spPr>
            <a:xfrm>
              <a:off x="10457005" y="21882796"/>
              <a:ext cx="661102" cy="17625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744"/>
            </a:p>
          </p:txBody>
        </p:sp>
        <p:sp>
          <p:nvSpPr>
            <p:cNvPr id="13" name="Rettangolo 12">
              <a:extLst>
                <a:ext uri="{FF2B5EF4-FFF2-40B4-BE49-F238E27FC236}">
                  <a16:creationId xmlns:a16="http://schemas.microsoft.com/office/drawing/2014/main" id="{B79FC1B8-BD3D-0C2F-7D09-AB03180F0B1B}"/>
                </a:ext>
              </a:extLst>
            </p:cNvPr>
            <p:cNvSpPr/>
            <p:nvPr/>
          </p:nvSpPr>
          <p:spPr>
            <a:xfrm>
              <a:off x="16463399" y="22232927"/>
              <a:ext cx="661102" cy="11651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744"/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C0A0089D-F87A-1AA3-5DA4-020C4082805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390" b="13347"/>
            <a:stretch>
              <a:fillRect/>
            </a:stretch>
          </p:blipFill>
          <p:spPr bwMode="auto">
            <a:xfrm>
              <a:off x="10874932" y="22173083"/>
              <a:ext cx="6170801" cy="13447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Immagine 32">
              <a:extLst>
                <a:ext uri="{FF2B5EF4-FFF2-40B4-BE49-F238E27FC236}">
                  <a16:creationId xmlns:a16="http://schemas.microsoft.com/office/drawing/2014/main" id="{9020CC82-7465-CF4B-56CF-C8D60FDF1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05736" y="8259554"/>
              <a:ext cx="4086336" cy="11522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0935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Tema 2022">
  <a:themeElements>
    <a:clrScheme name="Office 2013 - Tema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Tema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Tema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3120</TotalTime>
  <Words>430</Words>
  <Application>Microsoft Office PowerPoint</Application>
  <PresentationFormat>Personalizzato</PresentationFormat>
  <Paragraphs>52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Tema 2022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ISPAAM-NA</dc:creator>
  <cp:lastModifiedBy>ALESSANDRA IANNUZZI</cp:lastModifiedBy>
  <cp:revision>164</cp:revision>
  <dcterms:created xsi:type="dcterms:W3CDTF">2025-04-07T09:31:33Z</dcterms:created>
  <dcterms:modified xsi:type="dcterms:W3CDTF">2026-06-17T10:49:07Z</dcterms:modified>
</cp:coreProperties>
</file>